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omments/modernComment_10F_CFBDC24B.xml" ContentType="application/vnd.ms-powerpoint.comments+xml"/>
  <Override PartName="/ppt/comments/modernComment_115_85B0924A.xml" ContentType="application/vnd.ms-powerpoint.comments+xml"/>
  <Override PartName="/ppt/comments/modernComment_104_C30B1805.xml" ContentType="application/vnd.ms-powerpoint.comments+xml"/>
  <Override PartName="/ppt/comments/modernComment_110_54C0322A.xml" ContentType="application/vnd.ms-powerpoint.comments+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5"/>
  </p:notesMasterIdLst>
  <p:handoutMasterIdLst>
    <p:handoutMasterId r:id="rId16"/>
  </p:handoutMasterIdLst>
  <p:sldIdLst>
    <p:sldId id="259" r:id="rId5"/>
    <p:sldId id="271" r:id="rId6"/>
    <p:sldId id="277" r:id="rId7"/>
    <p:sldId id="278" r:id="rId8"/>
    <p:sldId id="279" r:id="rId9"/>
    <p:sldId id="260" r:id="rId10"/>
    <p:sldId id="272" r:id="rId11"/>
    <p:sldId id="282" r:id="rId12"/>
    <p:sldId id="281" r:id="rId13"/>
    <p:sldId id="267" r:id="rId14"/>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5A601BB-3720-1786-1E28-82C2E72E9579}" name="Sas-Perez, Brianna" initials="BS" userId="S::Brianna.SasPerez@milwaukeecountywi.gov::7f922c79-3eea-41ab-a57e-020ccff522db" providerId="AD"/>
  <p188:author id="{676121BD-43A6-9243-FCBA-0F01ACA18B80}" name="Tameka Alexander" initials="TA" userId="S::Tameka.Alexander@milwaukeecountywi.gov::049fe153-f7d0-4d01-8e7a-08cf4356fe10"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1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DD5A95F-444A-45B7-9C93-99793028D60F}" v="1" dt="2026-05-15T16:20:38.894"/>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2" d="100"/>
          <a:sy n="102" d="100"/>
        </p:scale>
        <p:origin x="1758" y="72"/>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8/10/relationships/authors" Target="authors.xml"/></Relationships>
</file>

<file path=ppt/comments/modernComment_10F_CFBDC24B.xml><?xml version="1.0" encoding="utf-8"?>
<p188:cmLst xmlns:a="http://schemas.openxmlformats.org/drawingml/2006/main" xmlns:r="http://schemas.openxmlformats.org/officeDocument/2006/relationships" xmlns:p188="http://schemas.microsoft.com/office/powerpoint/2018/8/main">
  <p188:cm id="{0CBB8EEA-117E-49AA-A538-C633531354A3}" authorId="{75A601BB-3720-1786-1E28-82C2E72E9579}" created="2025-02-12T23:47:24.914">
    <ac:deMkLst xmlns:ac="http://schemas.microsoft.com/office/drawing/2013/main/command">
      <pc:docMk xmlns:pc="http://schemas.microsoft.com/office/powerpoint/2013/main/command"/>
      <pc:sldMk xmlns:pc="http://schemas.microsoft.com/office/powerpoint/2013/main/command" cId="3485319755" sldId="271"/>
      <ac:spMk id="3" creationId="{92D0262C-6E07-7245-9733-0B71007F2865}"/>
    </ac:deMkLst>
    <p188:txBody>
      <a:bodyPr/>
      <a:lstStyle/>
      <a:p>
        <a:r>
          <a:rPr lang="en-US"/>
          <a:t>Give a high-level overview of your office's strategy (e.g. mission statement, top 3 goals in 2024)</a:t>
        </a:r>
      </a:p>
    </p188:txBody>
  </p188:cm>
</p188:cmLst>
</file>

<file path=ppt/comments/modernComment_104_C30B1805.xml><?xml version="1.0" encoding="utf-8"?>
<p188:cmLst xmlns:a="http://schemas.openxmlformats.org/drawingml/2006/main" xmlns:r="http://schemas.openxmlformats.org/officeDocument/2006/relationships" xmlns:p188="http://schemas.microsoft.com/office/powerpoint/2018/8/main">
  <p188:cm id="{9691EA90-1615-4F77-9D6B-CBF09BBD45DB}" authorId="{75A601BB-3720-1786-1E28-82C2E72E9579}" created="2025-02-12T23:53:01.424">
    <ac:deMkLst xmlns:ac="http://schemas.microsoft.com/office/drawing/2013/main/command">
      <pc:docMk xmlns:pc="http://schemas.microsoft.com/office/powerpoint/2013/main/command"/>
      <pc:sldMk xmlns:pc="http://schemas.microsoft.com/office/powerpoint/2013/main/command" cId="3272284165" sldId="260"/>
      <ac:spMk id="3" creationId="{25643104-BDD0-3548-8BEC-2B7AB9CD4DE7}"/>
    </ac:deMkLst>
    <p188:txBody>
      <a:bodyPr/>
      <a:lstStyle/>
      <a:p>
        <a:r>
          <a:rPr lang="en-US"/>
          <a:t>Feel free to add any other highlights that show progress on the County's/your Office's Strategy from 2024</a:t>
        </a:r>
      </a:p>
    </p188:txBody>
  </p188:cm>
</p188:cmLst>
</file>

<file path=ppt/comments/modernComment_110_54C0322A.xml><?xml version="1.0" encoding="utf-8"?>
<p188:cmLst xmlns:a="http://schemas.openxmlformats.org/drawingml/2006/main" xmlns:r="http://schemas.openxmlformats.org/officeDocument/2006/relationships" xmlns:p188="http://schemas.microsoft.com/office/powerpoint/2018/8/main">
  <p188:cm id="{F874451B-9A81-441B-868C-EFCFE803135E}" authorId="{75A601BB-3720-1786-1E28-82C2E72E9579}" created="2025-02-12T23:52:24.062">
    <ac:deMkLst xmlns:ac="http://schemas.microsoft.com/office/drawing/2013/main/command">
      <pc:docMk xmlns:pc="http://schemas.microsoft.com/office/powerpoint/2013/main/command"/>
      <pc:sldMk xmlns:pc="http://schemas.microsoft.com/office/powerpoint/2013/main/command" cId="1421881898" sldId="272"/>
      <ac:spMk id="3" creationId="{25643104-BDD0-3548-8BEC-2B7AB9CD4DE7}"/>
    </ac:deMkLst>
    <p188:txBody>
      <a:bodyPr/>
      <a:lstStyle/>
      <a:p>
        <a:r>
          <a:rPr lang="en-US"/>
          <a:t>List your 3 goals for 2025 and feel free to add images or text to show significant milestones related to your work in 2025</a:t>
        </a:r>
      </a:p>
    </p188:txBody>
  </p188:cm>
</p188:cmLst>
</file>

<file path=ppt/comments/modernComment_115_85B0924A.xml><?xml version="1.0" encoding="utf-8"?>
<p188:cmLst xmlns:a="http://schemas.openxmlformats.org/drawingml/2006/main" xmlns:r="http://schemas.openxmlformats.org/officeDocument/2006/relationships" xmlns:p188="http://schemas.microsoft.com/office/powerpoint/2018/8/main">
  <p188:cm id="{C8132B3C-7829-428F-AEC1-ACB482A3B1F9}" authorId="{676121BD-43A6-9243-FCBA-0F01ACA18B80}" created="2026-05-11T19:51:41.016">
    <pc:sldMkLst xmlns:pc="http://schemas.microsoft.com/office/powerpoint/2013/main/command">
      <pc:docMk/>
      <pc:sldMk cId="2242941514" sldId="277"/>
    </pc:sldMkLst>
    <p188:txBody>
      <a:bodyPr/>
      <a:lstStyle/>
      <a:p>
        <a:r>
          <a:rPr lang="en-US"/>
          <a:t>Rosario, I formatted the Point to make the slide readable. I also add the title of the goals that are in the Annual report.</a:t>
        </a:r>
      </a:p>
    </p188:txBody>
  </p188:cm>
</p188: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3719D39-83A5-1948-B9E0-2FA9F692B80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4" name="Footer Placeholder 3">
            <a:extLst>
              <a:ext uri="{FF2B5EF4-FFF2-40B4-BE49-F238E27FC236}">
                <a16:creationId xmlns:a16="http://schemas.microsoft.com/office/drawing/2014/main" id="{60E242C4-428D-F741-BA0D-1A7E122AAA9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39272CA7-1963-204B-80F7-4C1E10D46EC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4CECFF4-AB62-BE43-9ABE-76DBA2B97235}" type="slidenum">
              <a:rPr lang="en-US" smtClean="0"/>
              <a:t>‹#›</a:t>
            </a:fld>
            <a:endParaRPr lang="en-US" dirty="0"/>
          </a:p>
        </p:txBody>
      </p:sp>
    </p:spTree>
    <p:extLst>
      <p:ext uri="{BB962C8B-B14F-4D97-AF65-F5344CB8AC3E}">
        <p14:creationId xmlns:p14="http://schemas.microsoft.com/office/powerpoint/2010/main" val="14546404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6" name="Shape 96"/>
          <p:cNvSpPr>
            <a:spLocks noGrp="1" noRot="1" noChangeAspect="1"/>
          </p:cNvSpPr>
          <p:nvPr>
            <p:ph type="sldImg"/>
          </p:nvPr>
        </p:nvSpPr>
        <p:spPr>
          <a:xfrm>
            <a:off x="1143000" y="685800"/>
            <a:ext cx="4572000" cy="3429000"/>
          </a:xfrm>
          <a:prstGeom prst="rect">
            <a:avLst/>
          </a:prstGeom>
        </p:spPr>
        <p:txBody>
          <a:bodyPr/>
          <a:lstStyle/>
          <a:p>
            <a:endParaRPr dirty="0"/>
          </a:p>
        </p:txBody>
      </p:sp>
      <p:sp>
        <p:nvSpPr>
          <p:cNvPr id="97" name="Shape 97"/>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Title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6C83012-68E5-A443-9F92-1A688CE5B16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Click to edit Master title style"/>
          <p:cNvSpPr txBox="1">
            <a:spLocks noGrp="1"/>
          </p:cNvSpPr>
          <p:nvPr>
            <p:ph type="title" hasCustomPrompt="1"/>
          </p:nvPr>
        </p:nvSpPr>
        <p:spPr>
          <a:xfrm>
            <a:off x="1524000" y="1122362"/>
            <a:ext cx="9144000" cy="2286000"/>
          </a:xfrm>
          <a:prstGeom prst="rect">
            <a:avLst/>
          </a:prstGeom>
        </p:spPr>
        <p:txBody>
          <a:bodyPr anchor="b"/>
          <a:lstStyle>
            <a:lvl1pPr algn="ctr">
              <a:defRPr sz="6000">
                <a:solidFill>
                  <a:srgbClr val="FFFFFF"/>
                </a:solidFill>
              </a:defRPr>
            </a:lvl1pPr>
          </a:lstStyle>
          <a:p>
            <a:r>
              <a:t>Click to edit</a:t>
            </a:r>
            <a:br>
              <a:rPr lang="en-US"/>
            </a:br>
            <a:r>
              <a:t>Master </a:t>
            </a:r>
            <a:r>
              <a:rPr lang="en-US"/>
              <a:t>T</a:t>
            </a:r>
            <a:r>
              <a:t>itle</a:t>
            </a:r>
          </a:p>
        </p:txBody>
      </p:sp>
      <p:sp>
        <p:nvSpPr>
          <p:cNvPr id="16" name="Body Level One…"/>
          <p:cNvSpPr txBox="1">
            <a:spLocks noGrp="1"/>
          </p:cNvSpPr>
          <p:nvPr>
            <p:ph type="body" sz="quarter" idx="1" hasCustomPrompt="1"/>
          </p:nvPr>
        </p:nvSpPr>
        <p:spPr>
          <a:xfrm>
            <a:off x="1524000" y="3602037"/>
            <a:ext cx="9144000" cy="1655763"/>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Tx/>
              <a:buNone/>
              <a:tabLst/>
              <a:defRPr sz="3200">
                <a:solidFill>
                  <a:srgbClr val="FFFF00"/>
                </a:solidFill>
              </a:defRPr>
            </a:lvl1pPr>
            <a:lvl2pPr marL="0" indent="457200" algn="ctr">
              <a:buSzTx/>
              <a:buFontTx/>
              <a:buNone/>
              <a:defRPr sz="3200">
                <a:solidFill>
                  <a:srgbClr val="FFFF00"/>
                </a:solidFill>
              </a:defRPr>
            </a:lvl2pPr>
            <a:lvl3pPr marL="0" indent="914400" algn="ctr">
              <a:buSzTx/>
              <a:buFontTx/>
              <a:buNone/>
              <a:defRPr sz="3200">
                <a:solidFill>
                  <a:srgbClr val="FFFF00"/>
                </a:solidFill>
              </a:defRPr>
            </a:lvl3pPr>
            <a:lvl4pPr marL="0" indent="1371600" algn="ctr">
              <a:buSzTx/>
              <a:buFontTx/>
              <a:buNone/>
              <a:defRPr sz="3200">
                <a:solidFill>
                  <a:srgbClr val="FFFF00"/>
                </a:solidFill>
              </a:defRPr>
            </a:lvl4pPr>
            <a:lvl5pPr marL="0" indent="1828800" algn="ctr">
              <a:buSzTx/>
              <a:buFontTx/>
              <a:buNone/>
              <a:defRPr sz="3200">
                <a:solidFill>
                  <a:srgbClr val="FFFF00"/>
                </a:solidFill>
              </a:defRPr>
            </a:lvl5pPr>
          </a:lstStyle>
          <a:p>
            <a:r>
              <a:rPr lang="en-US"/>
              <a:t>Text text text text</a:t>
            </a:r>
            <a:r>
              <a:t> </a:t>
            </a:r>
            <a:r>
              <a:rPr lang="en-US"/>
              <a:t>text text text</a:t>
            </a:r>
          </a:p>
          <a:p>
            <a:pPr marL="0" marR="0" lvl="0" indent="0" algn="ctr" defTabSz="914400" rtl="0" eaLnBrk="1" fontAlgn="auto" latinLnBrk="0" hangingPunct="1">
              <a:lnSpc>
                <a:spcPct val="90000"/>
              </a:lnSpc>
              <a:spcBef>
                <a:spcPts val="1000"/>
              </a:spcBef>
              <a:spcAft>
                <a:spcPts val="0"/>
              </a:spcAft>
              <a:buClrTx/>
              <a:buSzTx/>
              <a:buFontTx/>
              <a:buNone/>
              <a:tabLst/>
              <a:defRPr/>
            </a:pPr>
            <a:r>
              <a:rPr lang="en-US"/>
              <a:t>text text text text text text text</a:t>
            </a:r>
          </a:p>
          <a:p>
            <a:pPr marL="0" marR="0" lvl="0" indent="0" algn="ctr" defTabSz="914400" rtl="0" eaLnBrk="1" fontAlgn="auto" latinLnBrk="0" hangingPunct="1">
              <a:lnSpc>
                <a:spcPct val="90000"/>
              </a:lnSpc>
              <a:spcBef>
                <a:spcPts val="1000"/>
              </a:spcBef>
              <a:spcAft>
                <a:spcPts val="0"/>
              </a:spcAft>
              <a:buClrTx/>
              <a:buSzTx/>
              <a:buFontTx/>
              <a:buNone/>
              <a:tabLst/>
              <a:defRPr/>
            </a:pPr>
            <a:r>
              <a:rPr lang="en-US"/>
              <a:t>text text text text text text text</a:t>
            </a:r>
          </a:p>
          <a:p>
            <a:endParaRPr/>
          </a:p>
        </p:txBody>
      </p:sp>
      <p:sp>
        <p:nvSpPr>
          <p:cNvPr id="17" name="Slide Number"/>
          <p:cNvSpPr txBox="1">
            <a:spLocks noGrp="1"/>
          </p:cNvSpPr>
          <p:nvPr>
            <p:ph type="sldNum" sz="quarter" idx="2"/>
          </p:nvPr>
        </p:nvSpPr>
        <p:spPr>
          <a:prstGeom prst="rect">
            <a:avLst/>
          </a:prstGeom>
        </p:spPr>
        <p:txBody>
          <a:bodyPr/>
          <a:lstStyle/>
          <a:p>
            <a:fld id="{86CB4B4D-7CA3-9044-876B-883B54F8677D}" type="slidenum">
              <a:t>‹#›</a:t>
            </a:fld>
            <a:endParaRPr dirty="0"/>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4" name="Title Text"/>
          <p:cNvSpPr txBox="1">
            <a:spLocks noGrp="1"/>
          </p:cNvSpPr>
          <p:nvPr>
            <p:ph type="title"/>
          </p:nvPr>
        </p:nvSpPr>
        <p:spPr>
          <a:prstGeom prst="rect">
            <a:avLst/>
          </a:prstGeom>
        </p:spPr>
        <p:txBody>
          <a:bodyPr/>
          <a:lstStyle/>
          <a:p>
            <a:r>
              <a:t>Title Text</a:t>
            </a:r>
          </a:p>
        </p:txBody>
      </p:sp>
      <p:sp>
        <p:nvSpPr>
          <p:cNvPr id="25" name="Body Level One…"/>
          <p:cNvSpPr txBox="1">
            <a:spLocks noGrp="1"/>
          </p:cNvSpPr>
          <p:nvPr>
            <p:ph type="body" idx="1" hasCustomPrompt="1"/>
          </p:nvPr>
        </p:nvSpPr>
        <p:spPr>
          <a:prstGeom prst="rect">
            <a:avLst/>
          </a:prstGeom>
        </p:spPr>
        <p:txBody>
          <a:bodyPr/>
          <a:lstStyle>
            <a:lvl1pPr>
              <a:defRPr/>
            </a:lvl1pPr>
          </a:lstStyle>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p:txBody>
      </p:sp>
      <p:sp>
        <p:nvSpPr>
          <p:cNvPr id="26" name="Slide Number"/>
          <p:cNvSpPr txBox="1">
            <a:spLocks noGrp="1"/>
          </p:cNvSpPr>
          <p:nvPr>
            <p:ph type="sldNum" sz="quarter" idx="2"/>
          </p:nvPr>
        </p:nvSpPr>
        <p:spPr>
          <a:prstGeom prst="rect">
            <a:avLst/>
          </a:prstGeom>
        </p:spPr>
        <p:txBody>
          <a:bodyPr/>
          <a:lstStyle/>
          <a:p>
            <a:fld id="{86CB4B4D-7CA3-9044-876B-883B54F8677D}" type="slidenum">
              <a:t>‹#›</a:t>
            </a:fld>
            <a:endParaRPr dirty="0"/>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51"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52" name="Body Level One…"/>
          <p:cNvSpPr txBox="1">
            <a:spLocks noGrp="1"/>
          </p:cNvSpPr>
          <p:nvPr>
            <p:ph type="body" sz="quarter" idx="1" hasCustomPrompt="1"/>
          </p:nvPr>
        </p:nvSpPr>
        <p:spPr>
          <a:xfrm>
            <a:off x="839787" y="1828800"/>
            <a:ext cx="5157789" cy="328272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53" name="Text Placeholder 4"/>
          <p:cNvSpPr>
            <a:spLocks noGrp="1"/>
          </p:cNvSpPr>
          <p:nvPr>
            <p:ph type="body" sz="quarter" idx="21"/>
          </p:nvPr>
        </p:nvSpPr>
        <p:spPr>
          <a:xfrm>
            <a:off x="6172200" y="1828800"/>
            <a:ext cx="5183188" cy="823913"/>
          </a:xfrm>
          <a:prstGeom prst="rect">
            <a:avLst/>
          </a:prstGeom>
        </p:spPr>
        <p:txBody>
          <a:bodyPr anchor="b"/>
          <a:lstStyle/>
          <a:p>
            <a:pPr marL="0" indent="0">
              <a:buSzTx/>
              <a:buFontTx/>
              <a:buNone/>
              <a:defRPr sz="2400" b="1"/>
            </a:pPr>
            <a:endParaRPr/>
          </a:p>
        </p:txBody>
      </p:sp>
      <p:sp>
        <p:nvSpPr>
          <p:cNvPr id="54" name="Slide Number"/>
          <p:cNvSpPr txBox="1">
            <a:spLocks noGrp="1"/>
          </p:cNvSpPr>
          <p:nvPr>
            <p:ph type="sldNum" sz="quarter" idx="2"/>
          </p:nvPr>
        </p:nvSpPr>
        <p:spPr>
          <a:prstGeom prst="rect">
            <a:avLst/>
          </a:prstGeom>
        </p:spPr>
        <p:txBody>
          <a:bodyPr/>
          <a:lstStyle/>
          <a:p>
            <a:fld id="{86CB4B4D-7CA3-9044-876B-883B54F8677D}" type="slidenum">
              <a:t>‹#›</a:t>
            </a:fld>
            <a:endParaRPr dirty="0"/>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80F1718-A922-7447-8AF3-205FFDF7AE9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7"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8"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dirty="0"/>
          </a:p>
        </p:txBody>
      </p:sp>
      <p:sp>
        <p:nvSpPr>
          <p:cNvPr id="89" name="Body Level One…"/>
          <p:cNvSpPr txBox="1">
            <a:spLocks noGrp="1"/>
          </p:cNvSpPr>
          <p:nvPr>
            <p:ph type="body" sz="quarter" idx="1" hasCustomPrompt="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rPr lang="en-US"/>
              <a:t>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a:t>
            </a:r>
            <a:endParaRPr/>
          </a:p>
        </p:txBody>
      </p:sp>
      <p:sp>
        <p:nvSpPr>
          <p:cNvPr id="90" name="Slide Number"/>
          <p:cNvSpPr txBox="1">
            <a:spLocks noGrp="1"/>
          </p:cNvSpPr>
          <p:nvPr>
            <p:ph type="sldNum" sz="quarter" idx="2"/>
          </p:nvPr>
        </p:nvSpPr>
        <p:spPr>
          <a:prstGeom prst="rect">
            <a:avLst/>
          </a:prstGeom>
        </p:spPr>
        <p:txBody>
          <a:bodyPr/>
          <a:lstStyle/>
          <a:p>
            <a:fld id="{86CB4B4D-7CA3-9044-876B-883B54F8677D}" type="slidenum">
              <a:t>‹#›</a:t>
            </a:fld>
            <a:endParaRPr dirty="0"/>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Fram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BEE0F11-9832-B246-8B50-1D297B49543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56959512"/>
      </p:ext>
    </p:extLst>
  </p:cSld>
  <p:clrMapOvr>
    <a:masterClrMapping/>
  </p:clrMapOvr>
  <p:transition spd="med"/>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ABBDBD4-F9B9-0946-9AEB-A8636760A491}"/>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Title Text</a:t>
            </a:r>
          </a:p>
        </p:txBody>
      </p:sp>
      <p:sp>
        <p:nvSpPr>
          <p:cNvPr id="5"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p:txBody>
      </p:sp>
      <p:sp>
        <p:nvSpPr>
          <p:cNvPr id="6" name="Slide Number"/>
          <p:cNvSpPr txBox="1">
            <a:spLocks noGrp="1"/>
          </p:cNvSpPr>
          <p:nvPr>
            <p:ph type="sldNum" sz="quarter" idx="2"/>
          </p:nvPr>
        </p:nvSpPr>
        <p:spPr>
          <a:xfrm>
            <a:off x="897950" y="6400413"/>
            <a:ext cx="275074" cy="276999"/>
          </a:xfrm>
          <a:prstGeom prst="rect">
            <a:avLst/>
          </a:prstGeom>
          <a:ln w="12700">
            <a:miter lim="400000"/>
          </a:ln>
        </p:spPr>
        <p:txBody>
          <a:bodyPr wrap="none" lIns="45719" rIns="45719" anchor="ctr">
            <a:spAutoFit/>
          </a:bodyPr>
          <a:lstStyle>
            <a:lvl1pPr algn="r">
              <a:defRPr sz="1200">
                <a:solidFill>
                  <a:srgbClr val="888888"/>
                </a:solidFill>
                <a:cs typeface="+mj-cs"/>
              </a:defRPr>
            </a:lvl1pPr>
          </a:lstStyle>
          <a:p>
            <a:fld id="{86CB4B4D-7CA3-9044-876B-883B54F8677D}"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7" r:id="rId4"/>
    <p:sldLayoutId id="2147483658" r:id="rId5"/>
  </p:sldLayoutIdLst>
  <p:transition spd="med"/>
  <p:txStyles>
    <p:titleStyle>
      <a:lvl1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mj-lt"/>
          <a:ea typeface="Helvetica Neue"/>
          <a:cs typeface="Helvetica Neue"/>
          <a:sym typeface="Helvetica Neue"/>
        </a:defRPr>
      </a:lvl1pPr>
      <a:lvl2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2pPr>
      <a:lvl3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3pPr>
      <a:lvl4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4pPr>
      <a:lvl5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5pPr>
      <a:lvl6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6pPr>
      <a:lvl7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7pPr>
      <a:lvl8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8pPr>
      <a:lvl9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microsoft.com/office/2018/10/relationships/comments" Target="../comments/modernComment_10F_CFBDC24B.xml"/><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microsoft.com/office/2018/10/relationships/comments" Target="../comments/modernComment_115_85B0924A.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microsoft.com/office/2018/10/relationships/comments" Target="../comments/modernComment_104_C30B180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microsoft.com/office/2018/10/relationships/comments" Target="../comments/modernComment_110_54C0322A.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8306D3-3B86-9645-9E36-B2DF6606B4F3}"/>
              </a:ext>
            </a:extLst>
          </p:cNvPr>
          <p:cNvSpPr>
            <a:spLocks noGrp="1"/>
          </p:cNvSpPr>
          <p:nvPr>
            <p:ph type="title"/>
          </p:nvPr>
        </p:nvSpPr>
        <p:spPr/>
        <p:txBody>
          <a:bodyPr lIns="45719" tIns="45720" rIns="45719" bIns="45720" anchor="b">
            <a:normAutofit/>
          </a:bodyPr>
          <a:lstStyle/>
          <a:p>
            <a:r>
              <a:rPr dirty="0"/>
              <a:t>Milwaukee County Sheriff’s Office</a:t>
            </a:r>
          </a:p>
        </p:txBody>
      </p:sp>
      <p:sp>
        <p:nvSpPr>
          <p:cNvPr id="3" name="Text Placeholder 2">
            <a:extLst>
              <a:ext uri="{FF2B5EF4-FFF2-40B4-BE49-F238E27FC236}">
                <a16:creationId xmlns:a16="http://schemas.microsoft.com/office/drawing/2014/main" id="{BB046CAE-CEB4-4543-A6D9-5FC4F0A2F75D}"/>
              </a:ext>
            </a:extLst>
          </p:cNvPr>
          <p:cNvSpPr>
            <a:spLocks noGrp="1"/>
          </p:cNvSpPr>
          <p:nvPr>
            <p:ph type="body" sz="quarter" idx="1"/>
          </p:nvPr>
        </p:nvSpPr>
        <p:spPr/>
        <p:txBody>
          <a:bodyPr lIns="45719" tIns="45720" rIns="45719" bIns="45720" anchor="t">
            <a:normAutofit/>
          </a:bodyPr>
          <a:lstStyle/>
          <a:p>
            <a:r>
              <a:rPr dirty="0"/>
              <a:t>2025 Annual Report to the Milwaukee County Board of Supervisors</a:t>
            </a:r>
          </a:p>
        </p:txBody>
      </p:sp>
      <p:pic>
        <p:nvPicPr>
          <p:cNvPr id="9" name="Picture 8" descr="A picture containing text&#10;&#10;AI-generated content may be incorrect.">
            <a:extLst>
              <a:ext uri="{FF2B5EF4-FFF2-40B4-BE49-F238E27FC236}">
                <a16:creationId xmlns:a16="http://schemas.microsoft.com/office/drawing/2014/main" id="{95E7E6D8-D991-3AAC-9204-5ADC8A3B4AC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15968" y="2258568"/>
            <a:ext cx="11541760" cy="6492240"/>
          </a:xfrm>
          <a:prstGeom prst="rect">
            <a:avLst/>
          </a:prstGeom>
        </p:spPr>
      </p:pic>
      <p:sp>
        <p:nvSpPr>
          <p:cNvPr id="4" name="TextBox 3">
            <a:extLst>
              <a:ext uri="{FF2B5EF4-FFF2-40B4-BE49-F238E27FC236}">
                <a16:creationId xmlns:a16="http://schemas.microsoft.com/office/drawing/2014/main" id="{02066401-2DF5-7913-F47F-7918C71B3A0F}"/>
              </a:ext>
            </a:extLst>
          </p:cNvPr>
          <p:cNvSpPr txBox="1"/>
          <p:nvPr/>
        </p:nvSpPr>
        <p:spPr>
          <a:xfrm>
            <a:off x="10798630" y="111963"/>
            <a:ext cx="995265"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r>
              <a:rPr dirty="0"/>
              <a:t>2</a:t>
            </a:r>
            <a:r>
              <a:rPr lang="en-US" dirty="0"/>
              <a:t>6</a:t>
            </a:r>
            <a:r>
              <a:rPr dirty="0"/>
              <a:t>-</a:t>
            </a:r>
            <a:r>
              <a:rPr lang="en-US" dirty="0"/>
              <a:t>430</a:t>
            </a:r>
            <a:endParaRPr dirty="0"/>
          </a:p>
        </p:txBody>
      </p:sp>
    </p:spTree>
    <p:extLst>
      <p:ext uri="{BB962C8B-B14F-4D97-AF65-F5344CB8AC3E}">
        <p14:creationId xmlns:p14="http://schemas.microsoft.com/office/powerpoint/2010/main" val="359295073"/>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36AEB030-A020-E6F1-87B1-BD03244FB41A}"/>
              </a:ext>
            </a:extLst>
          </p:cNvPr>
          <p:cNvSpPr>
            <a:spLocks noGrp="1"/>
          </p:cNvSpPr>
          <p:nvPr>
            <p:ph type="title"/>
          </p:nvPr>
        </p:nvSpPr>
        <p:spPr>
          <a:xfrm>
            <a:off x="247650" y="648493"/>
            <a:ext cx="3375212" cy="4171157"/>
          </a:xfrm>
        </p:spPr>
        <p:txBody>
          <a:bodyPr lIns="45719" tIns="45720" rIns="45719" bIns="45720" anchor="ctr">
            <a:normAutofit/>
          </a:bodyPr>
          <a:lstStyle/>
          <a:p>
            <a:r>
              <a:rPr dirty="0"/>
              <a:t>Our </a:t>
            </a:r>
            <a:br>
              <a:rPr dirty="0"/>
            </a:br>
            <a:r>
              <a:rPr dirty="0"/>
              <a:t>Strategy</a:t>
            </a:r>
          </a:p>
        </p:txBody>
      </p:sp>
      <p:pic>
        <p:nvPicPr>
          <p:cNvPr id="11" name="Picture 10">
            <a:extLst>
              <a:ext uri="{FF2B5EF4-FFF2-40B4-BE49-F238E27FC236}">
                <a16:creationId xmlns:a16="http://schemas.microsoft.com/office/drawing/2014/main" id="{A92E2E32-2DD2-1963-3BC8-3E0701202776}"/>
              </a:ext>
            </a:extLst>
          </p:cNvPr>
          <p:cNvPicPr>
            <a:picLocks noChangeAspect="1"/>
          </p:cNvPicPr>
          <p:nvPr/>
        </p:nvPicPr>
        <p:blipFill>
          <a:blip r:embed="rId3"/>
          <a:stretch>
            <a:fillRect/>
          </a:stretch>
        </p:blipFill>
        <p:spPr>
          <a:xfrm>
            <a:off x="9505950" y="4419600"/>
            <a:ext cx="2686050" cy="2438400"/>
          </a:xfrm>
          <a:prstGeom prst="rect">
            <a:avLst/>
          </a:prstGeom>
        </p:spPr>
      </p:pic>
      <p:pic>
        <p:nvPicPr>
          <p:cNvPr id="4" name="Picture Placeholder 3">
            <a:extLst>
              <a:ext uri="{FF2B5EF4-FFF2-40B4-BE49-F238E27FC236}">
                <a16:creationId xmlns:a16="http://schemas.microsoft.com/office/drawing/2014/main" id="{A151E89D-BB54-396B-96E7-3D7A154C6B8F}"/>
              </a:ext>
            </a:extLst>
          </p:cNvPr>
          <p:cNvPicPr>
            <a:picLocks noGrp="1" noChangeAspect="1"/>
          </p:cNvPicPr>
          <p:nvPr>
            <p:ph type="pic" sz="half" idx="21"/>
          </p:nvPr>
        </p:nvPicPr>
        <p:blipFill>
          <a:blip r:embed="rId4"/>
          <a:srcRect l="-320" t="-131" b="394"/>
          <a:stretch/>
        </p:blipFill>
        <p:spPr>
          <a:xfrm>
            <a:off x="3622862" y="762793"/>
            <a:ext cx="4798582" cy="5826480"/>
          </a:xfrm>
        </p:spPr>
      </p:pic>
    </p:spTree>
    <p:extLst>
      <p:ext uri="{BB962C8B-B14F-4D97-AF65-F5344CB8AC3E}">
        <p14:creationId xmlns:p14="http://schemas.microsoft.com/office/powerpoint/2010/main" val="3485319755"/>
      </p:ext>
    </p:extLst>
  </p:cSld>
  <p:clrMapOvr>
    <a:masterClrMapping/>
  </p:clrMapOvr>
  <p:transition spd="med"/>
  <p:extLst>
    <p:ext uri="{6950BFC3-D8DA-4A85-94F7-54DA5524770B}">
      <p188:commentRel xmlns:p188="http://schemas.microsoft.com/office/powerpoint/2018/8/main" r:id="rId2"/>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36AEB030-A020-E6F1-87B1-BD03244FB41A}"/>
              </a:ext>
            </a:extLst>
          </p:cNvPr>
          <p:cNvSpPr>
            <a:spLocks noGrp="1"/>
          </p:cNvSpPr>
          <p:nvPr>
            <p:ph type="title"/>
          </p:nvPr>
        </p:nvSpPr>
        <p:spPr>
          <a:xfrm>
            <a:off x="838200" y="621157"/>
            <a:ext cx="10515600" cy="1325563"/>
          </a:xfrm>
        </p:spPr>
        <p:txBody>
          <a:bodyPr lIns="45719" tIns="45720" rIns="45719" bIns="45720" anchor="ctr">
            <a:normAutofit/>
          </a:bodyPr>
          <a:lstStyle/>
          <a:p>
            <a:r>
              <a:rPr sz="2800" dirty="0"/>
              <a:t>Goal 1: </a:t>
            </a:r>
            <a:r>
              <a:rPr lang="en-US" sz="2800" dirty="0"/>
              <a:t>Progressive and Effective Recruitment, Hiring and Retaining Personnel</a:t>
            </a:r>
            <a:endParaRPr sz="2800" dirty="0"/>
          </a:p>
        </p:txBody>
      </p:sp>
      <p:pic>
        <p:nvPicPr>
          <p:cNvPr id="11" name="Picture 10">
            <a:extLst>
              <a:ext uri="{FF2B5EF4-FFF2-40B4-BE49-F238E27FC236}">
                <a16:creationId xmlns:a16="http://schemas.microsoft.com/office/drawing/2014/main" id="{A92E2E32-2DD2-1963-3BC8-3E0701202776}"/>
              </a:ext>
            </a:extLst>
          </p:cNvPr>
          <p:cNvPicPr>
            <a:picLocks noChangeAspect="1"/>
          </p:cNvPicPr>
          <p:nvPr/>
        </p:nvPicPr>
        <p:blipFill>
          <a:blip r:embed="rId3"/>
          <a:stretch>
            <a:fillRect/>
          </a:stretch>
        </p:blipFill>
        <p:spPr>
          <a:xfrm>
            <a:off x="9505950" y="4419600"/>
            <a:ext cx="2686050" cy="2438400"/>
          </a:xfrm>
          <a:prstGeom prst="rect">
            <a:avLst/>
          </a:prstGeom>
        </p:spPr>
      </p:pic>
      <p:sp>
        <p:nvSpPr>
          <p:cNvPr id="5" name="TextBox 4">
            <a:extLst>
              <a:ext uri="{FF2B5EF4-FFF2-40B4-BE49-F238E27FC236}">
                <a16:creationId xmlns:a16="http://schemas.microsoft.com/office/drawing/2014/main" id="{0C8DB022-7B08-EB05-4B74-E527892DA6E7}"/>
              </a:ext>
            </a:extLst>
          </p:cNvPr>
          <p:cNvSpPr txBox="1"/>
          <p:nvPr/>
        </p:nvSpPr>
        <p:spPr>
          <a:xfrm>
            <a:off x="737616" y="1791272"/>
            <a:ext cx="9007136" cy="470898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sz="2000" dirty="0">
                <a:latin typeface="+mj-lt"/>
              </a:rPr>
              <a:t>Highlights of our success in this area include:</a:t>
            </a:r>
          </a:p>
          <a:p>
            <a:pPr marL="342900" indent="-342900">
              <a:buFont typeface="Arial" panose="020B0604020202020204" pitchFamily="34" charset="0"/>
              <a:buChar char="•"/>
            </a:pPr>
            <a:endParaRPr lang="en-US" sz="2000" dirty="0">
              <a:latin typeface="+mj-lt"/>
            </a:endParaRPr>
          </a:p>
          <a:p>
            <a:pPr marL="342900" indent="-342900">
              <a:buFont typeface="Arial" panose="020B0604020202020204" pitchFamily="34" charset="0"/>
              <a:buChar char="•"/>
            </a:pPr>
            <a:r>
              <a:rPr sz="2000" dirty="0">
                <a:latin typeface="+mj-lt"/>
              </a:rPr>
              <a:t>Created a new ReadyOp “easy fill” form for deputy sheriff, correctional officer, and civilian applicants, increasing engagement and expanding hiring lists into double digits.</a:t>
            </a:r>
          </a:p>
          <a:p>
            <a:pPr marL="342900" indent="-342900">
              <a:buFont typeface="Arial" panose="020B0604020202020204" pitchFamily="34" charset="0"/>
              <a:buChar char="•"/>
            </a:pPr>
            <a:endParaRPr lang="en-US" sz="2000" dirty="0">
              <a:latin typeface="+mj-lt"/>
            </a:endParaRPr>
          </a:p>
          <a:p>
            <a:pPr marL="342900" indent="-342900">
              <a:buFont typeface="Arial" panose="020B0604020202020204" pitchFamily="34" charset="0"/>
              <a:buChar char="•"/>
            </a:pPr>
            <a:r>
              <a:rPr sz="2000" dirty="0">
                <a:latin typeface="+mj-lt"/>
              </a:rPr>
              <a:t>Established an agency-wide recruitment team that deployed members to colleges, career fairs, and public safety events to strengthen hiring and retention efforts.</a:t>
            </a:r>
          </a:p>
          <a:p>
            <a:pPr marL="342900" indent="-342900">
              <a:buFont typeface="Arial" panose="020B0604020202020204" pitchFamily="34" charset="0"/>
              <a:buChar char="•"/>
            </a:pPr>
            <a:endParaRPr lang="en-US" sz="2000" dirty="0">
              <a:latin typeface="+mj-lt"/>
            </a:endParaRPr>
          </a:p>
          <a:p>
            <a:pPr marL="342900" indent="-342900">
              <a:buFont typeface="Arial" panose="020B0604020202020204" pitchFamily="34" charset="0"/>
              <a:buChar char="•"/>
            </a:pPr>
            <a:r>
              <a:rPr sz="2000" dirty="0">
                <a:latin typeface="+mj-lt"/>
              </a:rPr>
              <a:t>Expanded the Cadet Post recruitment pipeline, with program graduates joining MCSO and strengthening future staffing efforts.</a:t>
            </a:r>
          </a:p>
          <a:p>
            <a:pPr marL="342900" indent="-342900">
              <a:buFont typeface="Arial" panose="020B0604020202020204" pitchFamily="34" charset="0"/>
              <a:buChar char="•"/>
            </a:pPr>
            <a:endParaRPr lang="en-US" sz="2000" dirty="0">
              <a:latin typeface="+mj-lt"/>
            </a:endParaRPr>
          </a:p>
          <a:p>
            <a:pPr marL="342900" indent="-342900">
              <a:buFont typeface="Arial" panose="020B0604020202020204" pitchFamily="34" charset="0"/>
              <a:buChar char="•"/>
            </a:pPr>
            <a:r>
              <a:rPr sz="2000" dirty="0">
                <a:latin typeface="+mj-lt"/>
              </a:rPr>
              <a:t>Implemented an hourly courtroom bailiff pilot program and a deputy sheriff lateral transfer program to expand qualified applicant pools.</a:t>
            </a:r>
          </a:p>
        </p:txBody>
      </p:sp>
    </p:spTree>
    <p:extLst>
      <p:ext uri="{BB962C8B-B14F-4D97-AF65-F5344CB8AC3E}">
        <p14:creationId xmlns:p14="http://schemas.microsoft.com/office/powerpoint/2010/main" val="2242941514"/>
      </p:ext>
    </p:extLst>
  </p:cSld>
  <p:clrMapOvr>
    <a:masterClrMapping/>
  </p:clrMapOvr>
  <p:transition spd="med"/>
  <p:extLst>
    <p:ext uri="{6950BFC3-D8DA-4A85-94F7-54DA5524770B}">
      <p188:commentRel xmlns:p188="http://schemas.microsoft.com/office/powerpoint/2018/8/main" r:id="rId2"/>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36AEB030-A020-E6F1-87B1-BD03244FB41A}"/>
              </a:ext>
            </a:extLst>
          </p:cNvPr>
          <p:cNvSpPr>
            <a:spLocks noGrp="1"/>
          </p:cNvSpPr>
          <p:nvPr>
            <p:ph type="title"/>
          </p:nvPr>
        </p:nvSpPr>
        <p:spPr>
          <a:xfrm>
            <a:off x="838200" y="1028705"/>
            <a:ext cx="10515600" cy="1325563"/>
          </a:xfrm>
        </p:spPr>
        <p:txBody>
          <a:bodyPr lIns="45719" tIns="45720" rIns="45719" bIns="45720" anchor="ctr">
            <a:noAutofit/>
          </a:bodyPr>
          <a:lstStyle/>
          <a:p>
            <a:r>
              <a:rPr sz="2800" dirty="0"/>
              <a:t>Goal 2: </a:t>
            </a:r>
            <a:r>
              <a:rPr lang="en-US" sz="2800" dirty="0"/>
              <a:t>To provide proactive, timely, and effective public safety on our freeways, county roads, in our parks, and jail, and for our MCSO personnel and Milwaukee County Jail occupants</a:t>
            </a:r>
            <a:endParaRPr sz="2800" dirty="0"/>
          </a:p>
        </p:txBody>
      </p:sp>
      <p:pic>
        <p:nvPicPr>
          <p:cNvPr id="11" name="Picture 10">
            <a:extLst>
              <a:ext uri="{FF2B5EF4-FFF2-40B4-BE49-F238E27FC236}">
                <a16:creationId xmlns:a16="http://schemas.microsoft.com/office/drawing/2014/main" id="{A92E2E32-2DD2-1963-3BC8-3E0701202776}"/>
              </a:ext>
            </a:extLst>
          </p:cNvPr>
          <p:cNvPicPr>
            <a:picLocks noChangeAspect="1"/>
          </p:cNvPicPr>
          <p:nvPr/>
        </p:nvPicPr>
        <p:blipFill>
          <a:blip r:embed="rId2"/>
          <a:stretch>
            <a:fillRect/>
          </a:stretch>
        </p:blipFill>
        <p:spPr>
          <a:xfrm>
            <a:off x="9505950" y="4419600"/>
            <a:ext cx="2686050" cy="2438400"/>
          </a:xfrm>
          <a:prstGeom prst="rect">
            <a:avLst/>
          </a:prstGeom>
        </p:spPr>
      </p:pic>
      <p:sp>
        <p:nvSpPr>
          <p:cNvPr id="2" name="TextBox 1">
            <a:extLst>
              <a:ext uri="{FF2B5EF4-FFF2-40B4-BE49-F238E27FC236}">
                <a16:creationId xmlns:a16="http://schemas.microsoft.com/office/drawing/2014/main" id="{1B0765CE-E126-3763-92DB-7A1DF5CF1794}"/>
              </a:ext>
            </a:extLst>
          </p:cNvPr>
          <p:cNvSpPr txBox="1"/>
          <p:nvPr/>
        </p:nvSpPr>
        <p:spPr>
          <a:xfrm>
            <a:off x="838200" y="2438400"/>
            <a:ext cx="9007136" cy="409342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sz="2000" dirty="0">
                <a:latin typeface="+mj-lt"/>
              </a:rPr>
              <a:t>Highlights of our successes in this area include:</a:t>
            </a:r>
          </a:p>
          <a:p>
            <a:pPr marL="342900" indent="-342900">
              <a:buFont typeface="Arial" panose="020B0604020202020204" pitchFamily="34" charset="0"/>
              <a:buChar char="•"/>
            </a:pPr>
            <a:endParaRPr lang="en-US" sz="2000" dirty="0">
              <a:latin typeface="+mj-lt"/>
            </a:endParaRPr>
          </a:p>
          <a:p>
            <a:pPr marL="342900" indent="-342900">
              <a:buFont typeface="Arial" panose="020B0604020202020204" pitchFamily="34" charset="0"/>
              <a:buChar char="•"/>
            </a:pPr>
            <a:r>
              <a:rPr sz="2000" dirty="0">
                <a:latin typeface="+mj-lt"/>
              </a:rPr>
              <a:t>Recomposed the seasonal Parks Unit, contributing to a 36% reduction in Part I crimes in Milwaukee County parks.</a:t>
            </a:r>
          </a:p>
          <a:p>
            <a:pPr marL="342900" indent="-342900">
              <a:buFont typeface="Arial" panose="020B0604020202020204" pitchFamily="34" charset="0"/>
              <a:buChar char="•"/>
            </a:pPr>
            <a:endParaRPr lang="en-US" sz="2000" dirty="0">
              <a:latin typeface="+mj-lt"/>
            </a:endParaRPr>
          </a:p>
          <a:p>
            <a:pPr marL="342900" indent="-342900">
              <a:buFont typeface="Arial" panose="020B0604020202020204" pitchFamily="34" charset="0"/>
              <a:buChar char="•"/>
            </a:pPr>
            <a:r>
              <a:rPr sz="2000" dirty="0">
                <a:latin typeface="+mj-lt"/>
              </a:rPr>
              <a:t>Implemented more strategic freeway deployments, increasing OWI, reckless driving, and road rage enforcement activity.</a:t>
            </a:r>
          </a:p>
          <a:p>
            <a:pPr marL="342900" indent="-342900">
              <a:buFont typeface="Arial" panose="020B0604020202020204" pitchFamily="34" charset="0"/>
              <a:buChar char="•"/>
            </a:pPr>
            <a:endParaRPr lang="en-US" sz="2000" dirty="0">
              <a:latin typeface="+mj-lt"/>
            </a:endParaRPr>
          </a:p>
          <a:p>
            <a:pPr marL="342900" indent="-342900">
              <a:buFont typeface="Arial" panose="020B0604020202020204" pitchFamily="34" charset="0"/>
              <a:buChar char="•"/>
            </a:pPr>
            <a:r>
              <a:rPr sz="2000" dirty="0">
                <a:latin typeface="+mj-lt"/>
              </a:rPr>
              <a:t>Partnered with MPD and implemented the HAAS Safety Alert System to improve freeway safety and reduce dangerous driving incidents.</a:t>
            </a:r>
          </a:p>
          <a:p>
            <a:pPr marL="342900" indent="-342900">
              <a:buFont typeface="Arial" panose="020B0604020202020204" pitchFamily="34" charset="0"/>
              <a:buChar char="•"/>
            </a:pPr>
            <a:endParaRPr lang="en-US" sz="2000" dirty="0">
              <a:latin typeface="+mj-lt"/>
            </a:endParaRPr>
          </a:p>
          <a:p>
            <a:pPr marL="342900" indent="-342900">
              <a:buFont typeface="Arial" panose="020B0604020202020204" pitchFamily="34" charset="0"/>
              <a:buChar char="•"/>
            </a:pPr>
            <a:r>
              <a:rPr sz="2000" dirty="0">
                <a:latin typeface="+mj-lt"/>
              </a:rPr>
              <a:t>Provided enhanced leadership training for all supervisors and expanded jail wellness and safety initiatives.</a:t>
            </a:r>
          </a:p>
        </p:txBody>
      </p:sp>
    </p:spTree>
    <p:extLst>
      <p:ext uri="{BB962C8B-B14F-4D97-AF65-F5344CB8AC3E}">
        <p14:creationId xmlns:p14="http://schemas.microsoft.com/office/powerpoint/2010/main" val="1974063634"/>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36AEB030-A020-E6F1-87B1-BD03244FB41A}"/>
              </a:ext>
            </a:extLst>
          </p:cNvPr>
          <p:cNvSpPr>
            <a:spLocks noGrp="1"/>
          </p:cNvSpPr>
          <p:nvPr>
            <p:ph type="title"/>
          </p:nvPr>
        </p:nvSpPr>
        <p:spPr>
          <a:xfrm>
            <a:off x="618744" y="1243584"/>
            <a:ext cx="10515600" cy="1194816"/>
          </a:xfrm>
        </p:spPr>
        <p:txBody>
          <a:bodyPr lIns="45719" tIns="45720" rIns="45719" bIns="45720" anchor="ctr">
            <a:normAutofit fontScale="90000"/>
          </a:bodyPr>
          <a:lstStyle/>
          <a:p>
            <a:r>
              <a:rPr sz="3100" dirty="0"/>
              <a:t>Goal 3:</a:t>
            </a:r>
            <a:r>
              <a:rPr lang="en-US" sz="3100" dirty="0"/>
              <a:t> To implement a comprehensive community engagement strategy that fosters community partnerships between </a:t>
            </a:r>
            <a:r>
              <a:rPr lang="en-US" sz="2900" dirty="0"/>
              <a:t>our</a:t>
            </a:r>
            <a:r>
              <a:rPr lang="en-US" sz="3100" dirty="0"/>
              <a:t> diverse communities to strengthen relationships and build trust as we work towards a safer community.</a:t>
            </a:r>
            <a:br>
              <a:rPr lang="en-US" dirty="0"/>
            </a:br>
            <a:endParaRPr dirty="0"/>
          </a:p>
        </p:txBody>
      </p:sp>
      <p:pic>
        <p:nvPicPr>
          <p:cNvPr id="11" name="Picture 10">
            <a:extLst>
              <a:ext uri="{FF2B5EF4-FFF2-40B4-BE49-F238E27FC236}">
                <a16:creationId xmlns:a16="http://schemas.microsoft.com/office/drawing/2014/main" id="{A92E2E32-2DD2-1963-3BC8-3E0701202776}"/>
              </a:ext>
            </a:extLst>
          </p:cNvPr>
          <p:cNvPicPr>
            <a:picLocks noChangeAspect="1"/>
          </p:cNvPicPr>
          <p:nvPr/>
        </p:nvPicPr>
        <p:blipFill>
          <a:blip r:embed="rId2"/>
          <a:stretch>
            <a:fillRect/>
          </a:stretch>
        </p:blipFill>
        <p:spPr>
          <a:xfrm>
            <a:off x="9505950" y="4419600"/>
            <a:ext cx="2686050" cy="2438400"/>
          </a:xfrm>
          <a:prstGeom prst="rect">
            <a:avLst/>
          </a:prstGeom>
        </p:spPr>
      </p:pic>
      <p:sp>
        <p:nvSpPr>
          <p:cNvPr id="2" name="TextBox 1">
            <a:extLst>
              <a:ext uri="{FF2B5EF4-FFF2-40B4-BE49-F238E27FC236}">
                <a16:creationId xmlns:a16="http://schemas.microsoft.com/office/drawing/2014/main" id="{3BA42B52-17B4-2D48-D7C1-4047B363A514}"/>
              </a:ext>
            </a:extLst>
          </p:cNvPr>
          <p:cNvSpPr txBox="1"/>
          <p:nvPr/>
        </p:nvSpPr>
        <p:spPr>
          <a:xfrm>
            <a:off x="618744" y="2511552"/>
            <a:ext cx="9007136" cy="409342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sz="2000" dirty="0">
                <a:latin typeface="+mj-lt"/>
              </a:rPr>
              <a:t>Highlights of our successes in this area include:</a:t>
            </a:r>
          </a:p>
          <a:p>
            <a:pPr marL="285750" indent="-285750">
              <a:buFont typeface="Arial" panose="020B0604020202020204" pitchFamily="34" charset="0"/>
              <a:buChar char="•"/>
            </a:pPr>
            <a:endParaRPr lang="en-US" sz="2000" dirty="0">
              <a:latin typeface="+mj-lt"/>
            </a:endParaRPr>
          </a:p>
          <a:p>
            <a:pPr marL="285750" indent="-285750">
              <a:buFont typeface="Arial" panose="020B0604020202020204" pitchFamily="34" charset="0"/>
              <a:buChar char="•"/>
            </a:pPr>
            <a:r>
              <a:rPr sz="2000" dirty="0">
                <a:latin typeface="+mj-lt"/>
              </a:rPr>
              <a:t>Launched the Civilian Volunteer Program to support community engagement efforts and expand outreach capacity.</a:t>
            </a:r>
          </a:p>
          <a:p>
            <a:pPr marL="285750" indent="-285750">
              <a:buFont typeface="Arial" panose="020B0604020202020204" pitchFamily="34" charset="0"/>
              <a:buChar char="•"/>
            </a:pPr>
            <a:endParaRPr lang="en-US" sz="2000" dirty="0">
              <a:latin typeface="+mj-lt"/>
            </a:endParaRPr>
          </a:p>
          <a:p>
            <a:pPr marL="285750" indent="-285750">
              <a:buFont typeface="Arial" panose="020B0604020202020204" pitchFamily="34" charset="0"/>
              <a:buChar char="•"/>
            </a:pPr>
            <a:r>
              <a:rPr sz="2000" dirty="0">
                <a:latin typeface="+mj-lt"/>
              </a:rPr>
              <a:t>Established the Sheriff’s Community Advisory Board with 17 community members to strengthen transparency and partnerships.</a:t>
            </a:r>
          </a:p>
          <a:p>
            <a:pPr marL="285750" indent="-285750">
              <a:buFont typeface="Arial" panose="020B0604020202020204" pitchFamily="34" charset="0"/>
              <a:buChar char="•"/>
            </a:pPr>
            <a:endParaRPr lang="en-US" sz="2000" dirty="0">
              <a:latin typeface="+mj-lt"/>
            </a:endParaRPr>
          </a:p>
          <a:p>
            <a:pPr marL="285750" indent="-285750">
              <a:buFont typeface="Arial" panose="020B0604020202020204" pitchFamily="34" charset="0"/>
              <a:buChar char="•"/>
            </a:pPr>
            <a:r>
              <a:rPr sz="2000" dirty="0">
                <a:latin typeface="+mj-lt"/>
              </a:rPr>
              <a:t>Hosted public town halls, internship initiatives, and community events including the 5th Annual 414 Trust Kickball Tournament.</a:t>
            </a:r>
          </a:p>
          <a:p>
            <a:pPr marL="285750" indent="-285750">
              <a:buFont typeface="Arial" panose="020B0604020202020204" pitchFamily="34" charset="0"/>
              <a:buChar char="•"/>
            </a:pPr>
            <a:endParaRPr lang="en-US" sz="2000" dirty="0">
              <a:latin typeface="+mj-lt"/>
            </a:endParaRPr>
          </a:p>
          <a:p>
            <a:pPr marL="285750" indent="-285750">
              <a:buFont typeface="Arial" panose="020B0604020202020204" pitchFamily="34" charset="0"/>
              <a:buChar char="•"/>
            </a:pPr>
            <a:r>
              <a:rPr sz="2000" dirty="0">
                <a:latin typeface="+mj-lt"/>
              </a:rPr>
              <a:t>Expanded partnerships with community organizations including the Red Cross and Sherman Park Neighborhood Watch.</a:t>
            </a:r>
          </a:p>
        </p:txBody>
      </p:sp>
    </p:spTree>
    <p:extLst>
      <p:ext uri="{BB962C8B-B14F-4D97-AF65-F5344CB8AC3E}">
        <p14:creationId xmlns:p14="http://schemas.microsoft.com/office/powerpoint/2010/main" val="1284300830"/>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AA7B4F-8C97-E54D-8590-6686E4C9A083}"/>
              </a:ext>
            </a:extLst>
          </p:cNvPr>
          <p:cNvSpPr>
            <a:spLocks noGrp="1"/>
          </p:cNvSpPr>
          <p:nvPr>
            <p:ph type="title"/>
          </p:nvPr>
        </p:nvSpPr>
        <p:spPr/>
        <p:txBody>
          <a:bodyPr/>
          <a:lstStyle/>
          <a:p>
            <a:r>
              <a:rPr dirty="0"/>
              <a:t>Other notable changes from 2025</a:t>
            </a:r>
          </a:p>
        </p:txBody>
      </p:sp>
      <p:sp>
        <p:nvSpPr>
          <p:cNvPr id="3" name="Text Placeholder 2">
            <a:extLst>
              <a:ext uri="{FF2B5EF4-FFF2-40B4-BE49-F238E27FC236}">
                <a16:creationId xmlns:a16="http://schemas.microsoft.com/office/drawing/2014/main" id="{25643104-BDD0-3548-8BEC-2B7AB9CD4DE7}"/>
              </a:ext>
            </a:extLst>
          </p:cNvPr>
          <p:cNvSpPr>
            <a:spLocks noGrp="1"/>
          </p:cNvSpPr>
          <p:nvPr>
            <p:ph type="body" idx="1"/>
          </p:nvPr>
        </p:nvSpPr>
        <p:spPr>
          <a:xfrm>
            <a:off x="838200" y="1554714"/>
            <a:ext cx="10515600" cy="4351338"/>
          </a:xfrm>
        </p:spPr>
        <p:txBody>
          <a:bodyPr>
            <a:normAutofit/>
          </a:bodyPr>
          <a:lstStyle/>
          <a:p>
            <a:r>
              <a:rPr dirty="0"/>
              <a:t>The Milwaukee County Jail earned NCCHC best practice re-accreditation.</a:t>
            </a:r>
          </a:p>
          <a:p>
            <a:r>
              <a:rPr dirty="0"/>
              <a:t>Implemented the Falcon Suicide Prevention Pilot Program and expanded mental health training.</a:t>
            </a:r>
          </a:p>
          <a:p>
            <a:r>
              <a:rPr dirty="0"/>
              <a:t>Expanded collaboration with Wellpath and increased participation in the MAT Program.</a:t>
            </a:r>
          </a:p>
          <a:p>
            <a:r>
              <a:rPr dirty="0"/>
              <a:t>Implemented the WRAP restraint device and expanded NARCAN access in housing units.</a:t>
            </a:r>
          </a:p>
          <a:p>
            <a:endParaRPr dirty="0"/>
          </a:p>
        </p:txBody>
      </p:sp>
    </p:spTree>
    <p:extLst>
      <p:ext uri="{BB962C8B-B14F-4D97-AF65-F5344CB8AC3E}">
        <p14:creationId xmlns:p14="http://schemas.microsoft.com/office/powerpoint/2010/main" val="3272284165"/>
      </p:ext>
    </p:extLst>
  </p:cSld>
  <p:clrMapOvr>
    <a:masterClrMapping/>
  </p:clrMapOvr>
  <p:transition spd="med"/>
  <p:extLst>
    <p:ext uri="{6950BFC3-D8DA-4A85-94F7-54DA5524770B}">
      <p188:commentRel xmlns:p188="http://schemas.microsoft.com/office/powerpoint/2018/8/main" r:id="rId2"/>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AA7B4F-8C97-E54D-8590-6686E4C9A083}"/>
              </a:ext>
            </a:extLst>
          </p:cNvPr>
          <p:cNvSpPr>
            <a:spLocks noGrp="1"/>
          </p:cNvSpPr>
          <p:nvPr>
            <p:ph type="title"/>
          </p:nvPr>
        </p:nvSpPr>
        <p:spPr/>
        <p:txBody>
          <a:bodyPr/>
          <a:lstStyle/>
          <a:p>
            <a:r>
              <a:rPr dirty="0"/>
              <a:t>Looking forward to 2026</a:t>
            </a:r>
          </a:p>
        </p:txBody>
      </p:sp>
      <p:sp>
        <p:nvSpPr>
          <p:cNvPr id="3" name="Text Placeholder 2">
            <a:extLst>
              <a:ext uri="{FF2B5EF4-FFF2-40B4-BE49-F238E27FC236}">
                <a16:creationId xmlns:a16="http://schemas.microsoft.com/office/drawing/2014/main" id="{25643104-BDD0-3548-8BEC-2B7AB9CD4DE7}"/>
              </a:ext>
            </a:extLst>
          </p:cNvPr>
          <p:cNvSpPr>
            <a:spLocks noGrp="1"/>
          </p:cNvSpPr>
          <p:nvPr>
            <p:ph type="body" idx="1"/>
          </p:nvPr>
        </p:nvSpPr>
        <p:spPr>
          <a:xfrm>
            <a:off x="209550" y="1537568"/>
            <a:ext cx="10515600" cy="4710831"/>
          </a:xfrm>
        </p:spPr>
        <p:txBody>
          <a:bodyPr>
            <a:noAutofit/>
          </a:bodyPr>
          <a:lstStyle/>
          <a:p>
            <a:r>
              <a:rPr sz="2400" dirty="0"/>
              <a:t>MCSO will continue improving recruitment and retention efforts while addressing staffing challenges.</a:t>
            </a:r>
          </a:p>
          <a:p>
            <a:r>
              <a:rPr sz="2400" dirty="0"/>
              <a:t>MCSO will continue advocating for funding support for mandated services and jail infrastructure.</a:t>
            </a:r>
          </a:p>
          <a:p>
            <a:r>
              <a:rPr sz="2400" dirty="0"/>
              <a:t>MCSO will continue strengthening community engagement, internship, and volunteer initiatives.</a:t>
            </a:r>
          </a:p>
          <a:p>
            <a:r>
              <a:rPr sz="2400" dirty="0"/>
              <a:t>MCSO will continue enhancing jail occupant wellness and staff leadership development.</a:t>
            </a:r>
          </a:p>
          <a:p>
            <a:r>
              <a:rPr sz="2400" dirty="0"/>
              <a:t>MCSO will continue investing in technology, training, and operational efficiencies to enhance public safety services.</a:t>
            </a:r>
          </a:p>
          <a:p>
            <a:r>
              <a:rPr sz="2400" dirty="0"/>
              <a:t>MCSO will continue working collaboratively with community organizations and partner agencies.</a:t>
            </a:r>
          </a:p>
        </p:txBody>
      </p:sp>
    </p:spTree>
    <p:extLst>
      <p:ext uri="{BB962C8B-B14F-4D97-AF65-F5344CB8AC3E}">
        <p14:creationId xmlns:p14="http://schemas.microsoft.com/office/powerpoint/2010/main" val="1421881898"/>
      </p:ext>
    </p:extLst>
  </p:cSld>
  <p:clrMapOvr>
    <a:masterClrMapping/>
  </p:clrMapOvr>
  <p:transition spd="med"/>
  <p:extLst>
    <p:ext uri="{6950BFC3-D8DA-4A85-94F7-54DA5524770B}">
      <p188:commentRel xmlns:p188="http://schemas.microsoft.com/office/powerpoint/2018/8/main" r:id="rId2"/>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A2D773-E89E-634E-0E5B-C6940839744A}"/>
              </a:ext>
            </a:extLst>
          </p:cNvPr>
          <p:cNvSpPr>
            <a:spLocks noGrp="1"/>
          </p:cNvSpPr>
          <p:nvPr>
            <p:ph type="title"/>
          </p:nvPr>
        </p:nvSpPr>
        <p:spPr>
          <a:xfrm>
            <a:off x="664464" y="574484"/>
            <a:ext cx="10515600" cy="1325563"/>
          </a:xfrm>
        </p:spPr>
        <p:txBody>
          <a:bodyPr/>
          <a:lstStyle/>
          <a:p>
            <a:r>
              <a:rPr lang="en-US" dirty="0"/>
              <a:t>Goals Not Yet Fully Met / Ongoing Challenges</a:t>
            </a:r>
          </a:p>
        </p:txBody>
      </p:sp>
      <p:sp>
        <p:nvSpPr>
          <p:cNvPr id="3" name="Text Placeholder 2">
            <a:extLst>
              <a:ext uri="{FF2B5EF4-FFF2-40B4-BE49-F238E27FC236}">
                <a16:creationId xmlns:a16="http://schemas.microsoft.com/office/drawing/2014/main" id="{1A385BF4-0E89-1BD3-115C-7D37C0A1C8CE}"/>
              </a:ext>
            </a:extLst>
          </p:cNvPr>
          <p:cNvSpPr>
            <a:spLocks noGrp="1"/>
          </p:cNvSpPr>
          <p:nvPr>
            <p:ph type="body" idx="1"/>
          </p:nvPr>
        </p:nvSpPr>
        <p:spPr>
          <a:xfrm>
            <a:off x="344424" y="1900047"/>
            <a:ext cx="10515600" cy="4351338"/>
          </a:xfrm>
        </p:spPr>
        <p:txBody>
          <a:bodyPr>
            <a:normAutofit/>
          </a:bodyPr>
          <a:lstStyle/>
          <a:p>
            <a:r>
              <a:rPr lang="en-US" sz="2400" dirty="0"/>
              <a:t>Staffing levels remain below operational needs, resulting in continued reliance on overtime to maintain required coverage.</a:t>
            </a:r>
          </a:p>
          <a:p>
            <a:r>
              <a:rPr lang="en-US" sz="2400" dirty="0"/>
              <a:t>Wage compensation and compression continue to impact recruitment and retention competitiveness.</a:t>
            </a:r>
          </a:p>
          <a:p>
            <a:r>
              <a:rPr lang="en-US" sz="2400" dirty="0"/>
              <a:t>Court case backlogs continue to contribute to high jail populations and extended occupant stays beyond facility capacity.</a:t>
            </a:r>
          </a:p>
          <a:p>
            <a:r>
              <a:rPr lang="en-US" sz="2400" dirty="0"/>
              <a:t>Aging security equipment and limited funding continue to impact operational efficiency and facility management.</a:t>
            </a:r>
          </a:p>
          <a:p>
            <a:r>
              <a:rPr lang="en-US" sz="2400" dirty="0"/>
              <a:t>High jail populations and increasing mental health demands continue to    challenge housing, classification, and resource allocation efforts</a:t>
            </a:r>
          </a:p>
          <a:p>
            <a:pPr marL="0" indent="0">
              <a:buNone/>
            </a:pPr>
            <a:endParaRPr lang="en-US" dirty="0"/>
          </a:p>
        </p:txBody>
      </p:sp>
    </p:spTree>
    <p:extLst>
      <p:ext uri="{BB962C8B-B14F-4D97-AF65-F5344CB8AC3E}">
        <p14:creationId xmlns:p14="http://schemas.microsoft.com/office/powerpoint/2010/main" val="4268586993"/>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9A810F-30CD-97DD-8B0A-C1C4DF7C86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24762CA-8FDA-86AB-1F49-74EDB0DBDE46}"/>
              </a:ext>
            </a:extLst>
          </p:cNvPr>
          <p:cNvSpPr>
            <a:spLocks noGrp="1"/>
          </p:cNvSpPr>
          <p:nvPr>
            <p:ph type="title"/>
          </p:nvPr>
        </p:nvSpPr>
        <p:spPr/>
        <p:txBody>
          <a:bodyPr/>
          <a:lstStyle/>
          <a:p>
            <a:r>
              <a:rPr dirty="0"/>
              <a:t>Questions?</a:t>
            </a:r>
          </a:p>
        </p:txBody>
      </p:sp>
    </p:spTree>
    <p:extLst>
      <p:ext uri="{BB962C8B-B14F-4D97-AF65-F5344CB8AC3E}">
        <p14:creationId xmlns:p14="http://schemas.microsoft.com/office/powerpoint/2010/main" val="1969513448"/>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119314151"/>
      </p:ext>
    </p:extLst>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D02651D74EB44996A62AA680831119" ma:contentTypeVersion="15" ma:contentTypeDescription="Create a new document." ma:contentTypeScope="" ma:versionID="dd9e945a5b022126d2a1dee620ce5d69">
  <xsd:schema xmlns:xsd="http://www.w3.org/2001/XMLSchema" xmlns:xs="http://www.w3.org/2001/XMLSchema" xmlns:p="http://schemas.microsoft.com/office/2006/metadata/properties" xmlns:ns2="30d45850-cdab-4335-bbe4-3503319b96c0" xmlns:ns3="9c130270-ac7c-4497-90d6-17a43cdb195d" targetNamespace="http://schemas.microsoft.com/office/2006/metadata/properties" ma:root="true" ma:fieldsID="6ebb3eb958ee7b46b3ef2e9d0e2f4ff0" ns2:_="" ns3:_="">
    <xsd:import namespace="30d45850-cdab-4335-bbe4-3503319b96c0"/>
    <xsd:import namespace="9c130270-ac7c-4497-90d6-17a43cdb195d"/>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element ref="ns2:MediaServiceLocation"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d45850-cdab-4335-bbe4-3503319b96c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6047e948-e1f8-47be-a37d-d18de61afe2d"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bjectDetectorVersions" ma:index="20" nillable="true" ma:displayName="MediaServiceObjectDetectorVersions" ma:description="" ma:hidden="true" ma:indexed="true" ma:internalName="MediaServiceObjectDetectorVersions" ma:readOnly="true">
      <xsd:simpleType>
        <xsd:restriction base="dms:Text"/>
      </xsd:simpleType>
    </xsd:element>
    <xsd:element name="MediaServiceLocation" ma:index="21" nillable="true" ma:displayName="Location" ma:descrip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c130270-ac7c-4497-90d6-17a43cdb195d"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d8f0ca1b-c585-4cae-8547-6c5fcb858651}" ma:internalName="TaxCatchAll" ma:showField="CatchAllData" ma:web="9c130270-ac7c-4497-90d6-17a43cdb195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9c130270-ac7c-4497-90d6-17a43cdb195d" xsi:nil="true"/>
    <lcf76f155ced4ddcb4097134ff3c332f xmlns="30d45850-cdab-4335-bbe4-3503319b96c0">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765FD04-73D5-4D84-8725-EAA55887B3E6}">
  <ds:schemaRefs>
    <ds:schemaRef ds:uri="http://schemas.microsoft.com/sharepoint/v3/contenttype/forms"/>
  </ds:schemaRefs>
</ds:datastoreItem>
</file>

<file path=customXml/itemProps2.xml><?xml version="1.0" encoding="utf-8"?>
<ds:datastoreItem xmlns:ds="http://schemas.openxmlformats.org/officeDocument/2006/customXml" ds:itemID="{F294347F-E30E-4A35-BEA6-C2191F5A0D16}">
  <ds:schemaRefs>
    <ds:schemaRef ds:uri="30d45850-cdab-4335-bbe4-3503319b96c0"/>
    <ds:schemaRef ds:uri="9c130270-ac7c-4497-90d6-17a43cdb195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49F60E89-0499-401F-8AA1-0F828C5F0612}">
  <ds:schemaRefs>
    <ds:schemaRef ds:uri="30d45850-cdab-4335-bbe4-3503319b96c0"/>
    <ds:schemaRef ds:uri="9c130270-ac7c-4497-90d6-17a43cdb195d"/>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119</TotalTime>
  <Words>594</Words>
  <Application>Microsoft Office PowerPoint</Application>
  <PresentationFormat>Widescreen</PresentationFormat>
  <Paragraphs>53</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Helvetica</vt:lpstr>
      <vt:lpstr>Helvetica Neue</vt:lpstr>
      <vt:lpstr>Office Theme</vt:lpstr>
      <vt:lpstr>Milwaukee County Sheriff’s Office</vt:lpstr>
      <vt:lpstr>Our  Strategy</vt:lpstr>
      <vt:lpstr>Goal 1: Progressive and Effective Recruitment, Hiring and Retaining Personnel</vt:lpstr>
      <vt:lpstr>Goal 2: To provide proactive, timely, and effective public safety on our freeways, county roads, in our parks, and jail, and for our MCSO personnel and Milwaukee County Jail occupants</vt:lpstr>
      <vt:lpstr>Goal 3: To implement a comprehensive community engagement strategy that fosters community partnerships between our diverse communities to strengthen relationships and build trust as we work towards a safer community. </vt:lpstr>
      <vt:lpstr>Other notable changes from 2025</vt:lpstr>
      <vt:lpstr>Looking forward to 2026</vt:lpstr>
      <vt:lpstr>Goals Not Yet Fully Met / Ongoing Challenges</vt:lpstr>
      <vt:lpstr>Questions?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Patricia Carravetta</dc:creator>
  <cp:lastModifiedBy>Renny More</cp:lastModifiedBy>
  <cp:revision>7</cp:revision>
  <dcterms:modified xsi:type="dcterms:W3CDTF">2026-05-19T13:51:55Z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0x0101006AD02651D74EB44996A62AA680831119</vt:lpwstr>
  </property>
  <property fmtid="{D5CDD505-2E9C-101B-9397-08002B2CF9AE}" pid="3" name="MediaServiceImageTags">
    <vt:lpwstr/>
  </property>
</Properties>
</file>