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919" r:id="rId4"/>
  </p:sldMasterIdLst>
  <p:notesMasterIdLst>
    <p:notesMasterId r:id="rId26"/>
  </p:notesMasterIdLst>
  <p:handoutMasterIdLst>
    <p:handoutMasterId r:id="rId27"/>
  </p:handoutMasterIdLst>
  <p:sldIdLst>
    <p:sldId id="256" r:id="rId5"/>
    <p:sldId id="286" r:id="rId6"/>
    <p:sldId id="289" r:id="rId7"/>
    <p:sldId id="299" r:id="rId8"/>
    <p:sldId id="1113" r:id="rId9"/>
    <p:sldId id="1114" r:id="rId10"/>
    <p:sldId id="298" r:id="rId11"/>
    <p:sldId id="296" r:id="rId12"/>
    <p:sldId id="1115" r:id="rId13"/>
    <p:sldId id="1112" r:id="rId14"/>
    <p:sldId id="292" r:id="rId15"/>
    <p:sldId id="295" r:id="rId16"/>
    <p:sldId id="1116" r:id="rId17"/>
    <p:sldId id="1117" r:id="rId18"/>
    <p:sldId id="1121" r:id="rId19"/>
    <p:sldId id="1118" r:id="rId20"/>
    <p:sldId id="1123" r:id="rId21"/>
    <p:sldId id="1119" r:id="rId22"/>
    <p:sldId id="1120" r:id="rId23"/>
    <p:sldId id="1124" r:id="rId24"/>
    <p:sldId id="112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82242" autoAdjust="0"/>
  </p:normalViewPr>
  <p:slideViewPr>
    <p:cSldViewPr snapToGrid="0">
      <p:cViewPr varScale="1">
        <p:scale>
          <a:sx n="79" d="100"/>
          <a:sy n="79" d="100"/>
        </p:scale>
        <p:origin x="850" y="62"/>
      </p:cViewPr>
      <p:guideLst/>
    </p:cSldViewPr>
  </p:slideViewPr>
  <p:outlineViewPr>
    <p:cViewPr>
      <p:scale>
        <a:sx n="33" d="100"/>
        <a:sy n="33" d="100"/>
      </p:scale>
      <p:origin x="0" y="-5760"/>
    </p:cViewPr>
  </p:outlineViewPr>
  <p:notesTextViewPr>
    <p:cViewPr>
      <p:scale>
        <a:sx n="75" d="100"/>
        <a:sy n="75" d="100"/>
      </p:scale>
      <p:origin x="0" y="0"/>
    </p:cViewPr>
  </p:notesTextViewPr>
  <p:sorterViewPr>
    <p:cViewPr varScale="1">
      <p:scale>
        <a:sx n="100" d="100"/>
        <a:sy n="100" d="100"/>
      </p:scale>
      <p:origin x="0" y="-7325"/>
    </p:cViewPr>
  </p:sorterViewPr>
  <p:notesViewPr>
    <p:cSldViewPr snapToGrid="0">
      <p:cViewPr varScale="1">
        <p:scale>
          <a:sx n="58" d="100"/>
          <a:sy n="58" d="100"/>
        </p:scale>
        <p:origin x="2371"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4.xml"/></Relationships>
</file>

<file path=ppt/diagrams/_rels/data7.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svg"/><Relationship Id="rId7" Type="http://schemas.openxmlformats.org/officeDocument/2006/relationships/image" Target="../media/image28.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11" Type="http://schemas.openxmlformats.org/officeDocument/2006/relationships/image" Target="../media/image32.svg"/><Relationship Id="rId5" Type="http://schemas.openxmlformats.org/officeDocument/2006/relationships/image" Target="../media/image26.sv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svg"/><Relationship Id="rId7" Type="http://schemas.openxmlformats.org/officeDocument/2006/relationships/image" Target="../media/image28.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11" Type="http://schemas.openxmlformats.org/officeDocument/2006/relationships/image" Target="../media/image32.svg"/><Relationship Id="rId5" Type="http://schemas.openxmlformats.org/officeDocument/2006/relationships/image" Target="../media/image26.sv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49FB5E-2CCB-42AA-8043-9E9B2503179C}" type="doc">
      <dgm:prSet loTypeId="urn:microsoft.com/office/officeart/2005/8/layout/vList2" loCatId="list" qsTypeId="urn:microsoft.com/office/officeart/2005/8/quickstyle/simple5" qsCatId="simple" csTypeId="urn:microsoft.com/office/officeart/2005/8/colors/accent0_3" csCatId="mainScheme" phldr="1"/>
      <dgm:spPr/>
      <dgm:t>
        <a:bodyPr/>
        <a:lstStyle/>
        <a:p>
          <a:endParaRPr lang="en-US"/>
        </a:p>
      </dgm:t>
    </dgm:pt>
    <dgm:pt modelId="{3FEAC394-EBF9-4E35-A0F1-60CBA550D208}">
      <dgm:prSet/>
      <dgm:spPr/>
      <dgm:t>
        <a:bodyPr/>
        <a:lstStyle/>
        <a:p>
          <a:pPr>
            <a:lnSpc>
              <a:spcPct val="100000"/>
            </a:lnSpc>
          </a:pPr>
          <a:r>
            <a:rPr lang="en-US" dirty="0"/>
            <a:t>creates a sense of belonging, being cared for, valued and supported.</a:t>
          </a:r>
        </a:p>
      </dgm:t>
    </dgm:pt>
    <dgm:pt modelId="{19EF9B5C-DFF2-41CF-82EC-A7A8CB51247D}" type="parTrans" cxnId="{E5E5EE9B-7FEC-4BE5-8397-2ADFF055D3C3}">
      <dgm:prSet/>
      <dgm:spPr/>
      <dgm:t>
        <a:bodyPr/>
        <a:lstStyle/>
        <a:p>
          <a:endParaRPr lang="en-US"/>
        </a:p>
      </dgm:t>
    </dgm:pt>
    <dgm:pt modelId="{05380BEE-D661-4E63-880A-F4C943F30179}" type="sibTrans" cxnId="{E5E5EE9B-7FEC-4BE5-8397-2ADFF055D3C3}">
      <dgm:prSet/>
      <dgm:spPr/>
      <dgm:t>
        <a:bodyPr/>
        <a:lstStyle/>
        <a:p>
          <a:endParaRPr lang="en-US"/>
        </a:p>
      </dgm:t>
    </dgm:pt>
    <dgm:pt modelId="{5E493351-5791-4496-8859-EFB2C3E17730}" type="pres">
      <dgm:prSet presAssocID="{1749FB5E-2CCB-42AA-8043-9E9B2503179C}" presName="linear" presStyleCnt="0">
        <dgm:presLayoutVars>
          <dgm:animLvl val="lvl"/>
          <dgm:resizeHandles val="exact"/>
        </dgm:presLayoutVars>
      </dgm:prSet>
      <dgm:spPr/>
    </dgm:pt>
    <dgm:pt modelId="{5C33100E-D795-428A-97D0-06D9030CC299}" type="pres">
      <dgm:prSet presAssocID="{3FEAC394-EBF9-4E35-A0F1-60CBA550D208}" presName="parentText" presStyleLbl="node1" presStyleIdx="0" presStyleCnt="1" custScaleX="100000" custScaleY="39299" custLinFactNeighborX="-5984" custLinFactNeighborY="2537">
        <dgm:presLayoutVars>
          <dgm:chMax val="0"/>
          <dgm:bulletEnabled val="1"/>
        </dgm:presLayoutVars>
      </dgm:prSet>
      <dgm:spPr/>
    </dgm:pt>
  </dgm:ptLst>
  <dgm:cxnLst>
    <dgm:cxn modelId="{E5E5EE9B-7FEC-4BE5-8397-2ADFF055D3C3}" srcId="{1749FB5E-2CCB-42AA-8043-9E9B2503179C}" destId="{3FEAC394-EBF9-4E35-A0F1-60CBA550D208}" srcOrd="0" destOrd="0" parTransId="{19EF9B5C-DFF2-41CF-82EC-A7A8CB51247D}" sibTransId="{05380BEE-D661-4E63-880A-F4C943F30179}"/>
    <dgm:cxn modelId="{44D921A6-C0E3-4AB8-8BDD-AC43920B8DF3}" type="presOf" srcId="{1749FB5E-2CCB-42AA-8043-9E9B2503179C}" destId="{5E493351-5791-4496-8859-EFB2C3E17730}" srcOrd="0" destOrd="0" presId="urn:microsoft.com/office/officeart/2005/8/layout/vList2"/>
    <dgm:cxn modelId="{986FB0FF-943F-46B5-AB0D-72EB49D37307}" type="presOf" srcId="{3FEAC394-EBF9-4E35-A0F1-60CBA550D208}" destId="{5C33100E-D795-428A-97D0-06D9030CC299}" srcOrd="0" destOrd="0" presId="urn:microsoft.com/office/officeart/2005/8/layout/vList2"/>
    <dgm:cxn modelId="{49C6CE4C-3610-44FC-BA42-9CF0696CDC2F}" type="presParOf" srcId="{5E493351-5791-4496-8859-EFB2C3E17730}" destId="{5C33100E-D795-428A-97D0-06D9030CC299}"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3C84AB-1430-41BE-851F-73F0A86A0985}"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5F0D052E-4BF3-4F2A-BB4D-C62D1D898854}">
      <dgm:prSet phldrT="[Text]"/>
      <dgm:spPr>
        <a:solidFill>
          <a:schemeClr val="accent1"/>
        </a:solidFill>
      </dgm:spPr>
      <dgm:t>
        <a:bodyPr/>
        <a:lstStyle/>
        <a:p>
          <a:r>
            <a:rPr lang="en-US" dirty="0"/>
            <a:t>Structure</a:t>
          </a:r>
        </a:p>
      </dgm:t>
    </dgm:pt>
    <dgm:pt modelId="{F4686855-AEDE-4E13-B1AD-62BA5EAE1718}" type="parTrans" cxnId="{B911B34F-CA37-449F-B443-D72C433DD178}">
      <dgm:prSet/>
      <dgm:spPr/>
      <dgm:t>
        <a:bodyPr/>
        <a:lstStyle/>
        <a:p>
          <a:endParaRPr lang="en-US"/>
        </a:p>
      </dgm:t>
    </dgm:pt>
    <dgm:pt modelId="{90394DB1-F92B-4ED6-961F-9C497B8A8056}" type="sibTrans" cxnId="{B911B34F-CA37-449F-B443-D72C433DD178}">
      <dgm:prSet/>
      <dgm:spPr/>
      <dgm:t>
        <a:bodyPr/>
        <a:lstStyle/>
        <a:p>
          <a:endParaRPr lang="en-US"/>
        </a:p>
      </dgm:t>
    </dgm:pt>
    <dgm:pt modelId="{DAB30693-3BB5-4B36-8EA2-176F27009253}">
      <dgm:prSet phldrT="[Text]" custT="1"/>
      <dgm:spPr/>
      <dgm:t>
        <a:bodyPr/>
        <a:lstStyle/>
        <a:p>
          <a:r>
            <a:rPr lang="en-US" sz="2000" dirty="0">
              <a:solidFill>
                <a:schemeClr val="tx1"/>
              </a:solidFill>
            </a:rPr>
            <a:t># of relationships</a:t>
          </a:r>
          <a:endParaRPr lang="en-US" sz="2000" dirty="0"/>
        </a:p>
      </dgm:t>
    </dgm:pt>
    <dgm:pt modelId="{0FC876A7-9A40-4668-8B4D-5BCD386B3105}" type="parTrans" cxnId="{36E367E6-A77F-4D2B-8120-3B91A479E006}">
      <dgm:prSet/>
      <dgm:spPr/>
      <dgm:t>
        <a:bodyPr/>
        <a:lstStyle/>
        <a:p>
          <a:endParaRPr lang="en-US"/>
        </a:p>
      </dgm:t>
    </dgm:pt>
    <dgm:pt modelId="{32442CA2-04F5-4AB1-8ED9-2A0117440F93}" type="sibTrans" cxnId="{36E367E6-A77F-4D2B-8120-3B91A479E006}">
      <dgm:prSet/>
      <dgm:spPr/>
      <dgm:t>
        <a:bodyPr/>
        <a:lstStyle/>
        <a:p>
          <a:endParaRPr lang="en-US"/>
        </a:p>
      </dgm:t>
    </dgm:pt>
    <dgm:pt modelId="{8061EBD9-D007-4463-B979-CA50E59906A3}">
      <dgm:prSet phldrT="[Text]"/>
      <dgm:spPr/>
      <dgm:t>
        <a:bodyPr/>
        <a:lstStyle/>
        <a:p>
          <a:r>
            <a:rPr lang="en-US" dirty="0"/>
            <a:t>Function</a:t>
          </a:r>
        </a:p>
      </dgm:t>
    </dgm:pt>
    <dgm:pt modelId="{B726A161-522D-4FD7-A9BF-1DBE3CD57D83}" type="parTrans" cxnId="{235BD9F2-BBE3-433D-8E99-B7D9ED03A614}">
      <dgm:prSet/>
      <dgm:spPr/>
      <dgm:t>
        <a:bodyPr/>
        <a:lstStyle/>
        <a:p>
          <a:endParaRPr lang="en-US"/>
        </a:p>
      </dgm:t>
    </dgm:pt>
    <dgm:pt modelId="{5DDDF79F-2ACD-479B-BC00-DF54B747D6FE}" type="sibTrans" cxnId="{235BD9F2-BBE3-433D-8E99-B7D9ED03A614}">
      <dgm:prSet/>
      <dgm:spPr/>
      <dgm:t>
        <a:bodyPr/>
        <a:lstStyle/>
        <a:p>
          <a:endParaRPr lang="en-US"/>
        </a:p>
      </dgm:t>
    </dgm:pt>
    <dgm:pt modelId="{97AD6B26-EC17-4373-91B5-667E2C6C9F7A}">
      <dgm:prSet phldrT="[Text]" custT="1"/>
      <dgm:spPr/>
      <dgm:t>
        <a:bodyPr/>
        <a:lstStyle/>
        <a:p>
          <a:r>
            <a:rPr lang="en-US" sz="2000" dirty="0">
              <a:solidFill>
                <a:schemeClr val="tx1"/>
              </a:solidFill>
            </a:rPr>
            <a:t>Degree to which others can be relied upon for various needs</a:t>
          </a:r>
          <a:endParaRPr lang="en-US" sz="2000" dirty="0"/>
        </a:p>
      </dgm:t>
    </dgm:pt>
    <dgm:pt modelId="{BD18E585-1190-4D33-AC40-3E219306A1B0}" type="parTrans" cxnId="{EA564047-92BF-4D8A-82A8-C04FD185A662}">
      <dgm:prSet/>
      <dgm:spPr/>
      <dgm:t>
        <a:bodyPr/>
        <a:lstStyle/>
        <a:p>
          <a:endParaRPr lang="en-US"/>
        </a:p>
      </dgm:t>
    </dgm:pt>
    <dgm:pt modelId="{F434DC8F-E01C-4BC8-9A82-A725F3444381}" type="sibTrans" cxnId="{EA564047-92BF-4D8A-82A8-C04FD185A662}">
      <dgm:prSet/>
      <dgm:spPr/>
      <dgm:t>
        <a:bodyPr/>
        <a:lstStyle/>
        <a:p>
          <a:endParaRPr lang="en-US"/>
        </a:p>
      </dgm:t>
    </dgm:pt>
    <dgm:pt modelId="{896639B0-2919-4F5E-96A8-0082C2D3D4FA}">
      <dgm:prSet phldrT="[Text]"/>
      <dgm:spPr/>
      <dgm:t>
        <a:bodyPr/>
        <a:lstStyle/>
        <a:p>
          <a:r>
            <a:rPr lang="en-US" dirty="0"/>
            <a:t>Quality</a:t>
          </a:r>
        </a:p>
      </dgm:t>
    </dgm:pt>
    <dgm:pt modelId="{2E7F4009-29F1-43BE-B711-9368BA000329}" type="parTrans" cxnId="{CEC39BDF-AC28-48C4-A804-BF0F499E7A52}">
      <dgm:prSet/>
      <dgm:spPr/>
      <dgm:t>
        <a:bodyPr/>
        <a:lstStyle/>
        <a:p>
          <a:endParaRPr lang="en-US"/>
        </a:p>
      </dgm:t>
    </dgm:pt>
    <dgm:pt modelId="{E411FB14-B96E-4E33-8D9E-0F1499F434BF}" type="sibTrans" cxnId="{CEC39BDF-AC28-48C4-A804-BF0F499E7A52}">
      <dgm:prSet/>
      <dgm:spPr/>
      <dgm:t>
        <a:bodyPr/>
        <a:lstStyle/>
        <a:p>
          <a:endParaRPr lang="en-US"/>
        </a:p>
      </dgm:t>
    </dgm:pt>
    <dgm:pt modelId="{793C3ECB-61A7-4A98-A00D-191097837A43}">
      <dgm:prSet phldrT="[Text]" custT="1"/>
      <dgm:spPr/>
      <dgm:t>
        <a:bodyPr/>
        <a:lstStyle/>
        <a:p>
          <a:r>
            <a:rPr lang="en-US" sz="2000" dirty="0"/>
            <a:t>The degree to which relationships and interactions with others are</a:t>
          </a:r>
        </a:p>
      </dgm:t>
    </dgm:pt>
    <dgm:pt modelId="{41EFF70D-2764-45BD-972B-5F189EA4BE96}" type="parTrans" cxnId="{03FE1F30-C40D-4AF0-B5C9-E32E0BA320A7}">
      <dgm:prSet/>
      <dgm:spPr/>
      <dgm:t>
        <a:bodyPr/>
        <a:lstStyle/>
        <a:p>
          <a:endParaRPr lang="en-US"/>
        </a:p>
      </dgm:t>
    </dgm:pt>
    <dgm:pt modelId="{89BE451A-50DC-4DCB-A52A-44D6E111749B}" type="sibTrans" cxnId="{03FE1F30-C40D-4AF0-B5C9-E32E0BA320A7}">
      <dgm:prSet/>
      <dgm:spPr/>
      <dgm:t>
        <a:bodyPr/>
        <a:lstStyle/>
        <a:p>
          <a:endParaRPr lang="en-US"/>
        </a:p>
      </dgm:t>
    </dgm:pt>
    <dgm:pt modelId="{C6F3E076-1B77-4315-843B-1388DFC28FB7}">
      <dgm:prSet custT="1"/>
      <dgm:spPr/>
      <dgm:t>
        <a:bodyPr/>
        <a:lstStyle/>
        <a:p>
          <a:r>
            <a:rPr lang="en-US" sz="2000" dirty="0">
              <a:solidFill>
                <a:schemeClr val="tx1"/>
              </a:solidFill>
            </a:rPr>
            <a:t>Variety of relationships (co-workers, friends, family, neighbor)</a:t>
          </a:r>
        </a:p>
      </dgm:t>
    </dgm:pt>
    <dgm:pt modelId="{FC24E37E-D353-4E94-92D4-F23636CEFF2A}" type="parTrans" cxnId="{7917AF80-3FA3-420B-8E87-42D700E4FA6D}">
      <dgm:prSet/>
      <dgm:spPr/>
      <dgm:t>
        <a:bodyPr/>
        <a:lstStyle/>
        <a:p>
          <a:endParaRPr lang="en-US"/>
        </a:p>
      </dgm:t>
    </dgm:pt>
    <dgm:pt modelId="{883F1C47-877D-4FBC-BE02-52162CB67BE3}" type="sibTrans" cxnId="{7917AF80-3FA3-420B-8E87-42D700E4FA6D}">
      <dgm:prSet/>
      <dgm:spPr/>
      <dgm:t>
        <a:bodyPr/>
        <a:lstStyle/>
        <a:p>
          <a:endParaRPr lang="en-US"/>
        </a:p>
      </dgm:t>
    </dgm:pt>
    <dgm:pt modelId="{0C075370-0AFE-4AC2-9F6B-C54E8EA76426}">
      <dgm:prSet custT="1"/>
      <dgm:spPr/>
      <dgm:t>
        <a:bodyPr/>
        <a:lstStyle/>
        <a:p>
          <a:r>
            <a:rPr lang="en-US" sz="2000" dirty="0">
              <a:solidFill>
                <a:schemeClr val="tx1"/>
              </a:solidFill>
            </a:rPr>
            <a:t>Frequency of interactions </a:t>
          </a:r>
          <a:endParaRPr lang="en-US" sz="2000" dirty="0"/>
        </a:p>
      </dgm:t>
    </dgm:pt>
    <dgm:pt modelId="{CE798D0D-2E28-4E13-97BD-65D96E42F1AF}" type="parTrans" cxnId="{96A602F5-CD89-4921-8889-BB3F2B2D390C}">
      <dgm:prSet/>
      <dgm:spPr/>
      <dgm:t>
        <a:bodyPr/>
        <a:lstStyle/>
        <a:p>
          <a:endParaRPr lang="en-US"/>
        </a:p>
      </dgm:t>
    </dgm:pt>
    <dgm:pt modelId="{7D6E36C6-49CC-4FE8-B679-D7BAAC27CC71}" type="sibTrans" cxnId="{96A602F5-CD89-4921-8889-BB3F2B2D390C}">
      <dgm:prSet/>
      <dgm:spPr/>
      <dgm:t>
        <a:bodyPr/>
        <a:lstStyle/>
        <a:p>
          <a:endParaRPr lang="en-US"/>
        </a:p>
      </dgm:t>
    </dgm:pt>
    <dgm:pt modelId="{A19EE565-49BF-440B-AC89-2D5541B0D46C}">
      <dgm:prSet phldrT="[Text]" custT="1"/>
      <dgm:spPr/>
      <dgm:t>
        <a:bodyPr/>
        <a:lstStyle/>
        <a:p>
          <a:r>
            <a:rPr lang="en-US" sz="1800" dirty="0"/>
            <a:t>helpful,</a:t>
          </a:r>
        </a:p>
      </dgm:t>
    </dgm:pt>
    <dgm:pt modelId="{0459EED6-BE2D-472F-BAC6-61DB5391DF35}" type="parTrans" cxnId="{57EBEE11-9B97-4B17-9310-7961BF91B959}">
      <dgm:prSet/>
      <dgm:spPr/>
    </dgm:pt>
    <dgm:pt modelId="{B9DEF7A6-4206-4A75-A844-56D079DB5AC3}" type="sibTrans" cxnId="{57EBEE11-9B97-4B17-9310-7961BF91B959}">
      <dgm:prSet/>
      <dgm:spPr/>
    </dgm:pt>
    <dgm:pt modelId="{BB6A9EB9-84AC-42C7-9A18-A10E2D7252A0}">
      <dgm:prSet phldrT="[Text]" custT="1"/>
      <dgm:spPr/>
      <dgm:t>
        <a:bodyPr/>
        <a:lstStyle/>
        <a:p>
          <a:r>
            <a:rPr lang="en-US" sz="1800" dirty="0"/>
            <a:t>positive,</a:t>
          </a:r>
        </a:p>
      </dgm:t>
    </dgm:pt>
    <dgm:pt modelId="{39D2037C-BB0E-43E4-AD63-584B9309F334}" type="parTrans" cxnId="{0719E560-88BC-4DF0-B79F-6051D0FB1082}">
      <dgm:prSet/>
      <dgm:spPr/>
    </dgm:pt>
    <dgm:pt modelId="{0F25E10C-DAA8-425B-BCF7-1CF295341593}" type="sibTrans" cxnId="{0719E560-88BC-4DF0-B79F-6051D0FB1082}">
      <dgm:prSet/>
      <dgm:spPr/>
    </dgm:pt>
    <dgm:pt modelId="{3F25F4ED-6A6E-497A-B77D-FB675F784598}">
      <dgm:prSet phldrT="[Text]" custT="1"/>
      <dgm:spPr/>
      <dgm:t>
        <a:bodyPr/>
        <a:lstStyle/>
        <a:p>
          <a:r>
            <a:rPr lang="en-US" sz="1800" dirty="0"/>
            <a:t>satisfying</a:t>
          </a:r>
        </a:p>
      </dgm:t>
    </dgm:pt>
    <dgm:pt modelId="{CF24A9FC-7349-450C-A32D-C690F157B4B0}" type="parTrans" cxnId="{508AD40B-535A-43FE-94AB-82921C9813C1}">
      <dgm:prSet/>
      <dgm:spPr/>
    </dgm:pt>
    <dgm:pt modelId="{90D52DEB-397E-4E53-8F20-441E55F28942}" type="sibTrans" cxnId="{508AD40B-535A-43FE-94AB-82921C9813C1}">
      <dgm:prSet/>
      <dgm:spPr/>
    </dgm:pt>
    <dgm:pt modelId="{E384AA9B-62A7-477F-86A5-65901EEB37DC}" type="pres">
      <dgm:prSet presAssocID="{4E3C84AB-1430-41BE-851F-73F0A86A0985}" presName="Name0" presStyleCnt="0">
        <dgm:presLayoutVars>
          <dgm:dir/>
          <dgm:animLvl val="lvl"/>
          <dgm:resizeHandles val="exact"/>
        </dgm:presLayoutVars>
      </dgm:prSet>
      <dgm:spPr/>
    </dgm:pt>
    <dgm:pt modelId="{1835B680-B327-4457-9AE6-5CCD88931B7A}" type="pres">
      <dgm:prSet presAssocID="{5F0D052E-4BF3-4F2A-BB4D-C62D1D898854}" presName="composite" presStyleCnt="0"/>
      <dgm:spPr/>
    </dgm:pt>
    <dgm:pt modelId="{BB278225-0A78-4E6C-A8D8-09383E3F8909}" type="pres">
      <dgm:prSet presAssocID="{5F0D052E-4BF3-4F2A-BB4D-C62D1D898854}" presName="parTx" presStyleLbl="alignNode1" presStyleIdx="0" presStyleCnt="3">
        <dgm:presLayoutVars>
          <dgm:chMax val="0"/>
          <dgm:chPref val="0"/>
          <dgm:bulletEnabled val="1"/>
        </dgm:presLayoutVars>
      </dgm:prSet>
      <dgm:spPr/>
    </dgm:pt>
    <dgm:pt modelId="{DA9F47B1-006D-4A83-BF1D-F1EB08BC85CC}" type="pres">
      <dgm:prSet presAssocID="{5F0D052E-4BF3-4F2A-BB4D-C62D1D898854}" presName="desTx" presStyleLbl="alignAccFollowNode1" presStyleIdx="0" presStyleCnt="3">
        <dgm:presLayoutVars>
          <dgm:bulletEnabled val="1"/>
        </dgm:presLayoutVars>
      </dgm:prSet>
      <dgm:spPr/>
    </dgm:pt>
    <dgm:pt modelId="{DD0F3631-60B9-41C0-9CCD-6214D41B42D4}" type="pres">
      <dgm:prSet presAssocID="{90394DB1-F92B-4ED6-961F-9C497B8A8056}" presName="space" presStyleCnt="0"/>
      <dgm:spPr/>
    </dgm:pt>
    <dgm:pt modelId="{3A73DEDC-DFB8-4ADA-887A-EA3A88DE14BB}" type="pres">
      <dgm:prSet presAssocID="{8061EBD9-D007-4463-B979-CA50E59906A3}" presName="composite" presStyleCnt="0"/>
      <dgm:spPr/>
    </dgm:pt>
    <dgm:pt modelId="{D96E2452-870E-44EE-B215-E2C2CD1E2DF9}" type="pres">
      <dgm:prSet presAssocID="{8061EBD9-D007-4463-B979-CA50E59906A3}" presName="parTx" presStyleLbl="alignNode1" presStyleIdx="1" presStyleCnt="3">
        <dgm:presLayoutVars>
          <dgm:chMax val="0"/>
          <dgm:chPref val="0"/>
          <dgm:bulletEnabled val="1"/>
        </dgm:presLayoutVars>
      </dgm:prSet>
      <dgm:spPr/>
    </dgm:pt>
    <dgm:pt modelId="{AFDC075C-0F91-466C-983C-FA57221DF177}" type="pres">
      <dgm:prSet presAssocID="{8061EBD9-D007-4463-B979-CA50E59906A3}" presName="desTx" presStyleLbl="alignAccFollowNode1" presStyleIdx="1" presStyleCnt="3">
        <dgm:presLayoutVars>
          <dgm:bulletEnabled val="1"/>
        </dgm:presLayoutVars>
      </dgm:prSet>
      <dgm:spPr/>
    </dgm:pt>
    <dgm:pt modelId="{3E161EC5-268D-412C-BB73-02BE1AA53137}" type="pres">
      <dgm:prSet presAssocID="{5DDDF79F-2ACD-479B-BC00-DF54B747D6FE}" presName="space" presStyleCnt="0"/>
      <dgm:spPr/>
    </dgm:pt>
    <dgm:pt modelId="{92BC6E9D-5C11-4477-80CA-B3DAAE9E46CB}" type="pres">
      <dgm:prSet presAssocID="{896639B0-2919-4F5E-96A8-0082C2D3D4FA}" presName="composite" presStyleCnt="0"/>
      <dgm:spPr/>
    </dgm:pt>
    <dgm:pt modelId="{FD019F60-EFFD-404E-BAAF-F661ACEED40D}" type="pres">
      <dgm:prSet presAssocID="{896639B0-2919-4F5E-96A8-0082C2D3D4FA}" presName="parTx" presStyleLbl="alignNode1" presStyleIdx="2" presStyleCnt="3">
        <dgm:presLayoutVars>
          <dgm:chMax val="0"/>
          <dgm:chPref val="0"/>
          <dgm:bulletEnabled val="1"/>
        </dgm:presLayoutVars>
      </dgm:prSet>
      <dgm:spPr/>
    </dgm:pt>
    <dgm:pt modelId="{52F8F881-6AB6-4DAA-82C6-1DBF11AABDE0}" type="pres">
      <dgm:prSet presAssocID="{896639B0-2919-4F5E-96A8-0082C2D3D4FA}" presName="desTx" presStyleLbl="alignAccFollowNode1" presStyleIdx="2" presStyleCnt="3">
        <dgm:presLayoutVars>
          <dgm:bulletEnabled val="1"/>
        </dgm:presLayoutVars>
      </dgm:prSet>
      <dgm:spPr/>
    </dgm:pt>
  </dgm:ptLst>
  <dgm:cxnLst>
    <dgm:cxn modelId="{508AD40B-535A-43FE-94AB-82921C9813C1}" srcId="{793C3ECB-61A7-4A98-A00D-191097837A43}" destId="{3F25F4ED-6A6E-497A-B77D-FB675F784598}" srcOrd="2" destOrd="0" parTransId="{CF24A9FC-7349-450C-A32D-C690F157B4B0}" sibTransId="{90D52DEB-397E-4E53-8F20-441E55F28942}"/>
    <dgm:cxn modelId="{57EBEE11-9B97-4B17-9310-7961BF91B959}" srcId="{793C3ECB-61A7-4A98-A00D-191097837A43}" destId="{A19EE565-49BF-440B-AC89-2D5541B0D46C}" srcOrd="1" destOrd="0" parTransId="{0459EED6-BE2D-472F-BAC6-61DB5391DF35}" sibTransId="{B9DEF7A6-4206-4A75-A844-56D079DB5AC3}"/>
    <dgm:cxn modelId="{FAA5BB21-186F-4456-9082-35521E00028E}" type="presOf" srcId="{BB6A9EB9-84AC-42C7-9A18-A10E2D7252A0}" destId="{52F8F881-6AB6-4DAA-82C6-1DBF11AABDE0}" srcOrd="0" destOrd="1" presId="urn:microsoft.com/office/officeart/2005/8/layout/hList1"/>
    <dgm:cxn modelId="{03FE1F30-C40D-4AF0-B5C9-E32E0BA320A7}" srcId="{896639B0-2919-4F5E-96A8-0082C2D3D4FA}" destId="{793C3ECB-61A7-4A98-A00D-191097837A43}" srcOrd="0" destOrd="0" parTransId="{41EFF70D-2764-45BD-972B-5F189EA4BE96}" sibTransId="{89BE451A-50DC-4DCB-A52A-44D6E111749B}"/>
    <dgm:cxn modelId="{0719E560-88BC-4DF0-B79F-6051D0FB1082}" srcId="{793C3ECB-61A7-4A98-A00D-191097837A43}" destId="{BB6A9EB9-84AC-42C7-9A18-A10E2D7252A0}" srcOrd="0" destOrd="0" parTransId="{39D2037C-BB0E-43E4-AD63-584B9309F334}" sibTransId="{0F25E10C-DAA8-425B-BCF7-1CF295341593}"/>
    <dgm:cxn modelId="{B3E6A565-E1F2-45C4-B83D-F47D33503741}" type="presOf" srcId="{8061EBD9-D007-4463-B979-CA50E59906A3}" destId="{D96E2452-870E-44EE-B215-E2C2CD1E2DF9}" srcOrd="0" destOrd="0" presId="urn:microsoft.com/office/officeart/2005/8/layout/hList1"/>
    <dgm:cxn modelId="{EA564047-92BF-4D8A-82A8-C04FD185A662}" srcId="{8061EBD9-D007-4463-B979-CA50E59906A3}" destId="{97AD6B26-EC17-4373-91B5-667E2C6C9F7A}" srcOrd="0" destOrd="0" parTransId="{BD18E585-1190-4D33-AC40-3E219306A1B0}" sibTransId="{F434DC8F-E01C-4BC8-9A82-A725F3444381}"/>
    <dgm:cxn modelId="{72430468-46EC-4EE0-BB2E-48EA19D255A8}" type="presOf" srcId="{5F0D052E-4BF3-4F2A-BB4D-C62D1D898854}" destId="{BB278225-0A78-4E6C-A8D8-09383E3F8909}" srcOrd="0" destOrd="0" presId="urn:microsoft.com/office/officeart/2005/8/layout/hList1"/>
    <dgm:cxn modelId="{3A47094E-05D1-4D68-B30F-ED1D9D1F4208}" type="presOf" srcId="{896639B0-2919-4F5E-96A8-0082C2D3D4FA}" destId="{FD019F60-EFFD-404E-BAAF-F661ACEED40D}" srcOrd="0" destOrd="0" presId="urn:microsoft.com/office/officeart/2005/8/layout/hList1"/>
    <dgm:cxn modelId="{B911B34F-CA37-449F-B443-D72C433DD178}" srcId="{4E3C84AB-1430-41BE-851F-73F0A86A0985}" destId="{5F0D052E-4BF3-4F2A-BB4D-C62D1D898854}" srcOrd="0" destOrd="0" parTransId="{F4686855-AEDE-4E13-B1AD-62BA5EAE1718}" sibTransId="{90394DB1-F92B-4ED6-961F-9C497B8A8056}"/>
    <dgm:cxn modelId="{BFB3307B-875A-40EB-AAF0-DE585595E988}" type="presOf" srcId="{4E3C84AB-1430-41BE-851F-73F0A86A0985}" destId="{E384AA9B-62A7-477F-86A5-65901EEB37DC}" srcOrd="0" destOrd="0" presId="urn:microsoft.com/office/officeart/2005/8/layout/hList1"/>
    <dgm:cxn modelId="{7917AF80-3FA3-420B-8E87-42D700E4FA6D}" srcId="{5F0D052E-4BF3-4F2A-BB4D-C62D1D898854}" destId="{C6F3E076-1B77-4315-843B-1388DFC28FB7}" srcOrd="1" destOrd="0" parTransId="{FC24E37E-D353-4E94-92D4-F23636CEFF2A}" sibTransId="{883F1C47-877D-4FBC-BE02-52162CB67BE3}"/>
    <dgm:cxn modelId="{0004E48B-9E32-4A93-BBDA-E8A85B9936CD}" type="presOf" srcId="{0C075370-0AFE-4AC2-9F6B-C54E8EA76426}" destId="{DA9F47B1-006D-4A83-BF1D-F1EB08BC85CC}" srcOrd="0" destOrd="2" presId="urn:microsoft.com/office/officeart/2005/8/layout/hList1"/>
    <dgm:cxn modelId="{CDAE3F93-849B-430D-9174-1D73483CA2B6}" type="presOf" srcId="{C6F3E076-1B77-4315-843B-1388DFC28FB7}" destId="{DA9F47B1-006D-4A83-BF1D-F1EB08BC85CC}" srcOrd="0" destOrd="1" presId="urn:microsoft.com/office/officeart/2005/8/layout/hList1"/>
    <dgm:cxn modelId="{EF75A6A4-D94F-4BB1-9444-8D9B00E18014}" type="presOf" srcId="{A19EE565-49BF-440B-AC89-2D5541B0D46C}" destId="{52F8F881-6AB6-4DAA-82C6-1DBF11AABDE0}" srcOrd="0" destOrd="2" presId="urn:microsoft.com/office/officeart/2005/8/layout/hList1"/>
    <dgm:cxn modelId="{1050E1A5-9EFC-4079-9C0B-D72D50C18531}" type="presOf" srcId="{DAB30693-3BB5-4B36-8EA2-176F27009253}" destId="{DA9F47B1-006D-4A83-BF1D-F1EB08BC85CC}" srcOrd="0" destOrd="0" presId="urn:microsoft.com/office/officeart/2005/8/layout/hList1"/>
    <dgm:cxn modelId="{EF2D20AE-D193-473B-9A87-61084DE68657}" type="presOf" srcId="{3F25F4ED-6A6E-497A-B77D-FB675F784598}" destId="{52F8F881-6AB6-4DAA-82C6-1DBF11AABDE0}" srcOrd="0" destOrd="3" presId="urn:microsoft.com/office/officeart/2005/8/layout/hList1"/>
    <dgm:cxn modelId="{F89CF3D2-042E-49F4-A5CC-22D3BA3B1D00}" type="presOf" srcId="{97AD6B26-EC17-4373-91B5-667E2C6C9F7A}" destId="{AFDC075C-0F91-466C-983C-FA57221DF177}" srcOrd="0" destOrd="0" presId="urn:microsoft.com/office/officeart/2005/8/layout/hList1"/>
    <dgm:cxn modelId="{11677ADB-75FA-4852-8894-77E85D587056}" type="presOf" srcId="{793C3ECB-61A7-4A98-A00D-191097837A43}" destId="{52F8F881-6AB6-4DAA-82C6-1DBF11AABDE0}" srcOrd="0" destOrd="0" presId="urn:microsoft.com/office/officeart/2005/8/layout/hList1"/>
    <dgm:cxn modelId="{CEC39BDF-AC28-48C4-A804-BF0F499E7A52}" srcId="{4E3C84AB-1430-41BE-851F-73F0A86A0985}" destId="{896639B0-2919-4F5E-96A8-0082C2D3D4FA}" srcOrd="2" destOrd="0" parTransId="{2E7F4009-29F1-43BE-B711-9368BA000329}" sibTransId="{E411FB14-B96E-4E33-8D9E-0F1499F434BF}"/>
    <dgm:cxn modelId="{36E367E6-A77F-4D2B-8120-3B91A479E006}" srcId="{5F0D052E-4BF3-4F2A-BB4D-C62D1D898854}" destId="{DAB30693-3BB5-4B36-8EA2-176F27009253}" srcOrd="0" destOrd="0" parTransId="{0FC876A7-9A40-4668-8B4D-5BCD386B3105}" sibTransId="{32442CA2-04F5-4AB1-8ED9-2A0117440F93}"/>
    <dgm:cxn modelId="{235BD9F2-BBE3-433D-8E99-B7D9ED03A614}" srcId="{4E3C84AB-1430-41BE-851F-73F0A86A0985}" destId="{8061EBD9-D007-4463-B979-CA50E59906A3}" srcOrd="1" destOrd="0" parTransId="{B726A161-522D-4FD7-A9BF-1DBE3CD57D83}" sibTransId="{5DDDF79F-2ACD-479B-BC00-DF54B747D6FE}"/>
    <dgm:cxn modelId="{96A602F5-CD89-4921-8889-BB3F2B2D390C}" srcId="{5F0D052E-4BF3-4F2A-BB4D-C62D1D898854}" destId="{0C075370-0AFE-4AC2-9F6B-C54E8EA76426}" srcOrd="2" destOrd="0" parTransId="{CE798D0D-2E28-4E13-97BD-65D96E42F1AF}" sibTransId="{7D6E36C6-49CC-4FE8-B679-D7BAAC27CC71}"/>
    <dgm:cxn modelId="{19453B8A-BAD5-4A95-BB69-61C7DB2CE4F7}" type="presParOf" srcId="{E384AA9B-62A7-477F-86A5-65901EEB37DC}" destId="{1835B680-B327-4457-9AE6-5CCD88931B7A}" srcOrd="0" destOrd="0" presId="urn:microsoft.com/office/officeart/2005/8/layout/hList1"/>
    <dgm:cxn modelId="{6695863D-0FD5-4398-8E39-AEE163CF147A}" type="presParOf" srcId="{1835B680-B327-4457-9AE6-5CCD88931B7A}" destId="{BB278225-0A78-4E6C-A8D8-09383E3F8909}" srcOrd="0" destOrd="0" presId="urn:microsoft.com/office/officeart/2005/8/layout/hList1"/>
    <dgm:cxn modelId="{DEB91D7D-FC3F-4DF4-81B5-38C1ACB75D83}" type="presParOf" srcId="{1835B680-B327-4457-9AE6-5CCD88931B7A}" destId="{DA9F47B1-006D-4A83-BF1D-F1EB08BC85CC}" srcOrd="1" destOrd="0" presId="urn:microsoft.com/office/officeart/2005/8/layout/hList1"/>
    <dgm:cxn modelId="{132F3D9B-C36A-4998-9E12-50469CBAE1A5}" type="presParOf" srcId="{E384AA9B-62A7-477F-86A5-65901EEB37DC}" destId="{DD0F3631-60B9-41C0-9CCD-6214D41B42D4}" srcOrd="1" destOrd="0" presId="urn:microsoft.com/office/officeart/2005/8/layout/hList1"/>
    <dgm:cxn modelId="{5E1AB69B-2FCF-425E-BDA4-4CAE4FFB50F2}" type="presParOf" srcId="{E384AA9B-62A7-477F-86A5-65901EEB37DC}" destId="{3A73DEDC-DFB8-4ADA-887A-EA3A88DE14BB}" srcOrd="2" destOrd="0" presId="urn:microsoft.com/office/officeart/2005/8/layout/hList1"/>
    <dgm:cxn modelId="{B249919D-A8B6-408B-AE41-E27486F9733C}" type="presParOf" srcId="{3A73DEDC-DFB8-4ADA-887A-EA3A88DE14BB}" destId="{D96E2452-870E-44EE-B215-E2C2CD1E2DF9}" srcOrd="0" destOrd="0" presId="urn:microsoft.com/office/officeart/2005/8/layout/hList1"/>
    <dgm:cxn modelId="{F17AB07B-A753-412A-AC31-9910BCBEE21C}" type="presParOf" srcId="{3A73DEDC-DFB8-4ADA-887A-EA3A88DE14BB}" destId="{AFDC075C-0F91-466C-983C-FA57221DF177}" srcOrd="1" destOrd="0" presId="urn:microsoft.com/office/officeart/2005/8/layout/hList1"/>
    <dgm:cxn modelId="{A78A2B58-782C-4899-BAE6-F4912E106745}" type="presParOf" srcId="{E384AA9B-62A7-477F-86A5-65901EEB37DC}" destId="{3E161EC5-268D-412C-BB73-02BE1AA53137}" srcOrd="3" destOrd="0" presId="urn:microsoft.com/office/officeart/2005/8/layout/hList1"/>
    <dgm:cxn modelId="{9A7D778B-6736-45E1-8C3E-FD01A185EA2C}" type="presParOf" srcId="{E384AA9B-62A7-477F-86A5-65901EEB37DC}" destId="{92BC6E9D-5C11-4477-80CA-B3DAAE9E46CB}" srcOrd="4" destOrd="0" presId="urn:microsoft.com/office/officeart/2005/8/layout/hList1"/>
    <dgm:cxn modelId="{E5C8BF12-8B16-482D-8A2E-EF82F3A2232C}" type="presParOf" srcId="{92BC6E9D-5C11-4477-80CA-B3DAAE9E46CB}" destId="{FD019F60-EFFD-404E-BAAF-F661ACEED40D}" srcOrd="0" destOrd="0" presId="urn:microsoft.com/office/officeart/2005/8/layout/hList1"/>
    <dgm:cxn modelId="{2B596D70-0CC2-469A-AF57-58C2D296DED2}" type="presParOf" srcId="{92BC6E9D-5C11-4477-80CA-B3DAAE9E46CB}" destId="{52F8F881-6AB6-4DAA-82C6-1DBF11AABDE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761332-C1FC-4D8E-AC36-DE0ED0699E06}"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0F56C5B2-778E-48F3-A883-65C1529C07F9}">
      <dgm:prSet phldrT="[Text]"/>
      <dgm:spPr/>
      <dgm:t>
        <a:bodyPr/>
        <a:lstStyle/>
        <a:p>
          <a:r>
            <a:rPr lang="en-US" dirty="0"/>
            <a:t>Individual</a:t>
          </a:r>
        </a:p>
      </dgm:t>
    </dgm:pt>
    <dgm:pt modelId="{2CFFA619-1982-44A2-93AC-1A26C0728969}" type="parTrans" cxnId="{CCE51603-218C-4237-AEC4-B3AA7F42595C}">
      <dgm:prSet/>
      <dgm:spPr/>
      <dgm:t>
        <a:bodyPr/>
        <a:lstStyle/>
        <a:p>
          <a:endParaRPr lang="en-US"/>
        </a:p>
      </dgm:t>
    </dgm:pt>
    <dgm:pt modelId="{9773526E-B297-4E63-A663-44600737CC63}" type="sibTrans" cxnId="{CCE51603-218C-4237-AEC4-B3AA7F42595C}">
      <dgm:prSet/>
      <dgm:spPr/>
      <dgm:t>
        <a:bodyPr/>
        <a:lstStyle/>
        <a:p>
          <a:endParaRPr lang="en-US"/>
        </a:p>
      </dgm:t>
    </dgm:pt>
    <dgm:pt modelId="{15741381-6B41-4006-B0C6-963440F81E3D}">
      <dgm:prSet phldrT="[Text]"/>
      <dgm:spPr/>
      <dgm:t>
        <a:bodyPr/>
        <a:lstStyle/>
        <a:p>
          <a:r>
            <a:rPr lang="en-US" dirty="0"/>
            <a:t>Relationships</a:t>
          </a:r>
        </a:p>
      </dgm:t>
    </dgm:pt>
    <dgm:pt modelId="{3D1BE35E-95F7-4B6E-81F6-5F8627D29E0E}" type="parTrans" cxnId="{5C3FA99D-8ADC-49EB-A234-DBDC4B9DAB90}">
      <dgm:prSet/>
      <dgm:spPr/>
      <dgm:t>
        <a:bodyPr/>
        <a:lstStyle/>
        <a:p>
          <a:endParaRPr lang="en-US"/>
        </a:p>
      </dgm:t>
    </dgm:pt>
    <dgm:pt modelId="{09C3BB2C-4778-486B-BDA2-166442CFCB3B}" type="sibTrans" cxnId="{5C3FA99D-8ADC-49EB-A234-DBDC4B9DAB90}">
      <dgm:prSet/>
      <dgm:spPr/>
      <dgm:t>
        <a:bodyPr/>
        <a:lstStyle/>
        <a:p>
          <a:endParaRPr lang="en-US"/>
        </a:p>
      </dgm:t>
    </dgm:pt>
    <dgm:pt modelId="{BEA1F510-C3B5-44C1-A164-EC9B9AA196F0}">
      <dgm:prSet/>
      <dgm:spPr/>
      <dgm:t>
        <a:bodyPr/>
        <a:lstStyle/>
        <a:p>
          <a:r>
            <a:rPr lang="en-US" dirty="0"/>
            <a:t>Chronic disease</a:t>
          </a:r>
        </a:p>
      </dgm:t>
    </dgm:pt>
    <dgm:pt modelId="{5BC9D08C-8A5A-42B1-AA14-EEFEA41B003C}" type="parTrans" cxnId="{6C2BD638-C67B-4CF4-B6F6-62A65F8775D0}">
      <dgm:prSet/>
      <dgm:spPr/>
      <dgm:t>
        <a:bodyPr/>
        <a:lstStyle/>
        <a:p>
          <a:endParaRPr lang="en-US"/>
        </a:p>
      </dgm:t>
    </dgm:pt>
    <dgm:pt modelId="{CC468C59-F78C-484D-BA21-AA3986CF6E10}" type="sibTrans" cxnId="{6C2BD638-C67B-4CF4-B6F6-62A65F8775D0}">
      <dgm:prSet/>
      <dgm:spPr/>
      <dgm:t>
        <a:bodyPr/>
        <a:lstStyle/>
        <a:p>
          <a:endParaRPr lang="en-US"/>
        </a:p>
      </dgm:t>
    </dgm:pt>
    <dgm:pt modelId="{D9B8A236-C453-4009-8A5E-DE25447258BF}">
      <dgm:prSet/>
      <dgm:spPr/>
      <dgm:t>
        <a:bodyPr/>
        <a:lstStyle/>
        <a:p>
          <a:r>
            <a:rPr lang="en-US" dirty="0"/>
            <a:t>Sensory and functional impairments</a:t>
          </a:r>
        </a:p>
      </dgm:t>
    </dgm:pt>
    <dgm:pt modelId="{56D44007-F38E-436C-B658-A277E9F8E039}" type="parTrans" cxnId="{AFB4301E-4C70-4C3E-B299-E1EE1ED42EC7}">
      <dgm:prSet/>
      <dgm:spPr/>
      <dgm:t>
        <a:bodyPr/>
        <a:lstStyle/>
        <a:p>
          <a:endParaRPr lang="en-US"/>
        </a:p>
      </dgm:t>
    </dgm:pt>
    <dgm:pt modelId="{8FA8B655-1864-49AD-9E5A-15009F7C8CBD}" type="sibTrans" cxnId="{AFB4301E-4C70-4C3E-B299-E1EE1ED42EC7}">
      <dgm:prSet/>
      <dgm:spPr/>
      <dgm:t>
        <a:bodyPr/>
        <a:lstStyle/>
        <a:p>
          <a:endParaRPr lang="en-US"/>
        </a:p>
      </dgm:t>
    </dgm:pt>
    <dgm:pt modelId="{DEC40827-0D86-4AEC-8A68-1E542CB910FA}">
      <dgm:prSet/>
      <dgm:spPr/>
      <dgm:t>
        <a:bodyPr/>
        <a:lstStyle/>
        <a:p>
          <a:r>
            <a:rPr lang="en-US" dirty="0"/>
            <a:t>Mental health</a:t>
          </a:r>
        </a:p>
      </dgm:t>
    </dgm:pt>
    <dgm:pt modelId="{2475290F-6CBF-4B84-86FF-5705B9D4BD0E}" type="parTrans" cxnId="{D648A4A3-1F6E-49D0-9597-4755CCD1FDF5}">
      <dgm:prSet/>
      <dgm:spPr/>
      <dgm:t>
        <a:bodyPr/>
        <a:lstStyle/>
        <a:p>
          <a:endParaRPr lang="en-US"/>
        </a:p>
      </dgm:t>
    </dgm:pt>
    <dgm:pt modelId="{3D909320-2703-4F7C-8B0E-65D81F626D86}" type="sibTrans" cxnId="{D648A4A3-1F6E-49D0-9597-4755CCD1FDF5}">
      <dgm:prSet/>
      <dgm:spPr/>
      <dgm:t>
        <a:bodyPr/>
        <a:lstStyle/>
        <a:p>
          <a:endParaRPr lang="en-US"/>
        </a:p>
      </dgm:t>
    </dgm:pt>
    <dgm:pt modelId="{319E5523-527D-4BF2-8B1D-480D034445CF}">
      <dgm:prSet/>
      <dgm:spPr/>
      <dgm:t>
        <a:bodyPr/>
        <a:lstStyle/>
        <a:p>
          <a:r>
            <a:rPr lang="en-US" dirty="0"/>
            <a:t>Physical health</a:t>
          </a:r>
        </a:p>
      </dgm:t>
    </dgm:pt>
    <dgm:pt modelId="{9D6F2D90-5E41-4944-85AB-20F09ECA4B31}" type="parTrans" cxnId="{F66294DF-9164-44DF-9EDC-9FA6313ECBEC}">
      <dgm:prSet/>
      <dgm:spPr/>
      <dgm:t>
        <a:bodyPr/>
        <a:lstStyle/>
        <a:p>
          <a:endParaRPr lang="en-US"/>
        </a:p>
      </dgm:t>
    </dgm:pt>
    <dgm:pt modelId="{6CBB889C-AEEF-4F69-8DE1-43FEDC9BAF04}" type="sibTrans" cxnId="{F66294DF-9164-44DF-9EDC-9FA6313ECBEC}">
      <dgm:prSet/>
      <dgm:spPr/>
      <dgm:t>
        <a:bodyPr/>
        <a:lstStyle/>
        <a:p>
          <a:endParaRPr lang="en-US"/>
        </a:p>
      </dgm:t>
    </dgm:pt>
    <dgm:pt modelId="{A256A070-E565-4AE9-A03F-5B2D3032DC1F}">
      <dgm:prSet/>
      <dgm:spPr/>
      <dgm:t>
        <a:bodyPr/>
        <a:lstStyle/>
        <a:p>
          <a:r>
            <a:rPr lang="en-US" dirty="0"/>
            <a:t>Personality</a:t>
          </a:r>
        </a:p>
      </dgm:t>
    </dgm:pt>
    <dgm:pt modelId="{A7D22185-ACAB-4F36-9926-815A3BE703E7}" type="parTrans" cxnId="{23E071D4-C3AE-440C-8AF9-AC1EEDDAA9BE}">
      <dgm:prSet/>
      <dgm:spPr/>
      <dgm:t>
        <a:bodyPr/>
        <a:lstStyle/>
        <a:p>
          <a:endParaRPr lang="en-US"/>
        </a:p>
      </dgm:t>
    </dgm:pt>
    <dgm:pt modelId="{87053962-40E1-426E-83B8-F8E0D884C2EA}" type="sibTrans" cxnId="{23E071D4-C3AE-440C-8AF9-AC1EEDDAA9BE}">
      <dgm:prSet/>
      <dgm:spPr/>
      <dgm:t>
        <a:bodyPr/>
        <a:lstStyle/>
        <a:p>
          <a:endParaRPr lang="en-US"/>
        </a:p>
      </dgm:t>
    </dgm:pt>
    <dgm:pt modelId="{65FD9B77-81ED-4FD7-93F5-35CDF82FAA8D}">
      <dgm:prSet/>
      <dgm:spPr/>
      <dgm:t>
        <a:bodyPr/>
        <a:lstStyle/>
        <a:p>
          <a:r>
            <a:rPr lang="en-US" dirty="0"/>
            <a:t>Race</a:t>
          </a:r>
        </a:p>
      </dgm:t>
    </dgm:pt>
    <dgm:pt modelId="{615A0EE4-50B4-4B66-8B1B-C4F2993446ED}" type="parTrans" cxnId="{E572C691-67B0-41CF-8473-BBF8B6CFB11A}">
      <dgm:prSet/>
      <dgm:spPr/>
      <dgm:t>
        <a:bodyPr/>
        <a:lstStyle/>
        <a:p>
          <a:endParaRPr lang="en-US"/>
        </a:p>
      </dgm:t>
    </dgm:pt>
    <dgm:pt modelId="{E9085424-A117-436E-83E7-8B8AE24D45AA}" type="sibTrans" cxnId="{E572C691-67B0-41CF-8473-BBF8B6CFB11A}">
      <dgm:prSet/>
      <dgm:spPr/>
      <dgm:t>
        <a:bodyPr/>
        <a:lstStyle/>
        <a:p>
          <a:endParaRPr lang="en-US"/>
        </a:p>
      </dgm:t>
    </dgm:pt>
    <dgm:pt modelId="{DBF74E68-7035-4F7C-8B28-3F283FC1DE56}">
      <dgm:prSet/>
      <dgm:spPr/>
      <dgm:t>
        <a:bodyPr/>
        <a:lstStyle/>
        <a:p>
          <a:r>
            <a:rPr lang="en-US" dirty="0"/>
            <a:t>Gender</a:t>
          </a:r>
        </a:p>
      </dgm:t>
    </dgm:pt>
    <dgm:pt modelId="{A6BFD84C-5733-4913-AE9A-3BD82E8257D5}" type="parTrans" cxnId="{6ED6B7A2-9FC2-400F-B24F-ADCBCDC06918}">
      <dgm:prSet/>
      <dgm:spPr/>
      <dgm:t>
        <a:bodyPr/>
        <a:lstStyle/>
        <a:p>
          <a:endParaRPr lang="en-US"/>
        </a:p>
      </dgm:t>
    </dgm:pt>
    <dgm:pt modelId="{B40BF605-FF49-480A-89F0-EE9BB2062102}" type="sibTrans" cxnId="{6ED6B7A2-9FC2-400F-B24F-ADCBCDC06918}">
      <dgm:prSet/>
      <dgm:spPr/>
      <dgm:t>
        <a:bodyPr/>
        <a:lstStyle/>
        <a:p>
          <a:endParaRPr lang="en-US"/>
        </a:p>
      </dgm:t>
    </dgm:pt>
    <dgm:pt modelId="{9FAAAC88-ADDF-4EBB-BF0A-54AFFAD97B24}">
      <dgm:prSet/>
      <dgm:spPr/>
      <dgm:t>
        <a:bodyPr/>
        <a:lstStyle/>
        <a:p>
          <a:r>
            <a:rPr lang="en-US" dirty="0"/>
            <a:t>Financial status</a:t>
          </a:r>
        </a:p>
      </dgm:t>
    </dgm:pt>
    <dgm:pt modelId="{D49E1CC6-1B1A-47B9-99E3-22714C470ED8}" type="parTrans" cxnId="{B3EE606E-6F39-417A-A550-B78D91CEC501}">
      <dgm:prSet/>
      <dgm:spPr/>
      <dgm:t>
        <a:bodyPr/>
        <a:lstStyle/>
        <a:p>
          <a:endParaRPr lang="en-US"/>
        </a:p>
      </dgm:t>
    </dgm:pt>
    <dgm:pt modelId="{7ACB19F6-DDCA-4FD0-8526-4B17AD92170B}" type="sibTrans" cxnId="{B3EE606E-6F39-417A-A550-B78D91CEC501}">
      <dgm:prSet/>
      <dgm:spPr/>
      <dgm:t>
        <a:bodyPr/>
        <a:lstStyle/>
        <a:p>
          <a:endParaRPr lang="en-US"/>
        </a:p>
      </dgm:t>
    </dgm:pt>
    <dgm:pt modelId="{A66D3FF7-23BE-494C-8A84-5393BA533A40}">
      <dgm:prSet/>
      <dgm:spPr/>
      <dgm:t>
        <a:bodyPr/>
        <a:lstStyle/>
        <a:p>
          <a:r>
            <a:rPr lang="en-US" dirty="0"/>
            <a:t>Life stage</a:t>
          </a:r>
        </a:p>
      </dgm:t>
    </dgm:pt>
    <dgm:pt modelId="{554D69E5-7ADA-43EF-9728-483B7649D5E7}" type="parTrans" cxnId="{EE7EB9C6-7DE5-4ABA-A1BA-EA01A849EECD}">
      <dgm:prSet/>
      <dgm:spPr/>
      <dgm:t>
        <a:bodyPr/>
        <a:lstStyle/>
        <a:p>
          <a:endParaRPr lang="en-US"/>
        </a:p>
      </dgm:t>
    </dgm:pt>
    <dgm:pt modelId="{1A90DD1C-A472-43A8-8EC1-F6BC9EC0B733}" type="sibTrans" cxnId="{EE7EB9C6-7DE5-4ABA-A1BA-EA01A849EECD}">
      <dgm:prSet/>
      <dgm:spPr/>
      <dgm:t>
        <a:bodyPr/>
        <a:lstStyle/>
        <a:p>
          <a:endParaRPr lang="en-US"/>
        </a:p>
      </dgm:t>
    </dgm:pt>
    <dgm:pt modelId="{2165D214-F194-45F4-84BE-72B105F3AB59}">
      <dgm:prSet phldrT="[Text]"/>
      <dgm:spPr/>
      <dgm:t>
        <a:bodyPr/>
        <a:lstStyle/>
        <a:p>
          <a:r>
            <a:rPr lang="en-US" dirty="0"/>
            <a:t>Structure, function, quality</a:t>
          </a:r>
        </a:p>
      </dgm:t>
    </dgm:pt>
    <dgm:pt modelId="{73840ECD-9C06-4936-8ADF-959F5B6BC5D8}" type="parTrans" cxnId="{0621D367-7064-4D57-B001-F2645D6BE736}">
      <dgm:prSet/>
      <dgm:spPr/>
      <dgm:t>
        <a:bodyPr/>
        <a:lstStyle/>
        <a:p>
          <a:endParaRPr lang="en-US"/>
        </a:p>
      </dgm:t>
    </dgm:pt>
    <dgm:pt modelId="{9B9F9E38-853F-4B29-A2DA-28FE00D0F286}" type="sibTrans" cxnId="{0621D367-7064-4D57-B001-F2645D6BE736}">
      <dgm:prSet/>
      <dgm:spPr/>
      <dgm:t>
        <a:bodyPr/>
        <a:lstStyle/>
        <a:p>
          <a:endParaRPr lang="en-US"/>
        </a:p>
      </dgm:t>
    </dgm:pt>
    <dgm:pt modelId="{DC415024-8461-471E-B055-C57FBB7477CC}">
      <dgm:prSet phldrT="[Text]"/>
      <dgm:spPr/>
      <dgm:t>
        <a:bodyPr/>
        <a:lstStyle/>
        <a:p>
          <a:r>
            <a:rPr lang="en-US" dirty="0"/>
            <a:t>Household size</a:t>
          </a:r>
        </a:p>
      </dgm:t>
    </dgm:pt>
    <dgm:pt modelId="{EB061A94-684C-4FA6-8F08-674AB36C4D55}" type="parTrans" cxnId="{DC36C29D-A90D-4BE2-AE33-DD1B64BE020C}">
      <dgm:prSet/>
      <dgm:spPr/>
      <dgm:t>
        <a:bodyPr/>
        <a:lstStyle/>
        <a:p>
          <a:endParaRPr lang="en-US"/>
        </a:p>
      </dgm:t>
    </dgm:pt>
    <dgm:pt modelId="{765D3CDF-AC57-43F9-9FA0-EE3C0A0DD9FA}" type="sibTrans" cxnId="{DC36C29D-A90D-4BE2-AE33-DD1B64BE020C}">
      <dgm:prSet/>
      <dgm:spPr/>
      <dgm:t>
        <a:bodyPr/>
        <a:lstStyle/>
        <a:p>
          <a:endParaRPr lang="en-US"/>
        </a:p>
      </dgm:t>
    </dgm:pt>
    <dgm:pt modelId="{92336CFC-DFCC-47A0-9AE6-3F4420D8BD30}">
      <dgm:prSet phldrT="[Text]"/>
      <dgm:spPr/>
      <dgm:t>
        <a:bodyPr/>
        <a:lstStyle/>
        <a:p>
          <a:r>
            <a:rPr lang="en-US" dirty="0"/>
            <a:t>Characteristics and behavior of others</a:t>
          </a:r>
        </a:p>
      </dgm:t>
    </dgm:pt>
    <dgm:pt modelId="{BF24992F-CCE5-473F-8279-B9A6E91948AB}" type="parTrans" cxnId="{770CAB32-AC49-4982-AC13-955463CE51E9}">
      <dgm:prSet/>
      <dgm:spPr/>
      <dgm:t>
        <a:bodyPr/>
        <a:lstStyle/>
        <a:p>
          <a:endParaRPr lang="en-US"/>
        </a:p>
      </dgm:t>
    </dgm:pt>
    <dgm:pt modelId="{30B1CDB6-3438-42E6-A61A-5E8446EBC1D2}" type="sibTrans" cxnId="{770CAB32-AC49-4982-AC13-955463CE51E9}">
      <dgm:prSet/>
      <dgm:spPr/>
      <dgm:t>
        <a:bodyPr/>
        <a:lstStyle/>
        <a:p>
          <a:endParaRPr lang="en-US"/>
        </a:p>
      </dgm:t>
    </dgm:pt>
    <dgm:pt modelId="{2827911C-1DDF-40C3-8D7F-4332A411E574}" type="pres">
      <dgm:prSet presAssocID="{7C761332-C1FC-4D8E-AC36-DE0ED0699E06}" presName="linear" presStyleCnt="0">
        <dgm:presLayoutVars>
          <dgm:dir/>
          <dgm:animLvl val="lvl"/>
          <dgm:resizeHandles val="exact"/>
        </dgm:presLayoutVars>
      </dgm:prSet>
      <dgm:spPr/>
    </dgm:pt>
    <dgm:pt modelId="{49B8BCAF-B359-47C0-83E7-DA72FBC0C5E8}" type="pres">
      <dgm:prSet presAssocID="{0F56C5B2-778E-48F3-A883-65C1529C07F9}" presName="parentLin" presStyleCnt="0"/>
      <dgm:spPr/>
    </dgm:pt>
    <dgm:pt modelId="{ADC8E9CC-F81F-4BC0-9AC9-DC93E961AB32}" type="pres">
      <dgm:prSet presAssocID="{0F56C5B2-778E-48F3-A883-65C1529C07F9}" presName="parentLeftMargin" presStyleLbl="node1" presStyleIdx="0" presStyleCnt="2"/>
      <dgm:spPr/>
    </dgm:pt>
    <dgm:pt modelId="{C1B279EF-6C95-4DDE-AD82-E6A092611ECD}" type="pres">
      <dgm:prSet presAssocID="{0F56C5B2-778E-48F3-A883-65C1529C07F9}" presName="parentText" presStyleLbl="node1" presStyleIdx="0" presStyleCnt="2">
        <dgm:presLayoutVars>
          <dgm:chMax val="0"/>
          <dgm:bulletEnabled val="1"/>
        </dgm:presLayoutVars>
      </dgm:prSet>
      <dgm:spPr/>
    </dgm:pt>
    <dgm:pt modelId="{8243332D-940C-4243-9D52-11837183F237}" type="pres">
      <dgm:prSet presAssocID="{0F56C5B2-778E-48F3-A883-65C1529C07F9}" presName="negativeSpace" presStyleCnt="0"/>
      <dgm:spPr/>
    </dgm:pt>
    <dgm:pt modelId="{0BB5EAB8-D989-457F-9629-48EE711BFA1B}" type="pres">
      <dgm:prSet presAssocID="{0F56C5B2-778E-48F3-A883-65C1529C07F9}" presName="childText" presStyleLbl="conFgAcc1" presStyleIdx="0" presStyleCnt="2" custLinFactNeighborY="17498">
        <dgm:presLayoutVars>
          <dgm:bulletEnabled val="1"/>
        </dgm:presLayoutVars>
      </dgm:prSet>
      <dgm:spPr/>
    </dgm:pt>
    <dgm:pt modelId="{23C4EFF9-4A21-4E83-917C-9E893E801C95}" type="pres">
      <dgm:prSet presAssocID="{9773526E-B297-4E63-A663-44600737CC63}" presName="spaceBetweenRectangles" presStyleCnt="0"/>
      <dgm:spPr/>
    </dgm:pt>
    <dgm:pt modelId="{88B4EB5D-C835-42A5-BC23-8079FA67085B}" type="pres">
      <dgm:prSet presAssocID="{15741381-6B41-4006-B0C6-963440F81E3D}" presName="parentLin" presStyleCnt="0"/>
      <dgm:spPr/>
    </dgm:pt>
    <dgm:pt modelId="{ABF7D124-7535-43EB-A196-5B7FDA811A63}" type="pres">
      <dgm:prSet presAssocID="{15741381-6B41-4006-B0C6-963440F81E3D}" presName="parentLeftMargin" presStyleLbl="node1" presStyleIdx="0" presStyleCnt="2"/>
      <dgm:spPr/>
    </dgm:pt>
    <dgm:pt modelId="{3E0FFE32-86AD-45CB-8300-EA0AC8956E87}" type="pres">
      <dgm:prSet presAssocID="{15741381-6B41-4006-B0C6-963440F81E3D}" presName="parentText" presStyleLbl="node1" presStyleIdx="1" presStyleCnt="2" custLinFactNeighborX="7244" custLinFactNeighborY="9984">
        <dgm:presLayoutVars>
          <dgm:chMax val="0"/>
          <dgm:bulletEnabled val="1"/>
        </dgm:presLayoutVars>
      </dgm:prSet>
      <dgm:spPr/>
    </dgm:pt>
    <dgm:pt modelId="{560021CC-9E67-4445-B382-4C7670370CC3}" type="pres">
      <dgm:prSet presAssocID="{15741381-6B41-4006-B0C6-963440F81E3D}" presName="negativeSpace" presStyleCnt="0"/>
      <dgm:spPr/>
    </dgm:pt>
    <dgm:pt modelId="{3B306230-A53B-47FC-B874-3DD527AA7FEC}" type="pres">
      <dgm:prSet presAssocID="{15741381-6B41-4006-B0C6-963440F81E3D}" presName="childText" presStyleLbl="conFgAcc1" presStyleIdx="1" presStyleCnt="2">
        <dgm:presLayoutVars>
          <dgm:bulletEnabled val="1"/>
        </dgm:presLayoutVars>
      </dgm:prSet>
      <dgm:spPr/>
    </dgm:pt>
  </dgm:ptLst>
  <dgm:cxnLst>
    <dgm:cxn modelId="{CCE51603-218C-4237-AEC4-B3AA7F42595C}" srcId="{7C761332-C1FC-4D8E-AC36-DE0ED0699E06}" destId="{0F56C5B2-778E-48F3-A883-65C1529C07F9}" srcOrd="0" destOrd="0" parTransId="{2CFFA619-1982-44A2-93AC-1A26C0728969}" sibTransId="{9773526E-B297-4E63-A663-44600737CC63}"/>
    <dgm:cxn modelId="{B6D76A0A-657F-47C4-9E48-E9FC26B4419B}" type="presOf" srcId="{15741381-6B41-4006-B0C6-963440F81E3D}" destId="{3E0FFE32-86AD-45CB-8300-EA0AC8956E87}" srcOrd="1" destOrd="0" presId="urn:microsoft.com/office/officeart/2005/8/layout/list1"/>
    <dgm:cxn modelId="{25AD780E-325C-4FEB-9002-61ADDCC83B2B}" type="presOf" srcId="{DC415024-8461-471E-B055-C57FBB7477CC}" destId="{3B306230-A53B-47FC-B874-3DD527AA7FEC}" srcOrd="0" destOrd="1" presId="urn:microsoft.com/office/officeart/2005/8/layout/list1"/>
    <dgm:cxn modelId="{60E7171A-BC19-4F56-AEC5-26FCEDA5887C}" type="presOf" srcId="{0F56C5B2-778E-48F3-A883-65C1529C07F9}" destId="{C1B279EF-6C95-4DDE-AD82-E6A092611ECD}" srcOrd="1" destOrd="0" presId="urn:microsoft.com/office/officeart/2005/8/layout/list1"/>
    <dgm:cxn modelId="{AFB4301E-4C70-4C3E-B299-E1EE1ED42EC7}" srcId="{0F56C5B2-778E-48F3-A883-65C1529C07F9}" destId="{D9B8A236-C453-4009-8A5E-DE25447258BF}" srcOrd="1" destOrd="0" parTransId="{56D44007-F38E-436C-B658-A277E9F8E039}" sibTransId="{8FA8B655-1864-49AD-9E5A-15009F7C8CBD}"/>
    <dgm:cxn modelId="{770CAB32-AC49-4982-AC13-955463CE51E9}" srcId="{15741381-6B41-4006-B0C6-963440F81E3D}" destId="{92336CFC-DFCC-47A0-9AE6-3F4420D8BD30}" srcOrd="2" destOrd="0" parTransId="{BF24992F-CCE5-473F-8279-B9A6E91948AB}" sibTransId="{30B1CDB6-3438-42E6-A61A-5E8446EBC1D2}"/>
    <dgm:cxn modelId="{61A2D935-6632-486D-A1D6-BA841DB7322C}" type="presOf" srcId="{15741381-6B41-4006-B0C6-963440F81E3D}" destId="{ABF7D124-7535-43EB-A196-5B7FDA811A63}" srcOrd="0" destOrd="0" presId="urn:microsoft.com/office/officeart/2005/8/layout/list1"/>
    <dgm:cxn modelId="{6C2BD638-C67B-4CF4-B6F6-62A65F8775D0}" srcId="{0F56C5B2-778E-48F3-A883-65C1529C07F9}" destId="{BEA1F510-C3B5-44C1-A164-EC9B9AA196F0}" srcOrd="0" destOrd="0" parTransId="{5BC9D08C-8A5A-42B1-AA14-EEFEA41B003C}" sibTransId="{CC468C59-F78C-484D-BA21-AA3986CF6E10}"/>
    <dgm:cxn modelId="{76C22A42-33BD-4B5A-9BBE-5968A8678C8B}" type="presOf" srcId="{BEA1F510-C3B5-44C1-A164-EC9B9AA196F0}" destId="{0BB5EAB8-D989-457F-9629-48EE711BFA1B}" srcOrd="0" destOrd="0" presId="urn:microsoft.com/office/officeart/2005/8/layout/list1"/>
    <dgm:cxn modelId="{36251F63-BAE1-4D9B-B4D1-27AEC55FF10F}" type="presOf" srcId="{DBF74E68-7035-4F7C-8B28-3F283FC1DE56}" destId="{0BB5EAB8-D989-457F-9629-48EE711BFA1B}" srcOrd="0" destOrd="6" presId="urn:microsoft.com/office/officeart/2005/8/layout/list1"/>
    <dgm:cxn modelId="{0621D367-7064-4D57-B001-F2645D6BE736}" srcId="{15741381-6B41-4006-B0C6-963440F81E3D}" destId="{2165D214-F194-45F4-84BE-72B105F3AB59}" srcOrd="0" destOrd="0" parTransId="{73840ECD-9C06-4936-8ADF-959F5B6BC5D8}" sibTransId="{9B9F9E38-853F-4B29-A2DA-28FE00D0F286}"/>
    <dgm:cxn modelId="{B3EE606E-6F39-417A-A550-B78D91CEC501}" srcId="{0F56C5B2-778E-48F3-A883-65C1529C07F9}" destId="{9FAAAC88-ADDF-4EBB-BF0A-54AFFAD97B24}" srcOrd="7" destOrd="0" parTransId="{D49E1CC6-1B1A-47B9-99E3-22714C470ED8}" sibTransId="{7ACB19F6-DDCA-4FD0-8526-4B17AD92170B}"/>
    <dgm:cxn modelId="{770D0372-4B87-4B5A-803C-55C2D911DBE9}" type="presOf" srcId="{0F56C5B2-778E-48F3-A883-65C1529C07F9}" destId="{ADC8E9CC-F81F-4BC0-9AC9-DC93E961AB32}" srcOrd="0" destOrd="0" presId="urn:microsoft.com/office/officeart/2005/8/layout/list1"/>
    <dgm:cxn modelId="{30ADA056-3C29-4EEE-AF54-EE6199C0B492}" type="presOf" srcId="{DEC40827-0D86-4AEC-8A68-1E542CB910FA}" destId="{0BB5EAB8-D989-457F-9629-48EE711BFA1B}" srcOrd="0" destOrd="2" presId="urn:microsoft.com/office/officeart/2005/8/layout/list1"/>
    <dgm:cxn modelId="{E572C691-67B0-41CF-8473-BBF8B6CFB11A}" srcId="{0F56C5B2-778E-48F3-A883-65C1529C07F9}" destId="{65FD9B77-81ED-4FD7-93F5-35CDF82FAA8D}" srcOrd="5" destOrd="0" parTransId="{615A0EE4-50B4-4B66-8B1B-C4F2993446ED}" sibTransId="{E9085424-A117-436E-83E7-8B8AE24D45AA}"/>
    <dgm:cxn modelId="{87C4D693-0856-47A6-B9DF-E83531CB6535}" type="presOf" srcId="{9FAAAC88-ADDF-4EBB-BF0A-54AFFAD97B24}" destId="{0BB5EAB8-D989-457F-9629-48EE711BFA1B}" srcOrd="0" destOrd="7" presId="urn:microsoft.com/office/officeart/2005/8/layout/list1"/>
    <dgm:cxn modelId="{5C3FA99D-8ADC-49EB-A234-DBDC4B9DAB90}" srcId="{7C761332-C1FC-4D8E-AC36-DE0ED0699E06}" destId="{15741381-6B41-4006-B0C6-963440F81E3D}" srcOrd="1" destOrd="0" parTransId="{3D1BE35E-95F7-4B6E-81F6-5F8627D29E0E}" sibTransId="{09C3BB2C-4778-486B-BDA2-166442CFCB3B}"/>
    <dgm:cxn modelId="{DC36C29D-A90D-4BE2-AE33-DD1B64BE020C}" srcId="{15741381-6B41-4006-B0C6-963440F81E3D}" destId="{DC415024-8461-471E-B055-C57FBB7477CC}" srcOrd="1" destOrd="0" parTransId="{EB061A94-684C-4FA6-8F08-674AB36C4D55}" sibTransId="{765D3CDF-AC57-43F9-9FA0-EE3C0A0DD9FA}"/>
    <dgm:cxn modelId="{6ED6B7A2-9FC2-400F-B24F-ADCBCDC06918}" srcId="{0F56C5B2-778E-48F3-A883-65C1529C07F9}" destId="{DBF74E68-7035-4F7C-8B28-3F283FC1DE56}" srcOrd="6" destOrd="0" parTransId="{A6BFD84C-5733-4913-AE9A-3BD82E8257D5}" sibTransId="{B40BF605-FF49-480A-89F0-EE9BB2062102}"/>
    <dgm:cxn modelId="{D648A4A3-1F6E-49D0-9597-4755CCD1FDF5}" srcId="{0F56C5B2-778E-48F3-A883-65C1529C07F9}" destId="{DEC40827-0D86-4AEC-8A68-1E542CB910FA}" srcOrd="2" destOrd="0" parTransId="{2475290F-6CBF-4B84-86FF-5705B9D4BD0E}" sibTransId="{3D909320-2703-4F7C-8B0E-65D81F626D86}"/>
    <dgm:cxn modelId="{504C3AAB-1C9F-47BA-AAAD-597D37B91B18}" type="presOf" srcId="{A256A070-E565-4AE9-A03F-5B2D3032DC1F}" destId="{0BB5EAB8-D989-457F-9629-48EE711BFA1B}" srcOrd="0" destOrd="4" presId="urn:microsoft.com/office/officeart/2005/8/layout/list1"/>
    <dgm:cxn modelId="{55F7A2B2-CBFD-4239-92FC-5C4BF8CFAEA8}" type="presOf" srcId="{319E5523-527D-4BF2-8B1D-480D034445CF}" destId="{0BB5EAB8-D989-457F-9629-48EE711BFA1B}" srcOrd="0" destOrd="3" presId="urn:microsoft.com/office/officeart/2005/8/layout/list1"/>
    <dgm:cxn modelId="{EE7EB9C6-7DE5-4ABA-A1BA-EA01A849EECD}" srcId="{0F56C5B2-778E-48F3-A883-65C1529C07F9}" destId="{A66D3FF7-23BE-494C-8A84-5393BA533A40}" srcOrd="8" destOrd="0" parTransId="{554D69E5-7ADA-43EF-9728-483B7649D5E7}" sibTransId="{1A90DD1C-A472-43A8-8EC1-F6BC9EC0B733}"/>
    <dgm:cxn modelId="{2AF7F6CB-85B5-4928-9898-230B2A7BFAA6}" type="presOf" srcId="{D9B8A236-C453-4009-8A5E-DE25447258BF}" destId="{0BB5EAB8-D989-457F-9629-48EE711BFA1B}" srcOrd="0" destOrd="1" presId="urn:microsoft.com/office/officeart/2005/8/layout/list1"/>
    <dgm:cxn modelId="{3808CFCE-B4BD-4A71-9343-23188807CDD2}" type="presOf" srcId="{7C761332-C1FC-4D8E-AC36-DE0ED0699E06}" destId="{2827911C-1DDF-40C3-8D7F-4332A411E574}" srcOrd="0" destOrd="0" presId="urn:microsoft.com/office/officeart/2005/8/layout/list1"/>
    <dgm:cxn modelId="{23E071D4-C3AE-440C-8AF9-AC1EEDDAA9BE}" srcId="{0F56C5B2-778E-48F3-A883-65C1529C07F9}" destId="{A256A070-E565-4AE9-A03F-5B2D3032DC1F}" srcOrd="4" destOrd="0" parTransId="{A7D22185-ACAB-4F36-9926-815A3BE703E7}" sibTransId="{87053962-40E1-426E-83B8-F8E0D884C2EA}"/>
    <dgm:cxn modelId="{EC6A96D6-AD73-4415-82C5-361530FD5D60}" type="presOf" srcId="{65FD9B77-81ED-4FD7-93F5-35CDF82FAA8D}" destId="{0BB5EAB8-D989-457F-9629-48EE711BFA1B}" srcOrd="0" destOrd="5" presId="urn:microsoft.com/office/officeart/2005/8/layout/list1"/>
    <dgm:cxn modelId="{8DA321D7-B234-4719-80BF-8ED9FA15FAEB}" type="presOf" srcId="{2165D214-F194-45F4-84BE-72B105F3AB59}" destId="{3B306230-A53B-47FC-B874-3DD527AA7FEC}" srcOrd="0" destOrd="0" presId="urn:microsoft.com/office/officeart/2005/8/layout/list1"/>
    <dgm:cxn modelId="{F66294DF-9164-44DF-9EDC-9FA6313ECBEC}" srcId="{0F56C5B2-778E-48F3-A883-65C1529C07F9}" destId="{319E5523-527D-4BF2-8B1D-480D034445CF}" srcOrd="3" destOrd="0" parTransId="{9D6F2D90-5E41-4944-85AB-20F09ECA4B31}" sibTransId="{6CBB889C-AEEF-4F69-8DE1-43FEDC9BAF04}"/>
    <dgm:cxn modelId="{E2CD23F7-C5C8-4281-B14B-673AE151743A}" type="presOf" srcId="{A66D3FF7-23BE-494C-8A84-5393BA533A40}" destId="{0BB5EAB8-D989-457F-9629-48EE711BFA1B}" srcOrd="0" destOrd="8" presId="urn:microsoft.com/office/officeart/2005/8/layout/list1"/>
    <dgm:cxn modelId="{CDDFDBFB-FF8C-4A35-839E-318A06255C2F}" type="presOf" srcId="{92336CFC-DFCC-47A0-9AE6-3F4420D8BD30}" destId="{3B306230-A53B-47FC-B874-3DD527AA7FEC}" srcOrd="0" destOrd="2" presId="urn:microsoft.com/office/officeart/2005/8/layout/list1"/>
    <dgm:cxn modelId="{AC155AFE-E819-4623-B0F3-319D63475566}" type="presParOf" srcId="{2827911C-1DDF-40C3-8D7F-4332A411E574}" destId="{49B8BCAF-B359-47C0-83E7-DA72FBC0C5E8}" srcOrd="0" destOrd="0" presId="urn:microsoft.com/office/officeart/2005/8/layout/list1"/>
    <dgm:cxn modelId="{45F23386-BAF5-4D36-94FF-28A0B918F141}" type="presParOf" srcId="{49B8BCAF-B359-47C0-83E7-DA72FBC0C5E8}" destId="{ADC8E9CC-F81F-4BC0-9AC9-DC93E961AB32}" srcOrd="0" destOrd="0" presId="urn:microsoft.com/office/officeart/2005/8/layout/list1"/>
    <dgm:cxn modelId="{C18FD3C2-DB8A-43D4-8642-7C6F6C01DE62}" type="presParOf" srcId="{49B8BCAF-B359-47C0-83E7-DA72FBC0C5E8}" destId="{C1B279EF-6C95-4DDE-AD82-E6A092611ECD}" srcOrd="1" destOrd="0" presId="urn:microsoft.com/office/officeart/2005/8/layout/list1"/>
    <dgm:cxn modelId="{7BE3F0BA-6FB8-4440-9F50-C27419F558E9}" type="presParOf" srcId="{2827911C-1DDF-40C3-8D7F-4332A411E574}" destId="{8243332D-940C-4243-9D52-11837183F237}" srcOrd="1" destOrd="0" presId="urn:microsoft.com/office/officeart/2005/8/layout/list1"/>
    <dgm:cxn modelId="{5BD6649C-5811-4D17-82EE-0C9124F19FBC}" type="presParOf" srcId="{2827911C-1DDF-40C3-8D7F-4332A411E574}" destId="{0BB5EAB8-D989-457F-9629-48EE711BFA1B}" srcOrd="2" destOrd="0" presId="urn:microsoft.com/office/officeart/2005/8/layout/list1"/>
    <dgm:cxn modelId="{78351A40-90C9-4BD5-B220-821D370088A1}" type="presParOf" srcId="{2827911C-1DDF-40C3-8D7F-4332A411E574}" destId="{23C4EFF9-4A21-4E83-917C-9E893E801C95}" srcOrd="3" destOrd="0" presId="urn:microsoft.com/office/officeart/2005/8/layout/list1"/>
    <dgm:cxn modelId="{996A8F10-BF38-4B38-A388-06B86772573B}" type="presParOf" srcId="{2827911C-1DDF-40C3-8D7F-4332A411E574}" destId="{88B4EB5D-C835-42A5-BC23-8079FA67085B}" srcOrd="4" destOrd="0" presId="urn:microsoft.com/office/officeart/2005/8/layout/list1"/>
    <dgm:cxn modelId="{33BCEC80-803A-444F-81B8-F0E4F8AEDA88}" type="presParOf" srcId="{88B4EB5D-C835-42A5-BC23-8079FA67085B}" destId="{ABF7D124-7535-43EB-A196-5B7FDA811A63}" srcOrd="0" destOrd="0" presId="urn:microsoft.com/office/officeart/2005/8/layout/list1"/>
    <dgm:cxn modelId="{3E4C7160-387E-41B5-BECE-7FF14FAFBF9E}" type="presParOf" srcId="{88B4EB5D-C835-42A5-BC23-8079FA67085B}" destId="{3E0FFE32-86AD-45CB-8300-EA0AC8956E87}" srcOrd="1" destOrd="0" presId="urn:microsoft.com/office/officeart/2005/8/layout/list1"/>
    <dgm:cxn modelId="{F4074BA3-9D4D-4172-BEDA-1921BCBE3931}" type="presParOf" srcId="{2827911C-1DDF-40C3-8D7F-4332A411E574}" destId="{560021CC-9E67-4445-B382-4C7670370CC3}" srcOrd="5" destOrd="0" presId="urn:microsoft.com/office/officeart/2005/8/layout/list1"/>
    <dgm:cxn modelId="{CE2D67C1-3CEC-467F-BC48-459AD4D5A432}" type="presParOf" srcId="{2827911C-1DDF-40C3-8D7F-4332A411E574}" destId="{3B306230-A53B-47FC-B874-3DD527AA7FEC}"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761332-C1FC-4D8E-AC36-DE0ED0699E06}"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0F56C5B2-778E-48F3-A883-65C1529C07F9}">
      <dgm:prSet phldrT="[Text]"/>
      <dgm:spPr/>
      <dgm:t>
        <a:bodyPr/>
        <a:lstStyle/>
        <a:p>
          <a:r>
            <a:rPr lang="en-US" dirty="0"/>
            <a:t>Community</a:t>
          </a:r>
        </a:p>
      </dgm:t>
    </dgm:pt>
    <dgm:pt modelId="{2CFFA619-1982-44A2-93AC-1A26C0728969}" type="parTrans" cxnId="{CCE51603-218C-4237-AEC4-B3AA7F42595C}">
      <dgm:prSet/>
      <dgm:spPr/>
      <dgm:t>
        <a:bodyPr/>
        <a:lstStyle/>
        <a:p>
          <a:endParaRPr lang="en-US"/>
        </a:p>
      </dgm:t>
    </dgm:pt>
    <dgm:pt modelId="{9773526E-B297-4E63-A663-44600737CC63}" type="sibTrans" cxnId="{CCE51603-218C-4237-AEC4-B3AA7F42595C}">
      <dgm:prSet/>
      <dgm:spPr/>
      <dgm:t>
        <a:bodyPr/>
        <a:lstStyle/>
        <a:p>
          <a:endParaRPr lang="en-US"/>
        </a:p>
      </dgm:t>
    </dgm:pt>
    <dgm:pt modelId="{15741381-6B41-4006-B0C6-963440F81E3D}">
      <dgm:prSet phldrT="[Text]"/>
      <dgm:spPr/>
      <dgm:t>
        <a:bodyPr/>
        <a:lstStyle/>
        <a:p>
          <a:r>
            <a:rPr lang="en-US" dirty="0"/>
            <a:t>Society</a:t>
          </a:r>
        </a:p>
      </dgm:t>
    </dgm:pt>
    <dgm:pt modelId="{3D1BE35E-95F7-4B6E-81F6-5F8627D29E0E}" type="parTrans" cxnId="{5C3FA99D-8ADC-49EB-A234-DBDC4B9DAB90}">
      <dgm:prSet/>
      <dgm:spPr/>
      <dgm:t>
        <a:bodyPr/>
        <a:lstStyle/>
        <a:p>
          <a:endParaRPr lang="en-US"/>
        </a:p>
      </dgm:t>
    </dgm:pt>
    <dgm:pt modelId="{09C3BB2C-4778-486B-BDA2-166442CFCB3B}" type="sibTrans" cxnId="{5C3FA99D-8ADC-49EB-A234-DBDC4B9DAB90}">
      <dgm:prSet/>
      <dgm:spPr/>
      <dgm:t>
        <a:bodyPr/>
        <a:lstStyle/>
        <a:p>
          <a:endParaRPr lang="en-US"/>
        </a:p>
      </dgm:t>
    </dgm:pt>
    <dgm:pt modelId="{BEA1F510-C3B5-44C1-A164-EC9B9AA196F0}">
      <dgm:prSet/>
      <dgm:spPr/>
      <dgm:t>
        <a:bodyPr/>
        <a:lstStyle/>
        <a:p>
          <a:r>
            <a:rPr lang="en-US" dirty="0"/>
            <a:t>Outdoor space</a:t>
          </a:r>
        </a:p>
      </dgm:t>
    </dgm:pt>
    <dgm:pt modelId="{5BC9D08C-8A5A-42B1-AA14-EEFEA41B003C}" type="parTrans" cxnId="{6C2BD638-C67B-4CF4-B6F6-62A65F8775D0}">
      <dgm:prSet/>
      <dgm:spPr/>
      <dgm:t>
        <a:bodyPr/>
        <a:lstStyle/>
        <a:p>
          <a:endParaRPr lang="en-US"/>
        </a:p>
      </dgm:t>
    </dgm:pt>
    <dgm:pt modelId="{CC468C59-F78C-484D-BA21-AA3986CF6E10}" type="sibTrans" cxnId="{6C2BD638-C67B-4CF4-B6F6-62A65F8775D0}">
      <dgm:prSet/>
      <dgm:spPr/>
      <dgm:t>
        <a:bodyPr/>
        <a:lstStyle/>
        <a:p>
          <a:endParaRPr lang="en-US"/>
        </a:p>
      </dgm:t>
    </dgm:pt>
    <dgm:pt modelId="{2165D214-F194-45F4-84BE-72B105F3AB59}">
      <dgm:prSet phldrT="[Text]"/>
      <dgm:spPr/>
      <dgm:t>
        <a:bodyPr/>
        <a:lstStyle/>
        <a:p>
          <a:r>
            <a:rPr lang="en-US" dirty="0"/>
            <a:t>Norms and values</a:t>
          </a:r>
        </a:p>
      </dgm:t>
    </dgm:pt>
    <dgm:pt modelId="{73840ECD-9C06-4936-8ADF-959F5B6BC5D8}" type="parTrans" cxnId="{0621D367-7064-4D57-B001-F2645D6BE736}">
      <dgm:prSet/>
      <dgm:spPr/>
      <dgm:t>
        <a:bodyPr/>
        <a:lstStyle/>
        <a:p>
          <a:endParaRPr lang="en-US"/>
        </a:p>
      </dgm:t>
    </dgm:pt>
    <dgm:pt modelId="{9B9F9E38-853F-4B29-A2DA-28FE00D0F286}" type="sibTrans" cxnId="{0621D367-7064-4D57-B001-F2645D6BE736}">
      <dgm:prSet/>
      <dgm:spPr/>
      <dgm:t>
        <a:bodyPr/>
        <a:lstStyle/>
        <a:p>
          <a:endParaRPr lang="en-US"/>
        </a:p>
      </dgm:t>
    </dgm:pt>
    <dgm:pt modelId="{7DD26BAC-8919-432A-93C2-048994CBC0FE}">
      <dgm:prSet/>
      <dgm:spPr/>
      <dgm:t>
        <a:bodyPr/>
        <a:lstStyle/>
        <a:p>
          <a:r>
            <a:rPr lang="en-US" dirty="0"/>
            <a:t>Housing</a:t>
          </a:r>
        </a:p>
      </dgm:t>
    </dgm:pt>
    <dgm:pt modelId="{5E36F970-78BE-43A0-BED1-2B5A8976F240}" type="parTrans" cxnId="{77ACB13A-E3EE-4F1A-BD94-BD9C72B03DD6}">
      <dgm:prSet/>
      <dgm:spPr/>
      <dgm:t>
        <a:bodyPr/>
        <a:lstStyle/>
        <a:p>
          <a:endParaRPr lang="en-US"/>
        </a:p>
      </dgm:t>
    </dgm:pt>
    <dgm:pt modelId="{3CF6A21D-509C-496A-B30B-FBA9CB0F3940}" type="sibTrans" cxnId="{77ACB13A-E3EE-4F1A-BD94-BD9C72B03DD6}">
      <dgm:prSet/>
      <dgm:spPr/>
      <dgm:t>
        <a:bodyPr/>
        <a:lstStyle/>
        <a:p>
          <a:endParaRPr lang="en-US"/>
        </a:p>
      </dgm:t>
    </dgm:pt>
    <dgm:pt modelId="{0BC7C225-48E9-4DDB-8726-FDA621789252}">
      <dgm:prSet/>
      <dgm:spPr/>
      <dgm:t>
        <a:bodyPr/>
        <a:lstStyle/>
        <a:p>
          <a:r>
            <a:rPr lang="en-US" dirty="0"/>
            <a:t>Workplace</a:t>
          </a:r>
        </a:p>
      </dgm:t>
    </dgm:pt>
    <dgm:pt modelId="{BB868719-1C7E-42DC-82C2-07833E54D57C}" type="parTrans" cxnId="{41232BFA-3006-4550-9FE1-1CB3AF6721AA}">
      <dgm:prSet/>
      <dgm:spPr/>
      <dgm:t>
        <a:bodyPr/>
        <a:lstStyle/>
        <a:p>
          <a:endParaRPr lang="en-US"/>
        </a:p>
      </dgm:t>
    </dgm:pt>
    <dgm:pt modelId="{1AF6A94D-BCCD-4597-AB4A-DFABE59D59D5}" type="sibTrans" cxnId="{41232BFA-3006-4550-9FE1-1CB3AF6721AA}">
      <dgm:prSet/>
      <dgm:spPr/>
      <dgm:t>
        <a:bodyPr/>
        <a:lstStyle/>
        <a:p>
          <a:endParaRPr lang="en-US"/>
        </a:p>
      </dgm:t>
    </dgm:pt>
    <dgm:pt modelId="{A41618A0-F4EF-418D-B198-0662CFD52BDD}">
      <dgm:prSet/>
      <dgm:spPr/>
      <dgm:t>
        <a:bodyPr/>
        <a:lstStyle/>
        <a:p>
          <a:r>
            <a:rPr lang="en-US" dirty="0"/>
            <a:t>Local government</a:t>
          </a:r>
        </a:p>
      </dgm:t>
    </dgm:pt>
    <dgm:pt modelId="{496FEA57-2184-4D13-A7CF-F1A4F7D69345}" type="parTrans" cxnId="{FC3567C5-F210-4127-ADBD-0F7F30E8FF2C}">
      <dgm:prSet/>
      <dgm:spPr/>
      <dgm:t>
        <a:bodyPr/>
        <a:lstStyle/>
        <a:p>
          <a:endParaRPr lang="en-US"/>
        </a:p>
      </dgm:t>
    </dgm:pt>
    <dgm:pt modelId="{A9F8E785-E779-4555-878F-96BFA8A67AA9}" type="sibTrans" cxnId="{FC3567C5-F210-4127-ADBD-0F7F30E8FF2C}">
      <dgm:prSet/>
      <dgm:spPr/>
      <dgm:t>
        <a:bodyPr/>
        <a:lstStyle/>
        <a:p>
          <a:endParaRPr lang="en-US"/>
        </a:p>
      </dgm:t>
    </dgm:pt>
    <dgm:pt modelId="{A4E47838-6F3A-4300-A8E7-79BE6C25B52E}">
      <dgm:prSet/>
      <dgm:spPr/>
      <dgm:t>
        <a:bodyPr/>
        <a:lstStyle/>
        <a:p>
          <a:r>
            <a:rPr lang="en-US" dirty="0"/>
            <a:t>Local business</a:t>
          </a:r>
        </a:p>
      </dgm:t>
    </dgm:pt>
    <dgm:pt modelId="{AA69E771-3CAF-45FD-A8D6-FA15127FD8DE}" type="parTrans" cxnId="{3AA4DFD5-E647-4EF1-967F-9F68692B35DE}">
      <dgm:prSet/>
      <dgm:spPr/>
      <dgm:t>
        <a:bodyPr/>
        <a:lstStyle/>
        <a:p>
          <a:endParaRPr lang="en-US"/>
        </a:p>
      </dgm:t>
    </dgm:pt>
    <dgm:pt modelId="{F73F7528-D3DF-4868-AD64-064660B0EEEE}" type="sibTrans" cxnId="{3AA4DFD5-E647-4EF1-967F-9F68692B35DE}">
      <dgm:prSet/>
      <dgm:spPr/>
      <dgm:t>
        <a:bodyPr/>
        <a:lstStyle/>
        <a:p>
          <a:endParaRPr lang="en-US"/>
        </a:p>
      </dgm:t>
    </dgm:pt>
    <dgm:pt modelId="{F3CAA43B-319C-446A-9240-66598A8077A0}">
      <dgm:prSet/>
      <dgm:spPr/>
      <dgm:t>
        <a:bodyPr/>
        <a:lstStyle/>
        <a:p>
          <a:r>
            <a:rPr lang="en-US" dirty="0"/>
            <a:t>Community organizations</a:t>
          </a:r>
        </a:p>
      </dgm:t>
    </dgm:pt>
    <dgm:pt modelId="{1A8CE112-2D89-4388-BABC-23B040C0BE57}" type="parTrans" cxnId="{3AA0EDC9-23A1-41FC-8033-38C21007AC25}">
      <dgm:prSet/>
      <dgm:spPr/>
      <dgm:t>
        <a:bodyPr/>
        <a:lstStyle/>
        <a:p>
          <a:endParaRPr lang="en-US"/>
        </a:p>
      </dgm:t>
    </dgm:pt>
    <dgm:pt modelId="{52E51932-576D-4CF7-903B-5F4DBD48A436}" type="sibTrans" cxnId="{3AA0EDC9-23A1-41FC-8033-38C21007AC25}">
      <dgm:prSet/>
      <dgm:spPr/>
      <dgm:t>
        <a:bodyPr/>
        <a:lstStyle/>
        <a:p>
          <a:endParaRPr lang="en-US"/>
        </a:p>
      </dgm:t>
    </dgm:pt>
    <dgm:pt modelId="{FA51A8A6-6816-416F-BF4F-9F6921232329}">
      <dgm:prSet/>
      <dgm:spPr/>
      <dgm:t>
        <a:bodyPr/>
        <a:lstStyle/>
        <a:p>
          <a:r>
            <a:rPr lang="en-US" dirty="0"/>
            <a:t>Health care</a:t>
          </a:r>
        </a:p>
      </dgm:t>
    </dgm:pt>
    <dgm:pt modelId="{08832D60-3651-4289-BA8F-9DA67DA1B864}" type="parTrans" cxnId="{70532EDC-5EFC-4E5F-8E6E-4B14A01011FC}">
      <dgm:prSet/>
      <dgm:spPr/>
      <dgm:t>
        <a:bodyPr/>
        <a:lstStyle/>
        <a:p>
          <a:endParaRPr lang="en-US"/>
        </a:p>
      </dgm:t>
    </dgm:pt>
    <dgm:pt modelId="{967CC177-1CDC-405C-8FAB-C3FE7C8678DA}" type="sibTrans" cxnId="{70532EDC-5EFC-4E5F-8E6E-4B14A01011FC}">
      <dgm:prSet/>
      <dgm:spPr/>
      <dgm:t>
        <a:bodyPr/>
        <a:lstStyle/>
        <a:p>
          <a:endParaRPr lang="en-US"/>
        </a:p>
      </dgm:t>
    </dgm:pt>
    <dgm:pt modelId="{EB8388F7-01F8-4B40-ABCD-90AF360C8E98}">
      <dgm:prSet/>
      <dgm:spPr/>
      <dgm:t>
        <a:bodyPr/>
        <a:lstStyle/>
        <a:p>
          <a:r>
            <a:rPr lang="en-US" dirty="0"/>
            <a:t>Transportation</a:t>
          </a:r>
        </a:p>
      </dgm:t>
    </dgm:pt>
    <dgm:pt modelId="{778739B4-3BED-47AD-B39B-ED7D5465F458}" type="parTrans" cxnId="{CF64C02F-1F33-46D8-B798-8B8CCD1EE403}">
      <dgm:prSet/>
      <dgm:spPr/>
      <dgm:t>
        <a:bodyPr/>
        <a:lstStyle/>
        <a:p>
          <a:endParaRPr lang="en-US"/>
        </a:p>
      </dgm:t>
    </dgm:pt>
    <dgm:pt modelId="{10660A64-6922-496B-8E65-7708FE7F89D4}" type="sibTrans" cxnId="{CF64C02F-1F33-46D8-B798-8B8CCD1EE403}">
      <dgm:prSet/>
      <dgm:spPr/>
      <dgm:t>
        <a:bodyPr/>
        <a:lstStyle/>
        <a:p>
          <a:endParaRPr lang="en-US"/>
        </a:p>
      </dgm:t>
    </dgm:pt>
    <dgm:pt modelId="{C8F969EF-4B64-4599-8E12-0EF90AC61161}">
      <dgm:prSet phldrT="[Text]"/>
      <dgm:spPr/>
      <dgm:t>
        <a:bodyPr/>
        <a:lstStyle/>
        <a:p>
          <a:r>
            <a:rPr lang="en-US" dirty="0"/>
            <a:t>Public policies</a:t>
          </a:r>
        </a:p>
      </dgm:t>
    </dgm:pt>
    <dgm:pt modelId="{318EE40B-D7DD-41B0-BD19-6219FCE7D94C}" type="parTrans" cxnId="{15F06C64-FFA3-46A0-80A6-2CD7FF03F471}">
      <dgm:prSet/>
      <dgm:spPr/>
      <dgm:t>
        <a:bodyPr/>
        <a:lstStyle/>
        <a:p>
          <a:endParaRPr lang="en-US"/>
        </a:p>
      </dgm:t>
    </dgm:pt>
    <dgm:pt modelId="{895F85EA-FFF9-4E8C-8BB2-70C637A1515A}" type="sibTrans" cxnId="{15F06C64-FFA3-46A0-80A6-2CD7FF03F471}">
      <dgm:prSet/>
      <dgm:spPr/>
      <dgm:t>
        <a:bodyPr/>
        <a:lstStyle/>
        <a:p>
          <a:endParaRPr lang="en-US"/>
        </a:p>
      </dgm:t>
    </dgm:pt>
    <dgm:pt modelId="{4D132318-CDAD-4CB4-9379-846C2FDA758A}">
      <dgm:prSet phldrT="[Text]"/>
      <dgm:spPr/>
      <dgm:t>
        <a:bodyPr/>
        <a:lstStyle/>
        <a:p>
          <a:r>
            <a:rPr lang="en-US" dirty="0"/>
            <a:t>Tech environment and use</a:t>
          </a:r>
        </a:p>
      </dgm:t>
    </dgm:pt>
    <dgm:pt modelId="{90E5A232-BA5E-491D-8AB0-D499E4F81F82}" type="parTrans" cxnId="{33AAF0B6-11BA-4A4E-8CE0-285607D89ECC}">
      <dgm:prSet/>
      <dgm:spPr/>
      <dgm:t>
        <a:bodyPr/>
        <a:lstStyle/>
        <a:p>
          <a:endParaRPr lang="en-US"/>
        </a:p>
      </dgm:t>
    </dgm:pt>
    <dgm:pt modelId="{D84CEF14-3C41-48F6-8149-F154F83E8DB3}" type="sibTrans" cxnId="{33AAF0B6-11BA-4A4E-8CE0-285607D89ECC}">
      <dgm:prSet/>
      <dgm:spPr/>
      <dgm:t>
        <a:bodyPr/>
        <a:lstStyle/>
        <a:p>
          <a:endParaRPr lang="en-US"/>
        </a:p>
      </dgm:t>
    </dgm:pt>
    <dgm:pt modelId="{CDBC9AC3-88D2-49E4-8050-35BD89D7A5E7}">
      <dgm:prSet phldrT="[Text]"/>
      <dgm:spPr/>
      <dgm:t>
        <a:bodyPr/>
        <a:lstStyle/>
        <a:p>
          <a:r>
            <a:rPr lang="en-US" dirty="0"/>
            <a:t>Civic engagement</a:t>
          </a:r>
        </a:p>
      </dgm:t>
    </dgm:pt>
    <dgm:pt modelId="{1AA9A41F-4B26-4874-9566-F0E97347050D}" type="parTrans" cxnId="{B36CD550-467B-4E88-841B-00DDFBAB59DB}">
      <dgm:prSet/>
      <dgm:spPr/>
      <dgm:t>
        <a:bodyPr/>
        <a:lstStyle/>
        <a:p>
          <a:endParaRPr lang="en-US"/>
        </a:p>
      </dgm:t>
    </dgm:pt>
    <dgm:pt modelId="{4660989B-DBCC-41D4-A6A4-322D7F742DBA}" type="sibTrans" cxnId="{B36CD550-467B-4E88-841B-00DDFBAB59DB}">
      <dgm:prSet/>
      <dgm:spPr/>
      <dgm:t>
        <a:bodyPr/>
        <a:lstStyle/>
        <a:p>
          <a:endParaRPr lang="en-US"/>
        </a:p>
      </dgm:t>
    </dgm:pt>
    <dgm:pt modelId="{89388FD6-51C2-4AF6-8B6F-015FC11730B8}">
      <dgm:prSet phldrT="[Text]"/>
      <dgm:spPr/>
      <dgm:t>
        <a:bodyPr/>
        <a:lstStyle/>
        <a:p>
          <a:r>
            <a:rPr lang="en-US" dirty="0"/>
            <a:t>Historical inequities</a:t>
          </a:r>
        </a:p>
      </dgm:t>
    </dgm:pt>
    <dgm:pt modelId="{C2C92938-1395-49B1-8FD4-16F01355A690}" type="parTrans" cxnId="{1518270E-8A9C-44A8-9597-B180ACF50C32}">
      <dgm:prSet/>
      <dgm:spPr/>
      <dgm:t>
        <a:bodyPr/>
        <a:lstStyle/>
        <a:p>
          <a:endParaRPr lang="en-US"/>
        </a:p>
      </dgm:t>
    </dgm:pt>
    <dgm:pt modelId="{2A10F1AA-ABEB-4727-AD98-1875E5AD8874}" type="sibTrans" cxnId="{1518270E-8A9C-44A8-9597-B180ACF50C32}">
      <dgm:prSet/>
      <dgm:spPr/>
      <dgm:t>
        <a:bodyPr/>
        <a:lstStyle/>
        <a:p>
          <a:endParaRPr lang="en-US"/>
        </a:p>
      </dgm:t>
    </dgm:pt>
    <dgm:pt modelId="{2827911C-1DDF-40C3-8D7F-4332A411E574}" type="pres">
      <dgm:prSet presAssocID="{7C761332-C1FC-4D8E-AC36-DE0ED0699E06}" presName="linear" presStyleCnt="0">
        <dgm:presLayoutVars>
          <dgm:dir/>
          <dgm:animLvl val="lvl"/>
          <dgm:resizeHandles val="exact"/>
        </dgm:presLayoutVars>
      </dgm:prSet>
      <dgm:spPr/>
    </dgm:pt>
    <dgm:pt modelId="{49B8BCAF-B359-47C0-83E7-DA72FBC0C5E8}" type="pres">
      <dgm:prSet presAssocID="{0F56C5B2-778E-48F3-A883-65C1529C07F9}" presName="parentLin" presStyleCnt="0"/>
      <dgm:spPr/>
    </dgm:pt>
    <dgm:pt modelId="{ADC8E9CC-F81F-4BC0-9AC9-DC93E961AB32}" type="pres">
      <dgm:prSet presAssocID="{0F56C5B2-778E-48F3-A883-65C1529C07F9}" presName="parentLeftMargin" presStyleLbl="node1" presStyleIdx="0" presStyleCnt="2"/>
      <dgm:spPr/>
    </dgm:pt>
    <dgm:pt modelId="{C1B279EF-6C95-4DDE-AD82-E6A092611ECD}" type="pres">
      <dgm:prSet presAssocID="{0F56C5B2-778E-48F3-A883-65C1529C07F9}" presName="parentText" presStyleLbl="node1" presStyleIdx="0" presStyleCnt="2" custLinFactNeighborX="25189" custLinFactNeighborY="-7230">
        <dgm:presLayoutVars>
          <dgm:chMax val="0"/>
          <dgm:bulletEnabled val="1"/>
        </dgm:presLayoutVars>
      </dgm:prSet>
      <dgm:spPr/>
    </dgm:pt>
    <dgm:pt modelId="{8243332D-940C-4243-9D52-11837183F237}" type="pres">
      <dgm:prSet presAssocID="{0F56C5B2-778E-48F3-A883-65C1529C07F9}" presName="negativeSpace" presStyleCnt="0"/>
      <dgm:spPr/>
    </dgm:pt>
    <dgm:pt modelId="{0BB5EAB8-D989-457F-9629-48EE711BFA1B}" type="pres">
      <dgm:prSet presAssocID="{0F56C5B2-778E-48F3-A883-65C1529C07F9}" presName="childText" presStyleLbl="conFgAcc1" presStyleIdx="0" presStyleCnt="2" custLinFactNeighborY="17499">
        <dgm:presLayoutVars>
          <dgm:bulletEnabled val="1"/>
        </dgm:presLayoutVars>
      </dgm:prSet>
      <dgm:spPr/>
    </dgm:pt>
    <dgm:pt modelId="{23C4EFF9-4A21-4E83-917C-9E893E801C95}" type="pres">
      <dgm:prSet presAssocID="{9773526E-B297-4E63-A663-44600737CC63}" presName="spaceBetweenRectangles" presStyleCnt="0"/>
      <dgm:spPr/>
    </dgm:pt>
    <dgm:pt modelId="{88B4EB5D-C835-42A5-BC23-8079FA67085B}" type="pres">
      <dgm:prSet presAssocID="{15741381-6B41-4006-B0C6-963440F81E3D}" presName="parentLin" presStyleCnt="0"/>
      <dgm:spPr/>
    </dgm:pt>
    <dgm:pt modelId="{ABF7D124-7535-43EB-A196-5B7FDA811A63}" type="pres">
      <dgm:prSet presAssocID="{15741381-6B41-4006-B0C6-963440F81E3D}" presName="parentLeftMargin" presStyleLbl="node1" presStyleIdx="0" presStyleCnt="2"/>
      <dgm:spPr/>
    </dgm:pt>
    <dgm:pt modelId="{3E0FFE32-86AD-45CB-8300-EA0AC8956E87}" type="pres">
      <dgm:prSet presAssocID="{15741381-6B41-4006-B0C6-963440F81E3D}" presName="parentText" presStyleLbl="node1" presStyleIdx="1" presStyleCnt="2">
        <dgm:presLayoutVars>
          <dgm:chMax val="0"/>
          <dgm:bulletEnabled val="1"/>
        </dgm:presLayoutVars>
      </dgm:prSet>
      <dgm:spPr/>
    </dgm:pt>
    <dgm:pt modelId="{560021CC-9E67-4445-B382-4C7670370CC3}" type="pres">
      <dgm:prSet presAssocID="{15741381-6B41-4006-B0C6-963440F81E3D}" presName="negativeSpace" presStyleCnt="0"/>
      <dgm:spPr/>
    </dgm:pt>
    <dgm:pt modelId="{3B306230-A53B-47FC-B874-3DD527AA7FEC}" type="pres">
      <dgm:prSet presAssocID="{15741381-6B41-4006-B0C6-963440F81E3D}" presName="childText" presStyleLbl="conFgAcc1" presStyleIdx="1" presStyleCnt="2">
        <dgm:presLayoutVars>
          <dgm:bulletEnabled val="1"/>
        </dgm:presLayoutVars>
      </dgm:prSet>
      <dgm:spPr/>
    </dgm:pt>
  </dgm:ptLst>
  <dgm:cxnLst>
    <dgm:cxn modelId="{CCE51603-218C-4237-AEC4-B3AA7F42595C}" srcId="{7C761332-C1FC-4D8E-AC36-DE0ED0699E06}" destId="{0F56C5B2-778E-48F3-A883-65C1529C07F9}" srcOrd="0" destOrd="0" parTransId="{2CFFA619-1982-44A2-93AC-1A26C0728969}" sibTransId="{9773526E-B297-4E63-A663-44600737CC63}"/>
    <dgm:cxn modelId="{B6D76A0A-657F-47C4-9E48-E9FC26B4419B}" type="presOf" srcId="{15741381-6B41-4006-B0C6-963440F81E3D}" destId="{3E0FFE32-86AD-45CB-8300-EA0AC8956E87}" srcOrd="1" destOrd="0" presId="urn:microsoft.com/office/officeart/2005/8/layout/list1"/>
    <dgm:cxn modelId="{1518270E-8A9C-44A8-9597-B180ACF50C32}" srcId="{15741381-6B41-4006-B0C6-963440F81E3D}" destId="{89388FD6-51C2-4AF6-8B6F-015FC11730B8}" srcOrd="4" destOrd="0" parTransId="{C2C92938-1395-49B1-8FD4-16F01355A690}" sibTransId="{2A10F1AA-ABEB-4727-AD98-1875E5AD8874}"/>
    <dgm:cxn modelId="{60E7171A-BC19-4F56-AEC5-26FCEDA5887C}" type="presOf" srcId="{0F56C5B2-778E-48F3-A883-65C1529C07F9}" destId="{C1B279EF-6C95-4DDE-AD82-E6A092611ECD}" srcOrd="1" destOrd="0" presId="urn:microsoft.com/office/officeart/2005/8/layout/list1"/>
    <dgm:cxn modelId="{E651FE1D-6504-4C84-AAC6-446BFC620E47}" type="presOf" srcId="{89388FD6-51C2-4AF6-8B6F-015FC11730B8}" destId="{3B306230-A53B-47FC-B874-3DD527AA7FEC}" srcOrd="0" destOrd="4" presId="urn:microsoft.com/office/officeart/2005/8/layout/list1"/>
    <dgm:cxn modelId="{B1D1B526-C6D0-4EBE-AABF-74B6F7B263DE}" type="presOf" srcId="{A41618A0-F4EF-418D-B198-0662CFD52BDD}" destId="{0BB5EAB8-D989-457F-9629-48EE711BFA1B}" srcOrd="0" destOrd="3" presId="urn:microsoft.com/office/officeart/2005/8/layout/list1"/>
    <dgm:cxn modelId="{CF64C02F-1F33-46D8-B798-8B8CCD1EE403}" srcId="{0F56C5B2-778E-48F3-A883-65C1529C07F9}" destId="{EB8388F7-01F8-4B40-ABCD-90AF360C8E98}" srcOrd="7" destOrd="0" parTransId="{778739B4-3BED-47AD-B39B-ED7D5465F458}" sibTransId="{10660A64-6922-496B-8E65-7708FE7F89D4}"/>
    <dgm:cxn modelId="{61A2D935-6632-486D-A1D6-BA841DB7322C}" type="presOf" srcId="{15741381-6B41-4006-B0C6-963440F81E3D}" destId="{ABF7D124-7535-43EB-A196-5B7FDA811A63}" srcOrd="0" destOrd="0" presId="urn:microsoft.com/office/officeart/2005/8/layout/list1"/>
    <dgm:cxn modelId="{6C2BD638-C67B-4CF4-B6F6-62A65F8775D0}" srcId="{0F56C5B2-778E-48F3-A883-65C1529C07F9}" destId="{BEA1F510-C3B5-44C1-A164-EC9B9AA196F0}" srcOrd="0" destOrd="0" parTransId="{5BC9D08C-8A5A-42B1-AA14-EEFEA41B003C}" sibTransId="{CC468C59-F78C-484D-BA21-AA3986CF6E10}"/>
    <dgm:cxn modelId="{77ACB13A-E3EE-4F1A-BD94-BD9C72B03DD6}" srcId="{0F56C5B2-778E-48F3-A883-65C1529C07F9}" destId="{7DD26BAC-8919-432A-93C2-048994CBC0FE}" srcOrd="1" destOrd="0" parTransId="{5E36F970-78BE-43A0-BED1-2B5A8976F240}" sibTransId="{3CF6A21D-509C-496A-B30B-FBA9CB0F3940}"/>
    <dgm:cxn modelId="{5D3F7240-1A3E-48AF-ACDD-EADA4AE75DB7}" type="presOf" srcId="{7DD26BAC-8919-432A-93C2-048994CBC0FE}" destId="{0BB5EAB8-D989-457F-9629-48EE711BFA1B}" srcOrd="0" destOrd="1" presId="urn:microsoft.com/office/officeart/2005/8/layout/list1"/>
    <dgm:cxn modelId="{EE049F5E-C129-4CE3-AE47-79B1B1F5DCB6}" type="presOf" srcId="{A4E47838-6F3A-4300-A8E7-79BE6C25B52E}" destId="{0BB5EAB8-D989-457F-9629-48EE711BFA1B}" srcOrd="0" destOrd="4" presId="urn:microsoft.com/office/officeart/2005/8/layout/list1"/>
    <dgm:cxn modelId="{76C22A42-33BD-4B5A-9BBE-5968A8678C8B}" type="presOf" srcId="{BEA1F510-C3B5-44C1-A164-EC9B9AA196F0}" destId="{0BB5EAB8-D989-457F-9629-48EE711BFA1B}" srcOrd="0" destOrd="0" presId="urn:microsoft.com/office/officeart/2005/8/layout/list1"/>
    <dgm:cxn modelId="{1B58FB42-028F-4818-BEAB-5280DD17AF96}" type="presOf" srcId="{0BC7C225-48E9-4DDB-8726-FDA621789252}" destId="{0BB5EAB8-D989-457F-9629-48EE711BFA1B}" srcOrd="0" destOrd="2" presId="urn:microsoft.com/office/officeart/2005/8/layout/list1"/>
    <dgm:cxn modelId="{E4255763-6AEC-470C-AC8F-DE7E4D2415A9}" type="presOf" srcId="{4D132318-CDAD-4CB4-9379-846C2FDA758A}" destId="{3B306230-A53B-47FC-B874-3DD527AA7FEC}" srcOrd="0" destOrd="2" presId="urn:microsoft.com/office/officeart/2005/8/layout/list1"/>
    <dgm:cxn modelId="{15F06C64-FFA3-46A0-80A6-2CD7FF03F471}" srcId="{15741381-6B41-4006-B0C6-963440F81E3D}" destId="{C8F969EF-4B64-4599-8E12-0EF90AC61161}" srcOrd="1" destOrd="0" parTransId="{318EE40B-D7DD-41B0-BD19-6219FCE7D94C}" sibTransId="{895F85EA-FFF9-4E8C-8BB2-70C637A1515A}"/>
    <dgm:cxn modelId="{0621D367-7064-4D57-B001-F2645D6BE736}" srcId="{15741381-6B41-4006-B0C6-963440F81E3D}" destId="{2165D214-F194-45F4-84BE-72B105F3AB59}" srcOrd="0" destOrd="0" parTransId="{73840ECD-9C06-4936-8ADF-959F5B6BC5D8}" sibTransId="{9B9F9E38-853F-4B29-A2DA-28FE00D0F286}"/>
    <dgm:cxn modelId="{DB025C4A-9504-45D4-AB1A-49760BF6E858}" type="presOf" srcId="{F3CAA43B-319C-446A-9240-66598A8077A0}" destId="{0BB5EAB8-D989-457F-9629-48EE711BFA1B}" srcOrd="0" destOrd="5" presId="urn:microsoft.com/office/officeart/2005/8/layout/list1"/>
    <dgm:cxn modelId="{B36CD550-467B-4E88-841B-00DDFBAB59DB}" srcId="{15741381-6B41-4006-B0C6-963440F81E3D}" destId="{CDBC9AC3-88D2-49E4-8050-35BD89D7A5E7}" srcOrd="3" destOrd="0" parTransId="{1AA9A41F-4B26-4874-9566-F0E97347050D}" sibTransId="{4660989B-DBCC-41D4-A6A4-322D7F742DBA}"/>
    <dgm:cxn modelId="{770D0372-4B87-4B5A-803C-55C2D911DBE9}" type="presOf" srcId="{0F56C5B2-778E-48F3-A883-65C1529C07F9}" destId="{ADC8E9CC-F81F-4BC0-9AC9-DC93E961AB32}" srcOrd="0" destOrd="0" presId="urn:microsoft.com/office/officeart/2005/8/layout/list1"/>
    <dgm:cxn modelId="{5C3FA99D-8ADC-49EB-A234-DBDC4B9DAB90}" srcId="{7C761332-C1FC-4D8E-AC36-DE0ED0699E06}" destId="{15741381-6B41-4006-B0C6-963440F81E3D}" srcOrd="1" destOrd="0" parTransId="{3D1BE35E-95F7-4B6E-81F6-5F8627D29E0E}" sibTransId="{09C3BB2C-4778-486B-BDA2-166442CFCB3B}"/>
    <dgm:cxn modelId="{FD7FB4A2-970B-4407-8400-1FCA1C689C00}" type="presOf" srcId="{CDBC9AC3-88D2-49E4-8050-35BD89D7A5E7}" destId="{3B306230-A53B-47FC-B874-3DD527AA7FEC}" srcOrd="0" destOrd="3" presId="urn:microsoft.com/office/officeart/2005/8/layout/list1"/>
    <dgm:cxn modelId="{E1614FAA-0BCD-4C17-B5D7-B41AB8D61FC1}" type="presOf" srcId="{C8F969EF-4B64-4599-8E12-0EF90AC61161}" destId="{3B306230-A53B-47FC-B874-3DD527AA7FEC}" srcOrd="0" destOrd="1" presId="urn:microsoft.com/office/officeart/2005/8/layout/list1"/>
    <dgm:cxn modelId="{33AAF0B6-11BA-4A4E-8CE0-285607D89ECC}" srcId="{15741381-6B41-4006-B0C6-963440F81E3D}" destId="{4D132318-CDAD-4CB4-9379-846C2FDA758A}" srcOrd="2" destOrd="0" parTransId="{90E5A232-BA5E-491D-8AB0-D499E4F81F82}" sibTransId="{D84CEF14-3C41-48F6-8149-F154F83E8DB3}"/>
    <dgm:cxn modelId="{FC3567C5-F210-4127-ADBD-0F7F30E8FF2C}" srcId="{0F56C5B2-778E-48F3-A883-65C1529C07F9}" destId="{A41618A0-F4EF-418D-B198-0662CFD52BDD}" srcOrd="3" destOrd="0" parTransId="{496FEA57-2184-4D13-A7CF-F1A4F7D69345}" sibTransId="{A9F8E785-E779-4555-878F-96BFA8A67AA9}"/>
    <dgm:cxn modelId="{B368D6C8-1247-4842-B2B4-1A7FE27AE1F7}" type="presOf" srcId="{FA51A8A6-6816-416F-BF4F-9F6921232329}" destId="{0BB5EAB8-D989-457F-9629-48EE711BFA1B}" srcOrd="0" destOrd="6" presId="urn:microsoft.com/office/officeart/2005/8/layout/list1"/>
    <dgm:cxn modelId="{3AA0EDC9-23A1-41FC-8033-38C21007AC25}" srcId="{0F56C5B2-778E-48F3-A883-65C1529C07F9}" destId="{F3CAA43B-319C-446A-9240-66598A8077A0}" srcOrd="5" destOrd="0" parTransId="{1A8CE112-2D89-4388-BABC-23B040C0BE57}" sibTransId="{52E51932-576D-4CF7-903B-5F4DBD48A436}"/>
    <dgm:cxn modelId="{3808CFCE-B4BD-4A71-9343-23188807CDD2}" type="presOf" srcId="{7C761332-C1FC-4D8E-AC36-DE0ED0699E06}" destId="{2827911C-1DDF-40C3-8D7F-4332A411E574}" srcOrd="0" destOrd="0" presId="urn:microsoft.com/office/officeart/2005/8/layout/list1"/>
    <dgm:cxn modelId="{3AA4DFD5-E647-4EF1-967F-9F68692B35DE}" srcId="{0F56C5B2-778E-48F3-A883-65C1529C07F9}" destId="{A4E47838-6F3A-4300-A8E7-79BE6C25B52E}" srcOrd="4" destOrd="0" parTransId="{AA69E771-3CAF-45FD-A8D6-FA15127FD8DE}" sibTransId="{F73F7528-D3DF-4868-AD64-064660B0EEEE}"/>
    <dgm:cxn modelId="{8DA321D7-B234-4719-80BF-8ED9FA15FAEB}" type="presOf" srcId="{2165D214-F194-45F4-84BE-72B105F3AB59}" destId="{3B306230-A53B-47FC-B874-3DD527AA7FEC}" srcOrd="0" destOrd="0" presId="urn:microsoft.com/office/officeart/2005/8/layout/list1"/>
    <dgm:cxn modelId="{70532EDC-5EFC-4E5F-8E6E-4B14A01011FC}" srcId="{0F56C5B2-778E-48F3-A883-65C1529C07F9}" destId="{FA51A8A6-6816-416F-BF4F-9F6921232329}" srcOrd="6" destOrd="0" parTransId="{08832D60-3651-4289-BA8F-9DA67DA1B864}" sibTransId="{967CC177-1CDC-405C-8FAB-C3FE7C8678DA}"/>
    <dgm:cxn modelId="{6A6B03F2-C4CF-4116-BD52-9BC36E47371B}" type="presOf" srcId="{EB8388F7-01F8-4B40-ABCD-90AF360C8E98}" destId="{0BB5EAB8-D989-457F-9629-48EE711BFA1B}" srcOrd="0" destOrd="7" presId="urn:microsoft.com/office/officeart/2005/8/layout/list1"/>
    <dgm:cxn modelId="{41232BFA-3006-4550-9FE1-1CB3AF6721AA}" srcId="{0F56C5B2-778E-48F3-A883-65C1529C07F9}" destId="{0BC7C225-48E9-4DDB-8726-FDA621789252}" srcOrd="2" destOrd="0" parTransId="{BB868719-1C7E-42DC-82C2-07833E54D57C}" sibTransId="{1AF6A94D-BCCD-4597-AB4A-DFABE59D59D5}"/>
    <dgm:cxn modelId="{AC155AFE-E819-4623-B0F3-319D63475566}" type="presParOf" srcId="{2827911C-1DDF-40C3-8D7F-4332A411E574}" destId="{49B8BCAF-B359-47C0-83E7-DA72FBC0C5E8}" srcOrd="0" destOrd="0" presId="urn:microsoft.com/office/officeart/2005/8/layout/list1"/>
    <dgm:cxn modelId="{45F23386-BAF5-4D36-94FF-28A0B918F141}" type="presParOf" srcId="{49B8BCAF-B359-47C0-83E7-DA72FBC0C5E8}" destId="{ADC8E9CC-F81F-4BC0-9AC9-DC93E961AB32}" srcOrd="0" destOrd="0" presId="urn:microsoft.com/office/officeart/2005/8/layout/list1"/>
    <dgm:cxn modelId="{C18FD3C2-DB8A-43D4-8642-7C6F6C01DE62}" type="presParOf" srcId="{49B8BCAF-B359-47C0-83E7-DA72FBC0C5E8}" destId="{C1B279EF-6C95-4DDE-AD82-E6A092611ECD}" srcOrd="1" destOrd="0" presId="urn:microsoft.com/office/officeart/2005/8/layout/list1"/>
    <dgm:cxn modelId="{7BE3F0BA-6FB8-4440-9F50-C27419F558E9}" type="presParOf" srcId="{2827911C-1DDF-40C3-8D7F-4332A411E574}" destId="{8243332D-940C-4243-9D52-11837183F237}" srcOrd="1" destOrd="0" presId="urn:microsoft.com/office/officeart/2005/8/layout/list1"/>
    <dgm:cxn modelId="{5BD6649C-5811-4D17-82EE-0C9124F19FBC}" type="presParOf" srcId="{2827911C-1DDF-40C3-8D7F-4332A411E574}" destId="{0BB5EAB8-D989-457F-9629-48EE711BFA1B}" srcOrd="2" destOrd="0" presId="urn:microsoft.com/office/officeart/2005/8/layout/list1"/>
    <dgm:cxn modelId="{78351A40-90C9-4BD5-B220-821D370088A1}" type="presParOf" srcId="{2827911C-1DDF-40C3-8D7F-4332A411E574}" destId="{23C4EFF9-4A21-4E83-917C-9E893E801C95}" srcOrd="3" destOrd="0" presId="urn:microsoft.com/office/officeart/2005/8/layout/list1"/>
    <dgm:cxn modelId="{996A8F10-BF38-4B38-A388-06B86772573B}" type="presParOf" srcId="{2827911C-1DDF-40C3-8D7F-4332A411E574}" destId="{88B4EB5D-C835-42A5-BC23-8079FA67085B}" srcOrd="4" destOrd="0" presId="urn:microsoft.com/office/officeart/2005/8/layout/list1"/>
    <dgm:cxn modelId="{33BCEC80-803A-444F-81B8-F0E4F8AEDA88}" type="presParOf" srcId="{88B4EB5D-C835-42A5-BC23-8079FA67085B}" destId="{ABF7D124-7535-43EB-A196-5B7FDA811A63}" srcOrd="0" destOrd="0" presId="urn:microsoft.com/office/officeart/2005/8/layout/list1"/>
    <dgm:cxn modelId="{3E4C7160-387E-41B5-BECE-7FF14FAFBF9E}" type="presParOf" srcId="{88B4EB5D-C835-42A5-BC23-8079FA67085B}" destId="{3E0FFE32-86AD-45CB-8300-EA0AC8956E87}" srcOrd="1" destOrd="0" presId="urn:microsoft.com/office/officeart/2005/8/layout/list1"/>
    <dgm:cxn modelId="{F4074BA3-9D4D-4172-BEDA-1921BCBE3931}" type="presParOf" srcId="{2827911C-1DDF-40C3-8D7F-4332A411E574}" destId="{560021CC-9E67-4445-B382-4C7670370CC3}" srcOrd="5" destOrd="0" presId="urn:microsoft.com/office/officeart/2005/8/layout/list1"/>
    <dgm:cxn modelId="{CE2D67C1-3CEC-467F-BC48-459AD4D5A432}" type="presParOf" srcId="{2827911C-1DDF-40C3-8D7F-4332A411E574}" destId="{3B306230-A53B-47FC-B874-3DD527AA7FEC}" srcOrd="6"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8B5829A-DF5C-4A54-8719-8B380CF4C78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33ED315-5180-4E2F-B314-50CB81983761}">
      <dgm:prSet phldrT="[Text]"/>
      <dgm:spPr/>
      <dgm:t>
        <a:bodyPr/>
        <a:lstStyle/>
        <a:p>
          <a:r>
            <a:rPr lang="en-US" dirty="0"/>
            <a:t>Chronic health conditions</a:t>
          </a:r>
        </a:p>
      </dgm:t>
    </dgm:pt>
    <dgm:pt modelId="{55D96913-69EF-4BBE-8B43-249645493F14}" type="parTrans" cxnId="{BC15F55C-C4A9-4DB2-A4EF-E6A2E0BC503F}">
      <dgm:prSet/>
      <dgm:spPr/>
      <dgm:t>
        <a:bodyPr/>
        <a:lstStyle/>
        <a:p>
          <a:endParaRPr lang="en-US"/>
        </a:p>
      </dgm:t>
    </dgm:pt>
    <dgm:pt modelId="{17F71D07-B2D6-401E-A881-EE43DF402E92}" type="sibTrans" cxnId="{BC15F55C-C4A9-4DB2-A4EF-E6A2E0BC503F}">
      <dgm:prSet/>
      <dgm:spPr/>
      <dgm:t>
        <a:bodyPr/>
        <a:lstStyle/>
        <a:p>
          <a:endParaRPr lang="en-US"/>
        </a:p>
      </dgm:t>
    </dgm:pt>
    <dgm:pt modelId="{8D390D72-46E6-441D-910D-C7BFD3373B18}">
      <dgm:prSet phldrT="[Text]"/>
      <dgm:spPr/>
      <dgm:t>
        <a:bodyPr/>
        <a:lstStyle/>
        <a:p>
          <a:r>
            <a:rPr lang="en-US" dirty="0"/>
            <a:t>Limited mobility</a:t>
          </a:r>
        </a:p>
      </dgm:t>
    </dgm:pt>
    <dgm:pt modelId="{6A823A24-A0A6-4AAB-93F5-9A88266A6839}" type="parTrans" cxnId="{26A33346-F00B-41FA-BAF3-F6BD52778694}">
      <dgm:prSet/>
      <dgm:spPr/>
      <dgm:t>
        <a:bodyPr/>
        <a:lstStyle/>
        <a:p>
          <a:endParaRPr lang="en-US"/>
        </a:p>
      </dgm:t>
    </dgm:pt>
    <dgm:pt modelId="{D0C73931-156E-422E-A52E-5DE1ED97F0F7}" type="sibTrans" cxnId="{26A33346-F00B-41FA-BAF3-F6BD52778694}">
      <dgm:prSet/>
      <dgm:spPr/>
      <dgm:t>
        <a:bodyPr/>
        <a:lstStyle/>
        <a:p>
          <a:endParaRPr lang="en-US"/>
        </a:p>
      </dgm:t>
    </dgm:pt>
    <dgm:pt modelId="{E789BCF1-7998-4660-823D-A78C9F4AD7BE}">
      <dgm:prSet phldrT="[Text]"/>
      <dgm:spPr/>
      <dgm:t>
        <a:bodyPr/>
        <a:lstStyle/>
        <a:p>
          <a:r>
            <a:rPr lang="en-US" dirty="0"/>
            <a:t>Living alone</a:t>
          </a:r>
        </a:p>
      </dgm:t>
    </dgm:pt>
    <dgm:pt modelId="{DC8C06D9-9E5E-4ACB-BAF1-2612A6709C99}" type="parTrans" cxnId="{7B10E758-6617-4C28-AA37-B70EFC242739}">
      <dgm:prSet/>
      <dgm:spPr/>
      <dgm:t>
        <a:bodyPr/>
        <a:lstStyle/>
        <a:p>
          <a:endParaRPr lang="en-US"/>
        </a:p>
      </dgm:t>
    </dgm:pt>
    <dgm:pt modelId="{CC920A6B-70C9-424A-9FE7-A1B62E252C3A}" type="sibTrans" cxnId="{7B10E758-6617-4C28-AA37-B70EFC242739}">
      <dgm:prSet/>
      <dgm:spPr/>
      <dgm:t>
        <a:bodyPr/>
        <a:lstStyle/>
        <a:p>
          <a:endParaRPr lang="en-US"/>
        </a:p>
      </dgm:t>
    </dgm:pt>
    <dgm:pt modelId="{92BF4B98-A70D-46AF-96DB-30F2ED040AAE}">
      <dgm:prSet phldrT="[Text]"/>
      <dgm:spPr/>
      <dgm:t>
        <a:bodyPr/>
        <a:lstStyle/>
        <a:p>
          <a:r>
            <a:rPr lang="en-US" dirty="0"/>
            <a:t>Financial insecurity</a:t>
          </a:r>
        </a:p>
      </dgm:t>
    </dgm:pt>
    <dgm:pt modelId="{6ACF2497-0FEF-4F9C-B728-4F6A08C5B4C3}" type="parTrans" cxnId="{8B90F40E-162A-4219-B701-EBB5FDA91A34}">
      <dgm:prSet/>
      <dgm:spPr/>
      <dgm:t>
        <a:bodyPr/>
        <a:lstStyle/>
        <a:p>
          <a:endParaRPr lang="en-US"/>
        </a:p>
      </dgm:t>
    </dgm:pt>
    <dgm:pt modelId="{E6110C44-4219-42BC-876B-AE11DA5B20ED}" type="sibTrans" cxnId="{8B90F40E-162A-4219-B701-EBB5FDA91A34}">
      <dgm:prSet/>
      <dgm:spPr/>
      <dgm:t>
        <a:bodyPr/>
        <a:lstStyle/>
        <a:p>
          <a:endParaRPr lang="en-US"/>
        </a:p>
      </dgm:t>
    </dgm:pt>
    <dgm:pt modelId="{2875E715-84DA-4ECB-A079-3B92BA582C11}">
      <dgm:prSet phldrT="[Text]"/>
      <dgm:spPr/>
      <dgm:t>
        <a:bodyPr/>
        <a:lstStyle/>
        <a:p>
          <a:r>
            <a:rPr lang="en-US" dirty="0"/>
            <a:t>Grief and loss</a:t>
          </a:r>
        </a:p>
      </dgm:t>
    </dgm:pt>
    <dgm:pt modelId="{B5F713DF-1E8C-473C-9CB1-240ACF0F88F7}" type="parTrans" cxnId="{1179E856-AFC0-44FC-B0D9-A189AAFFDD65}">
      <dgm:prSet/>
      <dgm:spPr/>
      <dgm:t>
        <a:bodyPr/>
        <a:lstStyle/>
        <a:p>
          <a:endParaRPr lang="en-US"/>
        </a:p>
      </dgm:t>
    </dgm:pt>
    <dgm:pt modelId="{BD39EAF4-1F19-44DD-A3EF-1C4AB4F8E615}" type="sibTrans" cxnId="{1179E856-AFC0-44FC-B0D9-A189AAFFDD65}">
      <dgm:prSet/>
      <dgm:spPr/>
      <dgm:t>
        <a:bodyPr/>
        <a:lstStyle/>
        <a:p>
          <a:endParaRPr lang="en-US"/>
        </a:p>
      </dgm:t>
    </dgm:pt>
    <dgm:pt modelId="{04346302-5196-4091-B977-4372DCB96579}">
      <dgm:prSet phldrT="[Text]"/>
      <dgm:spPr/>
      <dgm:t>
        <a:bodyPr/>
        <a:lstStyle/>
        <a:p>
          <a:r>
            <a:rPr lang="en-US" dirty="0"/>
            <a:t>Lack of transportation</a:t>
          </a:r>
        </a:p>
      </dgm:t>
    </dgm:pt>
    <dgm:pt modelId="{081016CC-681E-45E0-AAB5-78B07C8D4B97}" type="parTrans" cxnId="{0A81B231-198C-4D8F-8D2D-EC19821A0CFA}">
      <dgm:prSet/>
      <dgm:spPr/>
      <dgm:t>
        <a:bodyPr/>
        <a:lstStyle/>
        <a:p>
          <a:endParaRPr lang="en-US"/>
        </a:p>
      </dgm:t>
    </dgm:pt>
    <dgm:pt modelId="{31A734AA-6E9E-4487-80AB-645484495D3A}" type="sibTrans" cxnId="{0A81B231-198C-4D8F-8D2D-EC19821A0CFA}">
      <dgm:prSet/>
      <dgm:spPr/>
      <dgm:t>
        <a:bodyPr/>
        <a:lstStyle/>
        <a:p>
          <a:endParaRPr lang="en-US"/>
        </a:p>
      </dgm:t>
    </dgm:pt>
    <dgm:pt modelId="{C9939FD6-74AC-498A-91AF-AF52918FF630}">
      <dgm:prSet phldrT="[Text]"/>
      <dgm:spPr/>
      <dgm:t>
        <a:bodyPr/>
        <a:lstStyle/>
        <a:p>
          <a:r>
            <a:rPr lang="en-US" dirty="0"/>
            <a:t>Cognitive impairment/dementia</a:t>
          </a:r>
        </a:p>
      </dgm:t>
    </dgm:pt>
    <dgm:pt modelId="{27D695DA-A7FB-4F4F-9825-DF2BE3A10CEF}" type="parTrans" cxnId="{D460B272-B555-4985-B90E-13640452B9F7}">
      <dgm:prSet/>
      <dgm:spPr/>
      <dgm:t>
        <a:bodyPr/>
        <a:lstStyle/>
        <a:p>
          <a:endParaRPr lang="en-US"/>
        </a:p>
      </dgm:t>
    </dgm:pt>
    <dgm:pt modelId="{4DF04EA4-F043-4ED1-B95D-86F15D3C295A}" type="sibTrans" cxnId="{D460B272-B555-4985-B90E-13640452B9F7}">
      <dgm:prSet/>
      <dgm:spPr/>
      <dgm:t>
        <a:bodyPr/>
        <a:lstStyle/>
        <a:p>
          <a:endParaRPr lang="en-US"/>
        </a:p>
      </dgm:t>
    </dgm:pt>
    <dgm:pt modelId="{5900959C-3D6D-46EF-A1B5-0A5AE4C10FFB}">
      <dgm:prSet phldrT="[Text]"/>
      <dgm:spPr/>
      <dgm:t>
        <a:bodyPr/>
        <a:lstStyle/>
        <a:p>
          <a:r>
            <a:rPr lang="en-US" dirty="0"/>
            <a:t>Hearing/vision impairment</a:t>
          </a:r>
        </a:p>
      </dgm:t>
    </dgm:pt>
    <dgm:pt modelId="{865F5F1E-1352-405E-B654-435C493FC943}" type="parTrans" cxnId="{CD833546-B94A-4463-8C5C-DB61B99DFB3C}">
      <dgm:prSet/>
      <dgm:spPr/>
      <dgm:t>
        <a:bodyPr/>
        <a:lstStyle/>
        <a:p>
          <a:endParaRPr lang="en-US"/>
        </a:p>
      </dgm:t>
    </dgm:pt>
    <dgm:pt modelId="{8B61E5DD-7351-4321-8D2B-5110ECE2D538}" type="sibTrans" cxnId="{CD833546-B94A-4463-8C5C-DB61B99DFB3C}">
      <dgm:prSet/>
      <dgm:spPr/>
      <dgm:t>
        <a:bodyPr/>
        <a:lstStyle/>
        <a:p>
          <a:endParaRPr lang="en-US"/>
        </a:p>
      </dgm:t>
    </dgm:pt>
    <dgm:pt modelId="{6F105CD5-34E3-4175-A1B7-76F4596831A7}">
      <dgm:prSet phldrT="[Text]"/>
      <dgm:spPr/>
      <dgm:t>
        <a:bodyPr/>
        <a:lstStyle/>
        <a:p>
          <a:r>
            <a:rPr lang="en-US" dirty="0"/>
            <a:t>Caregiving responsibilities</a:t>
          </a:r>
        </a:p>
      </dgm:t>
    </dgm:pt>
    <dgm:pt modelId="{21C7E80F-B39F-42A6-85F8-20F815F0F8AB}" type="parTrans" cxnId="{E90BC312-9870-40D9-806C-1A3D2196EE31}">
      <dgm:prSet/>
      <dgm:spPr/>
      <dgm:t>
        <a:bodyPr/>
        <a:lstStyle/>
        <a:p>
          <a:endParaRPr lang="en-US"/>
        </a:p>
      </dgm:t>
    </dgm:pt>
    <dgm:pt modelId="{2895F267-B9AE-4984-B0E4-C29C8B3A74D7}" type="sibTrans" cxnId="{E90BC312-9870-40D9-806C-1A3D2196EE31}">
      <dgm:prSet/>
      <dgm:spPr/>
      <dgm:t>
        <a:bodyPr/>
        <a:lstStyle/>
        <a:p>
          <a:endParaRPr lang="en-US"/>
        </a:p>
      </dgm:t>
    </dgm:pt>
    <dgm:pt modelId="{CD70278C-CD55-4955-838D-23595D36C69E}" type="pres">
      <dgm:prSet presAssocID="{98B5829A-DF5C-4A54-8719-8B380CF4C789}" presName="diagram" presStyleCnt="0">
        <dgm:presLayoutVars>
          <dgm:dir/>
          <dgm:resizeHandles val="exact"/>
        </dgm:presLayoutVars>
      </dgm:prSet>
      <dgm:spPr/>
    </dgm:pt>
    <dgm:pt modelId="{B2C51C42-52FC-4EE7-A780-6D15C5A457EF}" type="pres">
      <dgm:prSet presAssocID="{833ED315-5180-4E2F-B314-50CB81983761}" presName="node" presStyleLbl="node1" presStyleIdx="0" presStyleCnt="9">
        <dgm:presLayoutVars>
          <dgm:bulletEnabled val="1"/>
        </dgm:presLayoutVars>
      </dgm:prSet>
      <dgm:spPr/>
    </dgm:pt>
    <dgm:pt modelId="{9E69C691-CE7D-459C-8D5B-2ACB5154F140}" type="pres">
      <dgm:prSet presAssocID="{17F71D07-B2D6-401E-A881-EE43DF402E92}" presName="sibTrans" presStyleCnt="0"/>
      <dgm:spPr/>
    </dgm:pt>
    <dgm:pt modelId="{FD777D9E-F6AC-4F43-A685-196A1D66D905}" type="pres">
      <dgm:prSet presAssocID="{8D390D72-46E6-441D-910D-C7BFD3373B18}" presName="node" presStyleLbl="node1" presStyleIdx="1" presStyleCnt="9">
        <dgm:presLayoutVars>
          <dgm:bulletEnabled val="1"/>
        </dgm:presLayoutVars>
      </dgm:prSet>
      <dgm:spPr/>
    </dgm:pt>
    <dgm:pt modelId="{F9F7C770-CA89-47F7-81FC-C8C6F29C9CBF}" type="pres">
      <dgm:prSet presAssocID="{D0C73931-156E-422E-A52E-5DE1ED97F0F7}" presName="sibTrans" presStyleCnt="0"/>
      <dgm:spPr/>
    </dgm:pt>
    <dgm:pt modelId="{5F7CC354-DCCD-4469-BA53-C70D63D32F1B}" type="pres">
      <dgm:prSet presAssocID="{E789BCF1-7998-4660-823D-A78C9F4AD7BE}" presName="node" presStyleLbl="node1" presStyleIdx="2" presStyleCnt="9">
        <dgm:presLayoutVars>
          <dgm:bulletEnabled val="1"/>
        </dgm:presLayoutVars>
      </dgm:prSet>
      <dgm:spPr/>
    </dgm:pt>
    <dgm:pt modelId="{1FFC9FA3-3017-42CA-8BBF-09EAB1A54B80}" type="pres">
      <dgm:prSet presAssocID="{CC920A6B-70C9-424A-9FE7-A1B62E252C3A}" presName="sibTrans" presStyleCnt="0"/>
      <dgm:spPr/>
    </dgm:pt>
    <dgm:pt modelId="{D45D7E10-0FBD-4158-8C18-9EF736A79978}" type="pres">
      <dgm:prSet presAssocID="{92BF4B98-A70D-46AF-96DB-30F2ED040AAE}" presName="node" presStyleLbl="node1" presStyleIdx="3" presStyleCnt="9">
        <dgm:presLayoutVars>
          <dgm:bulletEnabled val="1"/>
        </dgm:presLayoutVars>
      </dgm:prSet>
      <dgm:spPr/>
    </dgm:pt>
    <dgm:pt modelId="{067BC237-18C5-4F82-8E11-E3C8F2435B3E}" type="pres">
      <dgm:prSet presAssocID="{E6110C44-4219-42BC-876B-AE11DA5B20ED}" presName="sibTrans" presStyleCnt="0"/>
      <dgm:spPr/>
    </dgm:pt>
    <dgm:pt modelId="{6E64B768-5816-40CE-B60C-D0D20A12E4B7}" type="pres">
      <dgm:prSet presAssocID="{2875E715-84DA-4ECB-A079-3B92BA582C11}" presName="node" presStyleLbl="node1" presStyleIdx="4" presStyleCnt="9">
        <dgm:presLayoutVars>
          <dgm:bulletEnabled val="1"/>
        </dgm:presLayoutVars>
      </dgm:prSet>
      <dgm:spPr/>
    </dgm:pt>
    <dgm:pt modelId="{2442545D-9F39-41DA-AD61-6B1BB9E69BD3}" type="pres">
      <dgm:prSet presAssocID="{BD39EAF4-1F19-44DD-A3EF-1C4AB4F8E615}" presName="sibTrans" presStyleCnt="0"/>
      <dgm:spPr/>
    </dgm:pt>
    <dgm:pt modelId="{15C5A8BC-2C5D-4C07-A877-51EF0DE749FB}" type="pres">
      <dgm:prSet presAssocID="{04346302-5196-4091-B977-4372DCB96579}" presName="node" presStyleLbl="node1" presStyleIdx="5" presStyleCnt="9">
        <dgm:presLayoutVars>
          <dgm:bulletEnabled val="1"/>
        </dgm:presLayoutVars>
      </dgm:prSet>
      <dgm:spPr/>
    </dgm:pt>
    <dgm:pt modelId="{75D06A81-3251-4F7D-8E1C-10E408084613}" type="pres">
      <dgm:prSet presAssocID="{31A734AA-6E9E-4487-80AB-645484495D3A}" presName="sibTrans" presStyleCnt="0"/>
      <dgm:spPr/>
    </dgm:pt>
    <dgm:pt modelId="{C0DC625C-5DC5-4A8E-BBD3-2A060A458723}" type="pres">
      <dgm:prSet presAssocID="{C9939FD6-74AC-498A-91AF-AF52918FF630}" presName="node" presStyleLbl="node1" presStyleIdx="6" presStyleCnt="9">
        <dgm:presLayoutVars>
          <dgm:bulletEnabled val="1"/>
        </dgm:presLayoutVars>
      </dgm:prSet>
      <dgm:spPr/>
    </dgm:pt>
    <dgm:pt modelId="{57D88951-6A23-4613-8453-A17F9772B94D}" type="pres">
      <dgm:prSet presAssocID="{4DF04EA4-F043-4ED1-B95D-86F15D3C295A}" presName="sibTrans" presStyleCnt="0"/>
      <dgm:spPr/>
    </dgm:pt>
    <dgm:pt modelId="{FAE0BB91-43A9-4DD1-B06A-AE72812D3526}" type="pres">
      <dgm:prSet presAssocID="{5900959C-3D6D-46EF-A1B5-0A5AE4C10FFB}" presName="node" presStyleLbl="node1" presStyleIdx="7" presStyleCnt="9">
        <dgm:presLayoutVars>
          <dgm:bulletEnabled val="1"/>
        </dgm:presLayoutVars>
      </dgm:prSet>
      <dgm:spPr/>
    </dgm:pt>
    <dgm:pt modelId="{62F9BF7B-73F3-4725-987A-9CFB0DC7C34F}" type="pres">
      <dgm:prSet presAssocID="{8B61E5DD-7351-4321-8D2B-5110ECE2D538}" presName="sibTrans" presStyleCnt="0"/>
      <dgm:spPr/>
    </dgm:pt>
    <dgm:pt modelId="{83A82C91-686B-4EFF-941A-47D97FB2AF40}" type="pres">
      <dgm:prSet presAssocID="{6F105CD5-34E3-4175-A1B7-76F4596831A7}" presName="node" presStyleLbl="node1" presStyleIdx="8" presStyleCnt="9">
        <dgm:presLayoutVars>
          <dgm:bulletEnabled val="1"/>
        </dgm:presLayoutVars>
      </dgm:prSet>
      <dgm:spPr/>
    </dgm:pt>
  </dgm:ptLst>
  <dgm:cxnLst>
    <dgm:cxn modelId="{C9110602-2D4B-43AD-8F4D-9DAD83AD0173}" type="presOf" srcId="{8D390D72-46E6-441D-910D-C7BFD3373B18}" destId="{FD777D9E-F6AC-4F43-A685-196A1D66D905}" srcOrd="0" destOrd="0" presId="urn:microsoft.com/office/officeart/2005/8/layout/default"/>
    <dgm:cxn modelId="{8B90F40E-162A-4219-B701-EBB5FDA91A34}" srcId="{98B5829A-DF5C-4A54-8719-8B380CF4C789}" destId="{92BF4B98-A70D-46AF-96DB-30F2ED040AAE}" srcOrd="3" destOrd="0" parTransId="{6ACF2497-0FEF-4F9C-B728-4F6A08C5B4C3}" sibTransId="{E6110C44-4219-42BC-876B-AE11DA5B20ED}"/>
    <dgm:cxn modelId="{E90BC312-9870-40D9-806C-1A3D2196EE31}" srcId="{98B5829A-DF5C-4A54-8719-8B380CF4C789}" destId="{6F105CD5-34E3-4175-A1B7-76F4596831A7}" srcOrd="8" destOrd="0" parTransId="{21C7E80F-B39F-42A6-85F8-20F815F0F8AB}" sibTransId="{2895F267-B9AE-4984-B0E4-C29C8B3A74D7}"/>
    <dgm:cxn modelId="{26A3D21B-A346-45D5-9C2B-DBB872B574E7}" type="presOf" srcId="{98B5829A-DF5C-4A54-8719-8B380CF4C789}" destId="{CD70278C-CD55-4955-838D-23595D36C69E}" srcOrd="0" destOrd="0" presId="urn:microsoft.com/office/officeart/2005/8/layout/default"/>
    <dgm:cxn modelId="{E206DA2B-C1C6-498A-BC70-363786647842}" type="presOf" srcId="{6F105CD5-34E3-4175-A1B7-76F4596831A7}" destId="{83A82C91-686B-4EFF-941A-47D97FB2AF40}" srcOrd="0" destOrd="0" presId="urn:microsoft.com/office/officeart/2005/8/layout/default"/>
    <dgm:cxn modelId="{0A81B231-198C-4D8F-8D2D-EC19821A0CFA}" srcId="{98B5829A-DF5C-4A54-8719-8B380CF4C789}" destId="{04346302-5196-4091-B977-4372DCB96579}" srcOrd="5" destOrd="0" parTransId="{081016CC-681E-45E0-AAB5-78B07C8D4B97}" sibTransId="{31A734AA-6E9E-4487-80AB-645484495D3A}"/>
    <dgm:cxn modelId="{BC15F55C-C4A9-4DB2-A4EF-E6A2E0BC503F}" srcId="{98B5829A-DF5C-4A54-8719-8B380CF4C789}" destId="{833ED315-5180-4E2F-B314-50CB81983761}" srcOrd="0" destOrd="0" parTransId="{55D96913-69EF-4BBE-8B43-249645493F14}" sibTransId="{17F71D07-B2D6-401E-A881-EE43DF402E92}"/>
    <dgm:cxn modelId="{E14BFE44-EA24-4E4B-8708-C923F6C87231}" type="presOf" srcId="{04346302-5196-4091-B977-4372DCB96579}" destId="{15C5A8BC-2C5D-4C07-A877-51EF0DE749FB}" srcOrd="0" destOrd="0" presId="urn:microsoft.com/office/officeart/2005/8/layout/default"/>
    <dgm:cxn modelId="{26A33346-F00B-41FA-BAF3-F6BD52778694}" srcId="{98B5829A-DF5C-4A54-8719-8B380CF4C789}" destId="{8D390D72-46E6-441D-910D-C7BFD3373B18}" srcOrd="1" destOrd="0" parTransId="{6A823A24-A0A6-4AAB-93F5-9A88266A6839}" sibTransId="{D0C73931-156E-422E-A52E-5DE1ED97F0F7}"/>
    <dgm:cxn modelId="{CD833546-B94A-4463-8C5C-DB61B99DFB3C}" srcId="{98B5829A-DF5C-4A54-8719-8B380CF4C789}" destId="{5900959C-3D6D-46EF-A1B5-0A5AE4C10FFB}" srcOrd="7" destOrd="0" parTransId="{865F5F1E-1352-405E-B654-435C493FC943}" sibTransId="{8B61E5DD-7351-4321-8D2B-5110ECE2D538}"/>
    <dgm:cxn modelId="{EAC68D4A-E377-4C9E-9224-3A917A5F0D67}" type="presOf" srcId="{C9939FD6-74AC-498A-91AF-AF52918FF630}" destId="{C0DC625C-5DC5-4A8E-BBD3-2A060A458723}" srcOrd="0" destOrd="0" presId="urn:microsoft.com/office/officeart/2005/8/layout/default"/>
    <dgm:cxn modelId="{D460B272-B555-4985-B90E-13640452B9F7}" srcId="{98B5829A-DF5C-4A54-8719-8B380CF4C789}" destId="{C9939FD6-74AC-498A-91AF-AF52918FF630}" srcOrd="6" destOrd="0" parTransId="{27D695DA-A7FB-4F4F-9825-DF2BE3A10CEF}" sibTransId="{4DF04EA4-F043-4ED1-B95D-86F15D3C295A}"/>
    <dgm:cxn modelId="{F319D772-5AFC-434D-AF32-692DBCB15B54}" type="presOf" srcId="{92BF4B98-A70D-46AF-96DB-30F2ED040AAE}" destId="{D45D7E10-0FBD-4158-8C18-9EF736A79978}" srcOrd="0" destOrd="0" presId="urn:microsoft.com/office/officeart/2005/8/layout/default"/>
    <dgm:cxn modelId="{1179E856-AFC0-44FC-B0D9-A189AAFFDD65}" srcId="{98B5829A-DF5C-4A54-8719-8B380CF4C789}" destId="{2875E715-84DA-4ECB-A079-3B92BA582C11}" srcOrd="4" destOrd="0" parTransId="{B5F713DF-1E8C-473C-9CB1-240ACF0F88F7}" sibTransId="{BD39EAF4-1F19-44DD-A3EF-1C4AB4F8E615}"/>
    <dgm:cxn modelId="{7B10E758-6617-4C28-AA37-B70EFC242739}" srcId="{98B5829A-DF5C-4A54-8719-8B380CF4C789}" destId="{E789BCF1-7998-4660-823D-A78C9F4AD7BE}" srcOrd="2" destOrd="0" parTransId="{DC8C06D9-9E5E-4ACB-BAF1-2612A6709C99}" sibTransId="{CC920A6B-70C9-424A-9FE7-A1B62E252C3A}"/>
    <dgm:cxn modelId="{30F20EA5-131B-4982-A6F5-71C346E5DD5E}" type="presOf" srcId="{E789BCF1-7998-4660-823D-A78C9F4AD7BE}" destId="{5F7CC354-DCCD-4469-BA53-C70D63D32F1B}" srcOrd="0" destOrd="0" presId="urn:microsoft.com/office/officeart/2005/8/layout/default"/>
    <dgm:cxn modelId="{15AA87CC-7E90-4BCC-8A41-8C70734443B6}" type="presOf" srcId="{2875E715-84DA-4ECB-A079-3B92BA582C11}" destId="{6E64B768-5816-40CE-B60C-D0D20A12E4B7}" srcOrd="0" destOrd="0" presId="urn:microsoft.com/office/officeart/2005/8/layout/default"/>
    <dgm:cxn modelId="{12ADF5F5-7046-4BAE-818F-1844547EEBB4}" type="presOf" srcId="{5900959C-3D6D-46EF-A1B5-0A5AE4C10FFB}" destId="{FAE0BB91-43A9-4DD1-B06A-AE72812D3526}" srcOrd="0" destOrd="0" presId="urn:microsoft.com/office/officeart/2005/8/layout/default"/>
    <dgm:cxn modelId="{C3DC43F8-385B-4158-B8D4-14F7E290F9AE}" type="presOf" srcId="{833ED315-5180-4E2F-B314-50CB81983761}" destId="{B2C51C42-52FC-4EE7-A780-6D15C5A457EF}" srcOrd="0" destOrd="0" presId="urn:microsoft.com/office/officeart/2005/8/layout/default"/>
    <dgm:cxn modelId="{58AE117D-DB02-4607-A8A1-2D6DE6958383}" type="presParOf" srcId="{CD70278C-CD55-4955-838D-23595D36C69E}" destId="{B2C51C42-52FC-4EE7-A780-6D15C5A457EF}" srcOrd="0" destOrd="0" presId="urn:microsoft.com/office/officeart/2005/8/layout/default"/>
    <dgm:cxn modelId="{66DD0346-8C4A-489A-92CF-DE5CC30CE530}" type="presParOf" srcId="{CD70278C-CD55-4955-838D-23595D36C69E}" destId="{9E69C691-CE7D-459C-8D5B-2ACB5154F140}" srcOrd="1" destOrd="0" presId="urn:microsoft.com/office/officeart/2005/8/layout/default"/>
    <dgm:cxn modelId="{40B27707-3F07-4EFB-A44A-17B4140CE402}" type="presParOf" srcId="{CD70278C-CD55-4955-838D-23595D36C69E}" destId="{FD777D9E-F6AC-4F43-A685-196A1D66D905}" srcOrd="2" destOrd="0" presId="urn:microsoft.com/office/officeart/2005/8/layout/default"/>
    <dgm:cxn modelId="{8C12C06A-C2E6-46EB-B74A-9320FD4D1888}" type="presParOf" srcId="{CD70278C-CD55-4955-838D-23595D36C69E}" destId="{F9F7C770-CA89-47F7-81FC-C8C6F29C9CBF}" srcOrd="3" destOrd="0" presId="urn:microsoft.com/office/officeart/2005/8/layout/default"/>
    <dgm:cxn modelId="{9175D0EA-2ECA-4009-9FD7-5B325AC23014}" type="presParOf" srcId="{CD70278C-CD55-4955-838D-23595D36C69E}" destId="{5F7CC354-DCCD-4469-BA53-C70D63D32F1B}" srcOrd="4" destOrd="0" presId="urn:microsoft.com/office/officeart/2005/8/layout/default"/>
    <dgm:cxn modelId="{7A50AA80-37B7-42B5-B3BC-74F19961AA97}" type="presParOf" srcId="{CD70278C-CD55-4955-838D-23595D36C69E}" destId="{1FFC9FA3-3017-42CA-8BBF-09EAB1A54B80}" srcOrd="5" destOrd="0" presId="urn:microsoft.com/office/officeart/2005/8/layout/default"/>
    <dgm:cxn modelId="{11C4D095-46CD-46D1-82DF-D528DB121328}" type="presParOf" srcId="{CD70278C-CD55-4955-838D-23595D36C69E}" destId="{D45D7E10-0FBD-4158-8C18-9EF736A79978}" srcOrd="6" destOrd="0" presId="urn:microsoft.com/office/officeart/2005/8/layout/default"/>
    <dgm:cxn modelId="{40D1BF53-96D5-4DE3-8A85-4BC691D79F46}" type="presParOf" srcId="{CD70278C-CD55-4955-838D-23595D36C69E}" destId="{067BC237-18C5-4F82-8E11-E3C8F2435B3E}" srcOrd="7" destOrd="0" presId="urn:microsoft.com/office/officeart/2005/8/layout/default"/>
    <dgm:cxn modelId="{6AC1601A-5E41-4392-BE4D-6ED9FB4FCF0E}" type="presParOf" srcId="{CD70278C-CD55-4955-838D-23595D36C69E}" destId="{6E64B768-5816-40CE-B60C-D0D20A12E4B7}" srcOrd="8" destOrd="0" presId="urn:microsoft.com/office/officeart/2005/8/layout/default"/>
    <dgm:cxn modelId="{CC702C4F-F086-49F0-A64A-7012EBCB3A86}" type="presParOf" srcId="{CD70278C-CD55-4955-838D-23595D36C69E}" destId="{2442545D-9F39-41DA-AD61-6B1BB9E69BD3}" srcOrd="9" destOrd="0" presId="urn:microsoft.com/office/officeart/2005/8/layout/default"/>
    <dgm:cxn modelId="{26AA0BAD-953A-4B19-B548-53E130C5479F}" type="presParOf" srcId="{CD70278C-CD55-4955-838D-23595D36C69E}" destId="{15C5A8BC-2C5D-4C07-A877-51EF0DE749FB}" srcOrd="10" destOrd="0" presId="urn:microsoft.com/office/officeart/2005/8/layout/default"/>
    <dgm:cxn modelId="{2092CC6F-265D-490F-B8FB-A825435F7AC7}" type="presParOf" srcId="{CD70278C-CD55-4955-838D-23595D36C69E}" destId="{75D06A81-3251-4F7D-8E1C-10E408084613}" srcOrd="11" destOrd="0" presId="urn:microsoft.com/office/officeart/2005/8/layout/default"/>
    <dgm:cxn modelId="{97906328-AA82-4F2D-A4FE-5FBB0A0DCD28}" type="presParOf" srcId="{CD70278C-CD55-4955-838D-23595D36C69E}" destId="{C0DC625C-5DC5-4A8E-BBD3-2A060A458723}" srcOrd="12" destOrd="0" presId="urn:microsoft.com/office/officeart/2005/8/layout/default"/>
    <dgm:cxn modelId="{99EC1CC4-5D98-4DE8-94B0-3D8E00B04793}" type="presParOf" srcId="{CD70278C-CD55-4955-838D-23595D36C69E}" destId="{57D88951-6A23-4613-8453-A17F9772B94D}" srcOrd="13" destOrd="0" presId="urn:microsoft.com/office/officeart/2005/8/layout/default"/>
    <dgm:cxn modelId="{D50D3FED-9D80-4E7F-9C06-41123B84F3BE}" type="presParOf" srcId="{CD70278C-CD55-4955-838D-23595D36C69E}" destId="{FAE0BB91-43A9-4DD1-B06A-AE72812D3526}" srcOrd="14" destOrd="0" presId="urn:microsoft.com/office/officeart/2005/8/layout/default"/>
    <dgm:cxn modelId="{DC9318C1-BB5E-4088-8EB0-B6DCBC91B95A}" type="presParOf" srcId="{CD70278C-CD55-4955-838D-23595D36C69E}" destId="{62F9BF7B-73F3-4725-987A-9CFB0DC7C34F}" srcOrd="15" destOrd="0" presId="urn:microsoft.com/office/officeart/2005/8/layout/default"/>
    <dgm:cxn modelId="{8CE6C3DD-3E26-4AF5-9ED5-5C8AADC3B78E}" type="presParOf" srcId="{CD70278C-CD55-4955-838D-23595D36C69E}" destId="{83A82C91-686B-4EFF-941A-47D97FB2AF40}"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D3179A5-F980-4CBA-9624-4F1FBB7565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65492CD-D536-41BF-A2F8-6DE288C7EABE}">
      <dgm:prSet phldrT="[Text]" custT="1"/>
      <dgm:spPr/>
      <dgm:t>
        <a:bodyPr/>
        <a:lstStyle/>
        <a:p>
          <a:r>
            <a:rPr lang="en-US" sz="3200" dirty="0"/>
            <a:t>Physical Health</a:t>
          </a:r>
        </a:p>
      </dgm:t>
    </dgm:pt>
    <dgm:pt modelId="{A226BB33-8157-4281-AE14-7AAF7528B3B6}" type="parTrans" cxnId="{7F83750D-FAF4-4DA6-A69E-01DE59E30B29}">
      <dgm:prSet/>
      <dgm:spPr/>
      <dgm:t>
        <a:bodyPr/>
        <a:lstStyle/>
        <a:p>
          <a:endParaRPr lang="en-US"/>
        </a:p>
      </dgm:t>
    </dgm:pt>
    <dgm:pt modelId="{43BCF4D0-2EE5-4296-947F-9C76D43DF47C}" type="sibTrans" cxnId="{7F83750D-FAF4-4DA6-A69E-01DE59E30B29}">
      <dgm:prSet/>
      <dgm:spPr/>
      <dgm:t>
        <a:bodyPr/>
        <a:lstStyle/>
        <a:p>
          <a:endParaRPr lang="en-US"/>
        </a:p>
      </dgm:t>
    </dgm:pt>
    <dgm:pt modelId="{9FA8DB58-692F-4E7D-B488-3E8367B0C17E}">
      <dgm:prSet phldrT="[Text]" custT="1"/>
      <dgm:spPr/>
      <dgm:t>
        <a:bodyPr/>
        <a:lstStyle/>
        <a:p>
          <a:r>
            <a:rPr lang="en-US" sz="3200" dirty="0"/>
            <a:t>Mental Health</a:t>
          </a:r>
        </a:p>
      </dgm:t>
    </dgm:pt>
    <dgm:pt modelId="{7313A297-4CA9-45B7-8495-EA632F03A2AD}" type="parTrans" cxnId="{4A19FA5E-5EFD-412D-BEC5-6A4878DE8742}">
      <dgm:prSet/>
      <dgm:spPr/>
      <dgm:t>
        <a:bodyPr/>
        <a:lstStyle/>
        <a:p>
          <a:endParaRPr lang="en-US"/>
        </a:p>
      </dgm:t>
    </dgm:pt>
    <dgm:pt modelId="{EF5DF4D9-9517-413A-9CA5-E4C3942FC11D}" type="sibTrans" cxnId="{4A19FA5E-5EFD-412D-BEC5-6A4878DE8742}">
      <dgm:prSet/>
      <dgm:spPr/>
      <dgm:t>
        <a:bodyPr/>
        <a:lstStyle/>
        <a:p>
          <a:endParaRPr lang="en-US"/>
        </a:p>
      </dgm:t>
    </dgm:pt>
    <dgm:pt modelId="{2AE90577-67EF-4116-B585-AE670271ECF3}">
      <dgm:prSet phldrT="[Text]" custT="1"/>
      <dgm:spPr/>
      <dgm:t>
        <a:bodyPr/>
        <a:lstStyle/>
        <a:p>
          <a:pPr>
            <a:buFont typeface="Arial" panose="020B0604020202020204" pitchFamily="34" charset="0"/>
            <a:buChar char="•"/>
          </a:pPr>
          <a:r>
            <a:rPr lang="en-US" sz="2000" b="1" i="0" dirty="0">
              <a:solidFill>
                <a:schemeClr val="bg1"/>
              </a:solidFill>
            </a:rPr>
            <a:t>Increased risk for anxiety and depression</a:t>
          </a:r>
          <a:endParaRPr lang="en-US" sz="2000" b="1" dirty="0">
            <a:solidFill>
              <a:schemeClr val="bg1"/>
            </a:solidFill>
          </a:endParaRPr>
        </a:p>
        <a:p>
          <a:pPr>
            <a:buFont typeface="Arial" panose="020B0604020202020204" pitchFamily="34" charset="0"/>
            <a:buChar char="•"/>
          </a:pPr>
          <a:r>
            <a:rPr lang="en-US" sz="2000" b="1" i="0" dirty="0">
              <a:solidFill>
                <a:schemeClr val="bg1"/>
              </a:solidFill>
            </a:rPr>
            <a:t>Loss of self-confidence and self-esteem</a:t>
          </a:r>
          <a:endParaRPr lang="en-US" sz="2000" b="1" dirty="0">
            <a:solidFill>
              <a:schemeClr val="bg1"/>
            </a:solidFill>
          </a:endParaRPr>
        </a:p>
        <a:p>
          <a:pPr>
            <a:buFont typeface="Arial" panose="020B0604020202020204" pitchFamily="34" charset="0"/>
            <a:buChar char="•"/>
          </a:pPr>
          <a:r>
            <a:rPr lang="en-US" sz="2000" b="1" i="0" dirty="0">
              <a:solidFill>
                <a:schemeClr val="bg1"/>
              </a:solidFill>
            </a:rPr>
            <a:t>Daily routines and self-care may become harder to maintain</a:t>
          </a:r>
          <a:endParaRPr lang="en-US" sz="2000" b="1" dirty="0">
            <a:solidFill>
              <a:schemeClr val="bg1"/>
            </a:solidFill>
          </a:endParaRPr>
        </a:p>
        <a:p>
          <a:pPr>
            <a:buFont typeface="Arial" panose="020B0604020202020204" pitchFamily="34" charset="0"/>
            <a:buChar char="•"/>
          </a:pPr>
          <a:r>
            <a:rPr lang="en-US" sz="2000" b="1" i="0" dirty="0">
              <a:solidFill>
                <a:schemeClr val="bg1"/>
              </a:solidFill>
            </a:rPr>
            <a:t>Increased risk of substance and prescription drug abuse</a:t>
          </a:r>
          <a:endParaRPr lang="en-US" sz="2000" b="1" dirty="0">
            <a:solidFill>
              <a:schemeClr val="bg1"/>
            </a:solidFill>
          </a:endParaRPr>
        </a:p>
      </dgm:t>
    </dgm:pt>
    <dgm:pt modelId="{6A7499DE-7BEA-4716-B8DD-0B30F502CF43}" type="parTrans" cxnId="{ADC7D49A-7A89-446A-A7DE-AFBE37D7637B}">
      <dgm:prSet/>
      <dgm:spPr/>
      <dgm:t>
        <a:bodyPr/>
        <a:lstStyle/>
        <a:p>
          <a:endParaRPr lang="en-US"/>
        </a:p>
      </dgm:t>
    </dgm:pt>
    <dgm:pt modelId="{72B34234-D67F-4A83-8B04-BAD294B5C4CA}" type="sibTrans" cxnId="{ADC7D49A-7A89-446A-A7DE-AFBE37D7637B}">
      <dgm:prSet/>
      <dgm:spPr/>
      <dgm:t>
        <a:bodyPr/>
        <a:lstStyle/>
        <a:p>
          <a:endParaRPr lang="en-US"/>
        </a:p>
      </dgm:t>
    </dgm:pt>
    <dgm:pt modelId="{9E73BD71-1DAC-44D3-9192-E672DDB531EF}">
      <dgm:prSet custT="1"/>
      <dgm:spPr/>
      <dgm:t>
        <a:bodyPr/>
        <a:lstStyle/>
        <a:p>
          <a:pPr>
            <a:buFont typeface="Arial" panose="020B0604020202020204" pitchFamily="34" charset="0"/>
            <a:buChar char="•"/>
          </a:pPr>
          <a:r>
            <a:rPr lang="en-US" sz="2000" b="1" i="0" dirty="0">
              <a:solidFill>
                <a:schemeClr val="bg1"/>
              </a:solidFill>
            </a:rPr>
            <a:t>Increased progression of frailty</a:t>
          </a:r>
          <a:endParaRPr lang="en-US" sz="2000" b="1" dirty="0">
            <a:solidFill>
              <a:schemeClr val="bg1"/>
            </a:solidFill>
          </a:endParaRPr>
        </a:p>
      </dgm:t>
    </dgm:pt>
    <dgm:pt modelId="{0F0F94D0-9804-48AB-A32A-7B437C60B833}" type="parTrans" cxnId="{B8B332C0-F482-466B-8ECD-4077AC38D376}">
      <dgm:prSet/>
      <dgm:spPr/>
      <dgm:t>
        <a:bodyPr/>
        <a:lstStyle/>
        <a:p>
          <a:endParaRPr lang="en-US"/>
        </a:p>
      </dgm:t>
    </dgm:pt>
    <dgm:pt modelId="{C4A7A381-9866-4065-AB5F-9825C26ACF5A}" type="sibTrans" cxnId="{B8B332C0-F482-466B-8ECD-4077AC38D376}">
      <dgm:prSet/>
      <dgm:spPr/>
      <dgm:t>
        <a:bodyPr/>
        <a:lstStyle/>
        <a:p>
          <a:endParaRPr lang="en-US"/>
        </a:p>
      </dgm:t>
    </dgm:pt>
    <dgm:pt modelId="{702159A5-DF2F-4FF1-BC04-1AE1BBCE70DF}">
      <dgm:prSet custT="1"/>
      <dgm:spPr/>
      <dgm:t>
        <a:bodyPr/>
        <a:lstStyle/>
        <a:p>
          <a:pPr>
            <a:buFont typeface="Arial" panose="020B0604020202020204" pitchFamily="34" charset="0"/>
            <a:buChar char="•"/>
          </a:pPr>
          <a:r>
            <a:rPr lang="en-US" sz="2000" b="1" i="0" dirty="0">
              <a:solidFill>
                <a:schemeClr val="bg1"/>
              </a:solidFill>
            </a:rPr>
            <a:t>Increased risk of dementia</a:t>
          </a:r>
          <a:endParaRPr lang="en-US" sz="2000" b="1" dirty="0">
            <a:solidFill>
              <a:schemeClr val="bg1"/>
            </a:solidFill>
          </a:endParaRPr>
        </a:p>
      </dgm:t>
    </dgm:pt>
    <dgm:pt modelId="{4D10B73B-394F-4E05-B977-1DA8B4F157A4}" type="parTrans" cxnId="{8224F7B8-44A4-494A-B602-5D2D2C568A71}">
      <dgm:prSet/>
      <dgm:spPr/>
      <dgm:t>
        <a:bodyPr/>
        <a:lstStyle/>
        <a:p>
          <a:endParaRPr lang="en-US"/>
        </a:p>
      </dgm:t>
    </dgm:pt>
    <dgm:pt modelId="{769771AE-DDAE-47E9-B179-E82B0B511C72}" type="sibTrans" cxnId="{8224F7B8-44A4-494A-B602-5D2D2C568A71}">
      <dgm:prSet/>
      <dgm:spPr/>
      <dgm:t>
        <a:bodyPr/>
        <a:lstStyle/>
        <a:p>
          <a:endParaRPr lang="en-US"/>
        </a:p>
      </dgm:t>
    </dgm:pt>
    <dgm:pt modelId="{3811BCE1-400A-4879-B992-14382D11EE09}">
      <dgm:prSet custT="1"/>
      <dgm:spPr/>
      <dgm:t>
        <a:bodyPr/>
        <a:lstStyle/>
        <a:p>
          <a:pPr>
            <a:buFont typeface="Arial" panose="020B0604020202020204" pitchFamily="34" charset="0"/>
            <a:buChar char="•"/>
          </a:pPr>
          <a:r>
            <a:rPr lang="en-US" sz="2000" b="1" i="0" dirty="0">
              <a:solidFill>
                <a:schemeClr val="bg1"/>
              </a:solidFill>
            </a:rPr>
            <a:t>Decreased memory and learning</a:t>
          </a:r>
          <a:endParaRPr lang="en-US" sz="2000" b="1" dirty="0">
            <a:solidFill>
              <a:schemeClr val="bg1"/>
            </a:solidFill>
          </a:endParaRPr>
        </a:p>
      </dgm:t>
    </dgm:pt>
    <dgm:pt modelId="{1018E2B1-E506-43F3-94E3-FD0223A5AB54}" type="parTrans" cxnId="{3ED99814-9AC9-475F-B315-64CEC65A7E28}">
      <dgm:prSet/>
      <dgm:spPr/>
      <dgm:t>
        <a:bodyPr/>
        <a:lstStyle/>
        <a:p>
          <a:endParaRPr lang="en-US"/>
        </a:p>
      </dgm:t>
    </dgm:pt>
    <dgm:pt modelId="{97873046-93E6-44B0-9398-B6862350DC09}" type="sibTrans" cxnId="{3ED99814-9AC9-475F-B315-64CEC65A7E28}">
      <dgm:prSet/>
      <dgm:spPr/>
      <dgm:t>
        <a:bodyPr/>
        <a:lstStyle/>
        <a:p>
          <a:endParaRPr lang="en-US"/>
        </a:p>
      </dgm:t>
    </dgm:pt>
    <dgm:pt modelId="{F3BE26C8-3CFC-404E-9A8C-8935D927C60E}">
      <dgm:prSet custT="1"/>
      <dgm:spPr/>
      <dgm:t>
        <a:bodyPr/>
        <a:lstStyle/>
        <a:p>
          <a:pPr>
            <a:buFont typeface="Arial" panose="020B0604020202020204" pitchFamily="34" charset="0"/>
            <a:buChar char="•"/>
          </a:pPr>
          <a:r>
            <a:rPr lang="en-US" sz="2000" b="1" i="0" dirty="0">
              <a:solidFill>
                <a:schemeClr val="bg1"/>
              </a:solidFill>
            </a:rPr>
            <a:t>Struggle in fighting off smaller illnesses</a:t>
          </a:r>
          <a:endParaRPr lang="en-US" sz="2000" b="1" dirty="0">
            <a:solidFill>
              <a:schemeClr val="bg1"/>
            </a:solidFill>
          </a:endParaRPr>
        </a:p>
      </dgm:t>
    </dgm:pt>
    <dgm:pt modelId="{2C9DFE74-628B-4B81-8AA4-4D26DF7B583E}" type="parTrans" cxnId="{3F4A19EF-AEB4-4D02-8772-733F6578C08F}">
      <dgm:prSet/>
      <dgm:spPr/>
      <dgm:t>
        <a:bodyPr/>
        <a:lstStyle/>
        <a:p>
          <a:endParaRPr lang="en-US"/>
        </a:p>
      </dgm:t>
    </dgm:pt>
    <dgm:pt modelId="{CA14E342-2AFE-4C50-A3A2-8C1744792E2B}" type="sibTrans" cxnId="{3F4A19EF-AEB4-4D02-8772-733F6578C08F}">
      <dgm:prSet/>
      <dgm:spPr/>
      <dgm:t>
        <a:bodyPr/>
        <a:lstStyle/>
        <a:p>
          <a:endParaRPr lang="en-US"/>
        </a:p>
      </dgm:t>
    </dgm:pt>
    <dgm:pt modelId="{D1DEF635-CDAC-414B-A63A-9C000091E8E9}">
      <dgm:prSet/>
      <dgm:spPr/>
      <dgm:t>
        <a:bodyPr/>
        <a:lstStyle/>
        <a:p>
          <a:pPr>
            <a:buFont typeface="Arial" panose="020B0604020202020204" pitchFamily="34" charset="0"/>
            <a:buNone/>
          </a:pPr>
          <a:endParaRPr lang="en-US" sz="1400" dirty="0"/>
        </a:p>
      </dgm:t>
    </dgm:pt>
    <dgm:pt modelId="{8F3AB4E0-60C2-4703-BCCB-625BC51E0CBC}" type="parTrans" cxnId="{D4E40B82-411C-4EA2-810A-90683F118260}">
      <dgm:prSet/>
      <dgm:spPr/>
      <dgm:t>
        <a:bodyPr/>
        <a:lstStyle/>
        <a:p>
          <a:endParaRPr lang="en-US"/>
        </a:p>
      </dgm:t>
    </dgm:pt>
    <dgm:pt modelId="{CA89DFC2-00E3-414C-8545-123494E41292}" type="sibTrans" cxnId="{D4E40B82-411C-4EA2-810A-90683F118260}">
      <dgm:prSet/>
      <dgm:spPr/>
      <dgm:t>
        <a:bodyPr/>
        <a:lstStyle/>
        <a:p>
          <a:endParaRPr lang="en-US"/>
        </a:p>
      </dgm:t>
    </dgm:pt>
    <dgm:pt modelId="{33011A01-549B-426C-A3DA-BB6D365C23B3}">
      <dgm:prSet phldrT="[Text]" custT="1"/>
      <dgm:spPr/>
      <dgm:t>
        <a:bodyPr/>
        <a:lstStyle/>
        <a:p>
          <a:pPr>
            <a:buFont typeface="Arial" panose="020B0604020202020204" pitchFamily="34" charset="0"/>
            <a:buChar char="•"/>
          </a:pPr>
          <a:endParaRPr lang="en-US" sz="1600" dirty="0"/>
        </a:p>
      </dgm:t>
    </dgm:pt>
    <dgm:pt modelId="{B29C3B15-801F-469A-920B-FB996812804E}" type="parTrans" cxnId="{B7DAD62B-0926-4923-BF44-2F7233447618}">
      <dgm:prSet/>
      <dgm:spPr/>
      <dgm:t>
        <a:bodyPr/>
        <a:lstStyle/>
        <a:p>
          <a:endParaRPr lang="en-US"/>
        </a:p>
      </dgm:t>
    </dgm:pt>
    <dgm:pt modelId="{E0F21549-260A-42E8-B765-FE7F76FD0FFC}" type="sibTrans" cxnId="{B7DAD62B-0926-4923-BF44-2F7233447618}">
      <dgm:prSet/>
      <dgm:spPr/>
      <dgm:t>
        <a:bodyPr/>
        <a:lstStyle/>
        <a:p>
          <a:endParaRPr lang="en-US"/>
        </a:p>
      </dgm:t>
    </dgm:pt>
    <dgm:pt modelId="{F55AAB08-F19A-45EE-A2F9-9ED38A4B7BE5}">
      <dgm:prSet phldrT="[Text]" custT="1"/>
      <dgm:spPr/>
      <dgm:t>
        <a:bodyPr/>
        <a:lstStyle/>
        <a:p>
          <a:pPr>
            <a:buFont typeface="Arial" panose="020B0604020202020204" pitchFamily="34" charset="0"/>
            <a:buChar char="•"/>
          </a:pPr>
          <a:endParaRPr lang="en-US" sz="1600" dirty="0"/>
        </a:p>
      </dgm:t>
    </dgm:pt>
    <dgm:pt modelId="{1A834497-0CBC-4D0F-8B62-59E4670EF8E7}" type="parTrans" cxnId="{C11E2B60-E05C-4252-94EC-C29B2935C9E5}">
      <dgm:prSet/>
      <dgm:spPr/>
      <dgm:t>
        <a:bodyPr/>
        <a:lstStyle/>
        <a:p>
          <a:endParaRPr lang="en-US"/>
        </a:p>
      </dgm:t>
    </dgm:pt>
    <dgm:pt modelId="{05968813-F8C8-4D54-B4AB-D9DEC958A040}" type="sibTrans" cxnId="{C11E2B60-E05C-4252-94EC-C29B2935C9E5}">
      <dgm:prSet/>
      <dgm:spPr/>
      <dgm:t>
        <a:bodyPr/>
        <a:lstStyle/>
        <a:p>
          <a:endParaRPr lang="en-US"/>
        </a:p>
      </dgm:t>
    </dgm:pt>
    <dgm:pt modelId="{7DFA9EF9-EEAE-469B-97C9-07ED25B94DE1}" type="pres">
      <dgm:prSet presAssocID="{7D3179A5-F980-4CBA-9624-4F1FBB75655F}" presName="linear" presStyleCnt="0">
        <dgm:presLayoutVars>
          <dgm:animLvl val="lvl"/>
          <dgm:resizeHandles val="exact"/>
        </dgm:presLayoutVars>
      </dgm:prSet>
      <dgm:spPr/>
    </dgm:pt>
    <dgm:pt modelId="{AD6A23DB-389F-4129-B143-15254F06704F}" type="pres">
      <dgm:prSet presAssocID="{A65492CD-D536-41BF-A2F8-6DE288C7EABE}" presName="parentText" presStyleLbl="node1" presStyleIdx="0" presStyleCnt="2" custScaleY="68611">
        <dgm:presLayoutVars>
          <dgm:chMax val="0"/>
          <dgm:bulletEnabled val="1"/>
        </dgm:presLayoutVars>
      </dgm:prSet>
      <dgm:spPr/>
    </dgm:pt>
    <dgm:pt modelId="{8F84D369-5592-4CA9-9C4E-178AA25C50D8}" type="pres">
      <dgm:prSet presAssocID="{A65492CD-D536-41BF-A2F8-6DE288C7EABE}" presName="childText" presStyleLbl="revTx" presStyleIdx="0" presStyleCnt="2">
        <dgm:presLayoutVars>
          <dgm:bulletEnabled val="1"/>
        </dgm:presLayoutVars>
      </dgm:prSet>
      <dgm:spPr/>
    </dgm:pt>
    <dgm:pt modelId="{EEE9DBCA-6920-40CC-852D-64B9F44EDEF8}" type="pres">
      <dgm:prSet presAssocID="{9FA8DB58-692F-4E7D-B488-3E8367B0C17E}" presName="parentText" presStyleLbl="node1" presStyleIdx="1" presStyleCnt="2" custScaleY="63199">
        <dgm:presLayoutVars>
          <dgm:chMax val="0"/>
          <dgm:bulletEnabled val="1"/>
        </dgm:presLayoutVars>
      </dgm:prSet>
      <dgm:spPr/>
    </dgm:pt>
    <dgm:pt modelId="{BFC0A015-5478-48AD-8249-159EFE4C9D55}" type="pres">
      <dgm:prSet presAssocID="{9FA8DB58-692F-4E7D-B488-3E8367B0C17E}" presName="childText" presStyleLbl="revTx" presStyleIdx="1" presStyleCnt="2">
        <dgm:presLayoutVars>
          <dgm:bulletEnabled val="1"/>
        </dgm:presLayoutVars>
      </dgm:prSet>
      <dgm:spPr/>
    </dgm:pt>
  </dgm:ptLst>
  <dgm:cxnLst>
    <dgm:cxn modelId="{7F83750D-FAF4-4DA6-A69E-01DE59E30B29}" srcId="{7D3179A5-F980-4CBA-9624-4F1FBB75655F}" destId="{A65492CD-D536-41BF-A2F8-6DE288C7EABE}" srcOrd="0" destOrd="0" parTransId="{A226BB33-8157-4281-AE14-7AAF7528B3B6}" sibTransId="{43BCF4D0-2EE5-4296-947F-9C76D43DF47C}"/>
    <dgm:cxn modelId="{3ED99814-9AC9-475F-B315-64CEC65A7E28}" srcId="{A65492CD-D536-41BF-A2F8-6DE288C7EABE}" destId="{3811BCE1-400A-4879-B992-14382D11EE09}" srcOrd="3" destOrd="0" parTransId="{1018E2B1-E506-43F3-94E3-FD0223A5AB54}" sibTransId="{97873046-93E6-44B0-9398-B6862350DC09}"/>
    <dgm:cxn modelId="{B7DAD62B-0926-4923-BF44-2F7233447618}" srcId="{A65492CD-D536-41BF-A2F8-6DE288C7EABE}" destId="{33011A01-549B-426C-A3DA-BB6D365C23B3}" srcOrd="0" destOrd="0" parTransId="{B29C3B15-801F-469A-920B-FB996812804E}" sibTransId="{E0F21549-260A-42E8-B765-FE7F76FD0FFC}"/>
    <dgm:cxn modelId="{B5D16436-1E65-4935-8634-3B319C6366DC}" type="presOf" srcId="{A65492CD-D536-41BF-A2F8-6DE288C7EABE}" destId="{AD6A23DB-389F-4129-B143-15254F06704F}" srcOrd="0" destOrd="0" presId="urn:microsoft.com/office/officeart/2005/8/layout/vList2"/>
    <dgm:cxn modelId="{4A19FA5E-5EFD-412D-BEC5-6A4878DE8742}" srcId="{7D3179A5-F980-4CBA-9624-4F1FBB75655F}" destId="{9FA8DB58-692F-4E7D-B488-3E8367B0C17E}" srcOrd="1" destOrd="0" parTransId="{7313A297-4CA9-45B7-8495-EA632F03A2AD}" sibTransId="{EF5DF4D9-9517-413A-9CA5-E4C3942FC11D}"/>
    <dgm:cxn modelId="{C11E2B60-E05C-4252-94EC-C29B2935C9E5}" srcId="{9FA8DB58-692F-4E7D-B488-3E8367B0C17E}" destId="{F55AAB08-F19A-45EE-A2F9-9ED38A4B7BE5}" srcOrd="0" destOrd="0" parTransId="{1A834497-0CBC-4D0F-8B62-59E4670EF8E7}" sibTransId="{05968813-F8C8-4D54-B4AB-D9DEC958A040}"/>
    <dgm:cxn modelId="{70921145-8878-4284-ACE3-B10071EB0878}" type="presOf" srcId="{F55AAB08-F19A-45EE-A2F9-9ED38A4B7BE5}" destId="{BFC0A015-5478-48AD-8249-159EFE4C9D55}" srcOrd="0" destOrd="0" presId="urn:microsoft.com/office/officeart/2005/8/layout/vList2"/>
    <dgm:cxn modelId="{92FD1381-FEE7-45F8-B9A9-D401025C7476}" type="presOf" srcId="{3811BCE1-400A-4879-B992-14382D11EE09}" destId="{8F84D369-5592-4CA9-9C4E-178AA25C50D8}" srcOrd="0" destOrd="3" presId="urn:microsoft.com/office/officeart/2005/8/layout/vList2"/>
    <dgm:cxn modelId="{D4E40B82-411C-4EA2-810A-90683F118260}" srcId="{A65492CD-D536-41BF-A2F8-6DE288C7EABE}" destId="{D1DEF635-CDAC-414B-A63A-9C000091E8E9}" srcOrd="5" destOrd="0" parTransId="{8F3AB4E0-60C2-4703-BCCB-625BC51E0CBC}" sibTransId="{CA89DFC2-00E3-414C-8545-123494E41292}"/>
    <dgm:cxn modelId="{44113D8A-B60D-4AFB-AC9B-6B806B5C0844}" type="presOf" srcId="{702159A5-DF2F-4FF1-BC04-1AE1BBCE70DF}" destId="{8F84D369-5592-4CA9-9C4E-178AA25C50D8}" srcOrd="0" destOrd="2" presId="urn:microsoft.com/office/officeart/2005/8/layout/vList2"/>
    <dgm:cxn modelId="{ADC7D49A-7A89-446A-A7DE-AFBE37D7637B}" srcId="{9FA8DB58-692F-4E7D-B488-3E8367B0C17E}" destId="{2AE90577-67EF-4116-B585-AE670271ECF3}" srcOrd="1" destOrd="0" parTransId="{6A7499DE-7BEA-4716-B8DD-0B30F502CF43}" sibTransId="{72B34234-D67F-4A83-8B04-BAD294B5C4CA}"/>
    <dgm:cxn modelId="{59AAB79C-D7A8-42D4-B5B4-5A80135F260C}" type="presOf" srcId="{9E73BD71-1DAC-44D3-9192-E672DDB531EF}" destId="{8F84D369-5592-4CA9-9C4E-178AA25C50D8}" srcOrd="0" destOrd="1" presId="urn:microsoft.com/office/officeart/2005/8/layout/vList2"/>
    <dgm:cxn modelId="{7EF9DFA9-A241-4E48-A49B-2AC3CE6A0EC4}" type="presOf" srcId="{7D3179A5-F980-4CBA-9624-4F1FBB75655F}" destId="{7DFA9EF9-EEAE-469B-97C9-07ED25B94DE1}" srcOrd="0" destOrd="0" presId="urn:microsoft.com/office/officeart/2005/8/layout/vList2"/>
    <dgm:cxn modelId="{8224F7B8-44A4-494A-B602-5D2D2C568A71}" srcId="{A65492CD-D536-41BF-A2F8-6DE288C7EABE}" destId="{702159A5-DF2F-4FF1-BC04-1AE1BBCE70DF}" srcOrd="2" destOrd="0" parTransId="{4D10B73B-394F-4E05-B977-1DA8B4F157A4}" sibTransId="{769771AE-DDAE-47E9-B179-E82B0B511C72}"/>
    <dgm:cxn modelId="{D2ECDFBC-533F-4E3B-A53B-AB897DA9FB37}" type="presOf" srcId="{33011A01-549B-426C-A3DA-BB6D365C23B3}" destId="{8F84D369-5592-4CA9-9C4E-178AA25C50D8}" srcOrd="0" destOrd="0" presId="urn:microsoft.com/office/officeart/2005/8/layout/vList2"/>
    <dgm:cxn modelId="{B8B332C0-F482-466B-8ECD-4077AC38D376}" srcId="{A65492CD-D536-41BF-A2F8-6DE288C7EABE}" destId="{9E73BD71-1DAC-44D3-9192-E672DDB531EF}" srcOrd="1" destOrd="0" parTransId="{0F0F94D0-9804-48AB-A32A-7B437C60B833}" sibTransId="{C4A7A381-9866-4065-AB5F-9825C26ACF5A}"/>
    <dgm:cxn modelId="{3764F1D0-60F4-4A0B-A191-BE7AC59F786E}" type="presOf" srcId="{2AE90577-67EF-4116-B585-AE670271ECF3}" destId="{BFC0A015-5478-48AD-8249-159EFE4C9D55}" srcOrd="0" destOrd="1" presId="urn:microsoft.com/office/officeart/2005/8/layout/vList2"/>
    <dgm:cxn modelId="{FACD80DB-C1CF-4E97-8CE0-AAF6ABF16D91}" type="presOf" srcId="{F3BE26C8-3CFC-404E-9A8C-8935D927C60E}" destId="{8F84D369-5592-4CA9-9C4E-178AA25C50D8}" srcOrd="0" destOrd="4" presId="urn:microsoft.com/office/officeart/2005/8/layout/vList2"/>
    <dgm:cxn modelId="{84FA00DE-7D8B-4051-97DF-CE9BF844881A}" type="presOf" srcId="{9FA8DB58-692F-4E7D-B488-3E8367B0C17E}" destId="{EEE9DBCA-6920-40CC-852D-64B9F44EDEF8}" srcOrd="0" destOrd="0" presId="urn:microsoft.com/office/officeart/2005/8/layout/vList2"/>
    <dgm:cxn modelId="{E7E1D6E8-149C-4CC8-83DA-28F1D0DC33EE}" type="presOf" srcId="{D1DEF635-CDAC-414B-A63A-9C000091E8E9}" destId="{8F84D369-5592-4CA9-9C4E-178AA25C50D8}" srcOrd="0" destOrd="5" presId="urn:microsoft.com/office/officeart/2005/8/layout/vList2"/>
    <dgm:cxn modelId="{3F4A19EF-AEB4-4D02-8772-733F6578C08F}" srcId="{A65492CD-D536-41BF-A2F8-6DE288C7EABE}" destId="{F3BE26C8-3CFC-404E-9A8C-8935D927C60E}" srcOrd="4" destOrd="0" parTransId="{2C9DFE74-628B-4B81-8AA4-4D26DF7B583E}" sibTransId="{CA14E342-2AFE-4C50-A3A2-8C1744792E2B}"/>
    <dgm:cxn modelId="{04FD8284-6B5D-4962-B900-D6976E22E321}" type="presParOf" srcId="{7DFA9EF9-EEAE-469B-97C9-07ED25B94DE1}" destId="{AD6A23DB-389F-4129-B143-15254F06704F}" srcOrd="0" destOrd="0" presId="urn:microsoft.com/office/officeart/2005/8/layout/vList2"/>
    <dgm:cxn modelId="{344B019A-88DA-42F4-AA0C-F0823FA0AB19}" type="presParOf" srcId="{7DFA9EF9-EEAE-469B-97C9-07ED25B94DE1}" destId="{8F84D369-5592-4CA9-9C4E-178AA25C50D8}" srcOrd="1" destOrd="0" presId="urn:microsoft.com/office/officeart/2005/8/layout/vList2"/>
    <dgm:cxn modelId="{B5B12C81-768F-4FFC-9AD3-FAB88A549A51}" type="presParOf" srcId="{7DFA9EF9-EEAE-469B-97C9-07ED25B94DE1}" destId="{EEE9DBCA-6920-40CC-852D-64B9F44EDEF8}" srcOrd="2" destOrd="0" presId="urn:microsoft.com/office/officeart/2005/8/layout/vList2"/>
    <dgm:cxn modelId="{46FAEA20-7977-4D17-99CD-219126D63BE0}" type="presParOf" srcId="{7DFA9EF9-EEAE-469B-97C9-07ED25B94DE1}" destId="{BFC0A015-5478-48AD-8249-159EFE4C9D55}"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3121190-B6F9-4C86-97FA-7CAAA6E2E0C6}" type="doc">
      <dgm:prSet loTypeId="urn:microsoft.com/office/officeart/2005/8/layout/pList1" loCatId="list" qsTypeId="urn:microsoft.com/office/officeart/2005/8/quickstyle/simple1" qsCatId="simple" csTypeId="urn:microsoft.com/office/officeart/2005/8/colors/accent0_3" csCatId="mainScheme" phldr="1"/>
      <dgm:spPr/>
      <dgm:t>
        <a:bodyPr/>
        <a:lstStyle/>
        <a:p>
          <a:endParaRPr lang="en-US"/>
        </a:p>
      </dgm:t>
    </dgm:pt>
    <dgm:pt modelId="{4BA02979-D7FE-41C4-B655-44533BDCE158}">
      <dgm:prSet phldrT="[Text]" custT="1"/>
      <dgm:spPr/>
      <dgm:t>
        <a:bodyPr/>
        <a:lstStyle/>
        <a:p>
          <a:r>
            <a:rPr lang="en-US" sz="1400" dirty="0"/>
            <a:t>Vital Voices</a:t>
          </a:r>
        </a:p>
      </dgm:t>
    </dgm:pt>
    <dgm:pt modelId="{A9A9F64E-DA0C-4D0E-81E0-773854A5ACE5}" type="parTrans" cxnId="{B82E5DB1-0C91-40DA-83CF-9A727A545811}">
      <dgm:prSet/>
      <dgm:spPr/>
      <dgm:t>
        <a:bodyPr/>
        <a:lstStyle/>
        <a:p>
          <a:endParaRPr lang="en-US" sz="2400"/>
        </a:p>
      </dgm:t>
    </dgm:pt>
    <dgm:pt modelId="{E37AC245-A51B-4308-B01C-BE468A07A65C}" type="sibTrans" cxnId="{B82E5DB1-0C91-40DA-83CF-9A727A545811}">
      <dgm:prSet/>
      <dgm:spPr/>
      <dgm:t>
        <a:bodyPr/>
        <a:lstStyle/>
        <a:p>
          <a:endParaRPr lang="en-US" sz="2400"/>
        </a:p>
      </dgm:t>
    </dgm:pt>
    <dgm:pt modelId="{7D5777FD-CF83-4007-AC0E-B8ED6B85DC52}">
      <dgm:prSet phldrT="[Text]" custT="1"/>
      <dgm:spPr/>
      <dgm:t>
        <a:bodyPr/>
        <a:lstStyle/>
        <a:p>
          <a:r>
            <a:rPr lang="en-US" sz="1200" dirty="0"/>
            <a:t>Older Adults Transportation Services (OATS)</a:t>
          </a:r>
        </a:p>
      </dgm:t>
    </dgm:pt>
    <dgm:pt modelId="{672DE723-6BA6-4AFA-BDF8-A98D036903C8}" type="parTrans" cxnId="{0FD81AA1-0C46-46AA-8555-DBD79557A22A}">
      <dgm:prSet/>
      <dgm:spPr/>
      <dgm:t>
        <a:bodyPr/>
        <a:lstStyle/>
        <a:p>
          <a:endParaRPr lang="en-US" sz="2400"/>
        </a:p>
      </dgm:t>
    </dgm:pt>
    <dgm:pt modelId="{DBC9B926-268F-4F59-8B94-1C207EA94062}" type="sibTrans" cxnId="{0FD81AA1-0C46-46AA-8555-DBD79557A22A}">
      <dgm:prSet/>
      <dgm:spPr/>
      <dgm:t>
        <a:bodyPr/>
        <a:lstStyle/>
        <a:p>
          <a:endParaRPr lang="en-US" sz="2400"/>
        </a:p>
      </dgm:t>
    </dgm:pt>
    <dgm:pt modelId="{33A954C7-BC72-467C-85B1-50BBB813A00F}">
      <dgm:prSet phldrT="[Text]" custT="1"/>
      <dgm:spPr/>
      <dgm:t>
        <a:bodyPr/>
        <a:lstStyle/>
        <a:p>
          <a:r>
            <a:rPr lang="en-US" sz="1100" dirty="0"/>
            <a:t>Milwaukee County Caregiver Support Specialists</a:t>
          </a:r>
        </a:p>
      </dgm:t>
    </dgm:pt>
    <dgm:pt modelId="{17D9EEA4-60E9-4107-93A2-8CA7D1F861D3}" type="parTrans" cxnId="{3ACF38A5-9B6C-4271-BAA1-79946231B243}">
      <dgm:prSet/>
      <dgm:spPr/>
      <dgm:t>
        <a:bodyPr/>
        <a:lstStyle/>
        <a:p>
          <a:endParaRPr lang="en-US" sz="2400"/>
        </a:p>
      </dgm:t>
    </dgm:pt>
    <dgm:pt modelId="{601B153F-1529-4BD1-AABA-FA58508BE08C}" type="sibTrans" cxnId="{3ACF38A5-9B6C-4271-BAA1-79946231B243}">
      <dgm:prSet/>
      <dgm:spPr/>
      <dgm:t>
        <a:bodyPr/>
        <a:lstStyle/>
        <a:p>
          <a:endParaRPr lang="en-US" sz="2400"/>
        </a:p>
      </dgm:t>
    </dgm:pt>
    <dgm:pt modelId="{0709D86C-2E0E-4BF9-BE1D-DD346D753902}">
      <dgm:prSet phldrT="[Text]" custT="1"/>
      <dgm:spPr/>
      <dgm:t>
        <a:bodyPr/>
        <a:lstStyle/>
        <a:p>
          <a:r>
            <a:rPr lang="en-US" sz="1400" dirty="0"/>
            <a:t>Dementia Care Specialists</a:t>
          </a:r>
        </a:p>
      </dgm:t>
    </dgm:pt>
    <dgm:pt modelId="{4B5B8FF9-93D0-4FFF-9BEC-D2CAA765384E}" type="parTrans" cxnId="{2195D141-43F0-4313-B33E-88F23397850E}">
      <dgm:prSet/>
      <dgm:spPr/>
      <dgm:t>
        <a:bodyPr/>
        <a:lstStyle/>
        <a:p>
          <a:endParaRPr lang="en-US" sz="2400"/>
        </a:p>
      </dgm:t>
    </dgm:pt>
    <dgm:pt modelId="{3478B7E9-F9E1-479B-8B5A-8BAF6BEF04F1}" type="sibTrans" cxnId="{2195D141-43F0-4313-B33E-88F23397850E}">
      <dgm:prSet/>
      <dgm:spPr/>
      <dgm:t>
        <a:bodyPr/>
        <a:lstStyle/>
        <a:p>
          <a:endParaRPr lang="en-US" sz="2400"/>
        </a:p>
      </dgm:t>
    </dgm:pt>
    <dgm:pt modelId="{D8289DF8-D2A9-4F8D-8AC7-1EEAE998C060}">
      <dgm:prSet phldrT="[Text]" custT="1"/>
      <dgm:spPr/>
      <dgm:t>
        <a:bodyPr/>
        <a:lstStyle/>
        <a:p>
          <a:r>
            <a:rPr lang="en-US" sz="1400" dirty="0"/>
            <a:t>ERAs Senior Network</a:t>
          </a:r>
        </a:p>
      </dgm:t>
    </dgm:pt>
    <dgm:pt modelId="{017D3A79-83CB-4A72-8F65-2E493ECCCC79}" type="parTrans" cxnId="{6E136546-9AC4-457B-9BD9-06621B73C0A3}">
      <dgm:prSet/>
      <dgm:spPr/>
      <dgm:t>
        <a:bodyPr/>
        <a:lstStyle/>
        <a:p>
          <a:endParaRPr lang="en-US" sz="2400"/>
        </a:p>
      </dgm:t>
    </dgm:pt>
    <dgm:pt modelId="{70557252-E6E5-4130-8780-197572FF6221}" type="sibTrans" cxnId="{6E136546-9AC4-457B-9BD9-06621B73C0A3}">
      <dgm:prSet/>
      <dgm:spPr/>
      <dgm:t>
        <a:bodyPr/>
        <a:lstStyle/>
        <a:p>
          <a:endParaRPr lang="en-US" sz="2400"/>
        </a:p>
      </dgm:t>
    </dgm:pt>
    <dgm:pt modelId="{15D9C4F9-82F4-4878-B1C7-7F4299B17615}">
      <dgm:prSet phldrT="[Text]" custT="1"/>
      <dgm:spPr/>
      <dgm:t>
        <a:bodyPr/>
        <a:lstStyle/>
        <a:p>
          <a:r>
            <a:rPr lang="en-US" sz="1400" dirty="0" err="1"/>
            <a:t>Riverworks</a:t>
          </a:r>
          <a:r>
            <a:rPr lang="en-US" sz="1400" dirty="0"/>
            <a:t> Financial Clinic</a:t>
          </a:r>
        </a:p>
      </dgm:t>
    </dgm:pt>
    <dgm:pt modelId="{BAD95EF0-9FD3-44C2-B630-673E9AA6ED5D}" type="parTrans" cxnId="{B637022F-BC70-4956-9CEE-769523BFA6B7}">
      <dgm:prSet/>
      <dgm:spPr/>
      <dgm:t>
        <a:bodyPr/>
        <a:lstStyle/>
        <a:p>
          <a:endParaRPr lang="en-US" sz="2400"/>
        </a:p>
      </dgm:t>
    </dgm:pt>
    <dgm:pt modelId="{CA8D2E8B-3752-4166-9016-C3366DC01AA7}" type="sibTrans" cxnId="{B637022F-BC70-4956-9CEE-769523BFA6B7}">
      <dgm:prSet/>
      <dgm:spPr/>
      <dgm:t>
        <a:bodyPr/>
        <a:lstStyle/>
        <a:p>
          <a:endParaRPr lang="en-US" sz="2400"/>
        </a:p>
      </dgm:t>
    </dgm:pt>
    <dgm:pt modelId="{1AC229AC-BA6F-43A3-9F6E-8FF37D674566}">
      <dgm:prSet phldrT="[Text]" custT="1"/>
      <dgm:spPr/>
      <dgm:t>
        <a:bodyPr/>
        <a:lstStyle/>
        <a:p>
          <a:r>
            <a:rPr lang="en-US" sz="1400" dirty="0"/>
            <a:t>Milwaukee County Senior Centers</a:t>
          </a:r>
        </a:p>
      </dgm:t>
    </dgm:pt>
    <dgm:pt modelId="{36ED2375-9844-469E-94EA-145C6921E185}" type="parTrans" cxnId="{DE8CE0C7-CDAC-4AC0-9C5F-BD4447A6774C}">
      <dgm:prSet/>
      <dgm:spPr/>
      <dgm:t>
        <a:bodyPr/>
        <a:lstStyle/>
        <a:p>
          <a:endParaRPr lang="en-US" sz="2400"/>
        </a:p>
      </dgm:t>
    </dgm:pt>
    <dgm:pt modelId="{21BFD638-0B0B-4893-9918-266CCCE05D46}" type="sibTrans" cxnId="{DE8CE0C7-CDAC-4AC0-9C5F-BD4447A6774C}">
      <dgm:prSet/>
      <dgm:spPr/>
      <dgm:t>
        <a:bodyPr/>
        <a:lstStyle/>
        <a:p>
          <a:endParaRPr lang="en-US" sz="2400"/>
        </a:p>
      </dgm:t>
    </dgm:pt>
    <dgm:pt modelId="{5AB2A2C4-9AE9-427D-AF6A-657F83F54F7C}">
      <dgm:prSet phldrT="[Text]" custT="1"/>
      <dgm:spPr/>
      <dgm:t>
        <a:bodyPr/>
        <a:lstStyle/>
        <a:p>
          <a:r>
            <a:rPr lang="en-US" sz="1400" dirty="0"/>
            <a:t>Milwaukee County Dining Sites/ Meals on Wheels</a:t>
          </a:r>
        </a:p>
      </dgm:t>
    </dgm:pt>
    <dgm:pt modelId="{952BBC37-765C-419E-979E-1010598B9FB9}" type="parTrans" cxnId="{47204134-584D-458D-A481-EB29810A3C11}">
      <dgm:prSet/>
      <dgm:spPr/>
      <dgm:t>
        <a:bodyPr/>
        <a:lstStyle/>
        <a:p>
          <a:endParaRPr lang="en-US" sz="2400"/>
        </a:p>
      </dgm:t>
    </dgm:pt>
    <dgm:pt modelId="{DB11CB3F-0E2D-4142-8782-B9E966FE73E2}" type="sibTrans" cxnId="{47204134-584D-458D-A481-EB29810A3C11}">
      <dgm:prSet/>
      <dgm:spPr/>
      <dgm:t>
        <a:bodyPr/>
        <a:lstStyle/>
        <a:p>
          <a:endParaRPr lang="en-US" sz="2400"/>
        </a:p>
      </dgm:t>
    </dgm:pt>
    <dgm:pt modelId="{ED538109-09D4-49AD-9E6B-D1D6BEF03E11}">
      <dgm:prSet phldrT="[Text]" custT="1"/>
      <dgm:spPr/>
      <dgm:t>
        <a:bodyPr/>
        <a:lstStyle/>
        <a:p>
          <a:r>
            <a:rPr lang="en-US" sz="1400" dirty="0"/>
            <a:t>Jewish Family Services Late Life Counseling</a:t>
          </a:r>
        </a:p>
      </dgm:t>
    </dgm:pt>
    <dgm:pt modelId="{216CF6F8-DA99-407F-9087-A3F03FB5F33A}" type="parTrans" cxnId="{7639C389-7A1C-4352-8B35-0310780636F7}">
      <dgm:prSet/>
      <dgm:spPr/>
      <dgm:t>
        <a:bodyPr/>
        <a:lstStyle/>
        <a:p>
          <a:endParaRPr lang="en-US" sz="2400"/>
        </a:p>
      </dgm:t>
    </dgm:pt>
    <dgm:pt modelId="{DA08FFBD-A63A-43A8-BF03-54A4EB33C24D}" type="sibTrans" cxnId="{7639C389-7A1C-4352-8B35-0310780636F7}">
      <dgm:prSet/>
      <dgm:spPr/>
      <dgm:t>
        <a:bodyPr/>
        <a:lstStyle/>
        <a:p>
          <a:endParaRPr lang="en-US" sz="2400"/>
        </a:p>
      </dgm:t>
    </dgm:pt>
    <dgm:pt modelId="{B2413B83-38AF-4F55-850C-6588C7035CD9}">
      <dgm:prSet phldrT="[Text]" custT="1"/>
      <dgm:spPr/>
      <dgm:t>
        <a:bodyPr/>
        <a:lstStyle/>
        <a:p>
          <a:r>
            <a:rPr lang="en-US" sz="1400" dirty="0"/>
            <a:t>Evidence Based Prevention Programs</a:t>
          </a:r>
        </a:p>
      </dgm:t>
    </dgm:pt>
    <dgm:pt modelId="{DF686AF6-7A02-4C4B-AE8F-7A0AE496AFC2}" type="parTrans" cxnId="{49872527-7A07-4799-9D80-714CD7E98D3A}">
      <dgm:prSet/>
      <dgm:spPr/>
      <dgm:t>
        <a:bodyPr/>
        <a:lstStyle/>
        <a:p>
          <a:endParaRPr lang="en-US" sz="2400"/>
        </a:p>
      </dgm:t>
    </dgm:pt>
    <dgm:pt modelId="{CC350770-9371-476B-B964-CC60B391E4D4}" type="sibTrans" cxnId="{49872527-7A07-4799-9D80-714CD7E98D3A}">
      <dgm:prSet/>
      <dgm:spPr/>
      <dgm:t>
        <a:bodyPr/>
        <a:lstStyle/>
        <a:p>
          <a:endParaRPr lang="en-US" sz="2400"/>
        </a:p>
      </dgm:t>
    </dgm:pt>
    <dgm:pt modelId="{1DDC9199-1E9B-44F6-AF58-8D2BA913DFC2}">
      <dgm:prSet phldrT="[Text]" custT="1"/>
      <dgm:spPr/>
      <dgm:t>
        <a:bodyPr/>
        <a:lstStyle/>
        <a:p>
          <a:r>
            <a:rPr lang="en-US" sz="1400" dirty="0"/>
            <a:t>Milwaukee County Behavioral Health Services </a:t>
          </a:r>
        </a:p>
      </dgm:t>
    </dgm:pt>
    <dgm:pt modelId="{3484BE98-FCFE-46C2-AC21-5C0855A24299}" type="parTrans" cxnId="{9178A8CD-129B-4BB9-AF1D-F5AE333895B4}">
      <dgm:prSet/>
      <dgm:spPr/>
      <dgm:t>
        <a:bodyPr/>
        <a:lstStyle/>
        <a:p>
          <a:endParaRPr lang="en-US" sz="2400"/>
        </a:p>
      </dgm:t>
    </dgm:pt>
    <dgm:pt modelId="{FACC7F48-EDE7-4798-80BC-01805CF8CC7E}" type="sibTrans" cxnId="{9178A8CD-129B-4BB9-AF1D-F5AE333895B4}">
      <dgm:prSet/>
      <dgm:spPr/>
      <dgm:t>
        <a:bodyPr/>
        <a:lstStyle/>
        <a:p>
          <a:endParaRPr lang="en-US" sz="2400"/>
        </a:p>
      </dgm:t>
    </dgm:pt>
    <dgm:pt modelId="{CE6219A2-C820-4771-B0AA-658F08ECBD89}" type="pres">
      <dgm:prSet presAssocID="{C3121190-B6F9-4C86-97FA-7CAAA6E2E0C6}" presName="Name0" presStyleCnt="0">
        <dgm:presLayoutVars>
          <dgm:dir/>
          <dgm:resizeHandles val="exact"/>
        </dgm:presLayoutVars>
      </dgm:prSet>
      <dgm:spPr/>
    </dgm:pt>
    <dgm:pt modelId="{02ECBA47-0330-4C1D-AAA1-5376868F9632}" type="pres">
      <dgm:prSet presAssocID="{4BA02979-D7FE-41C4-B655-44533BDCE158}" presName="compNode" presStyleCnt="0"/>
      <dgm:spPr/>
    </dgm:pt>
    <dgm:pt modelId="{339C2DEA-E642-4285-8E42-AD71F93D5EF7}" type="pres">
      <dgm:prSet presAssocID="{4BA02979-D7FE-41C4-B655-44533BDCE158}" presName="pictRect" presStyleLbl="node1" presStyleIdx="0" presStyleCnt="11"/>
      <dgm:spPr>
        <a:blipFill dpi="0" rotWithShape="1">
          <a:blip xmlns:r="http://schemas.openxmlformats.org/officeDocument/2006/relationships">
            <a:extLst>
              <a:ext uri="{96DAC541-7B7A-43D3-8B79-37D633B846F1}">
                <asvg:svgBlip xmlns:asvg="http://schemas.microsoft.com/office/drawing/2016/SVG/main" r:embed="rId1"/>
              </a:ext>
            </a:extLst>
          </a:blip>
          <a:srcRect/>
          <a:stretch>
            <a:fillRect t="-17000" b="-16000"/>
          </a:stretch>
        </a:blipFill>
      </dgm:spPr>
      <dgm:extLst>
        <a:ext uri="{E40237B7-FDA0-4F09-8148-C483321AD2D9}">
          <dgm14:cNvPr xmlns:dgm14="http://schemas.microsoft.com/office/drawing/2010/diagram" id="0" name="" descr="Speaker phone outline"/>
        </a:ext>
      </dgm:extLst>
    </dgm:pt>
    <dgm:pt modelId="{F2A8BBE7-235B-48D7-9DCA-45A066DE333B}" type="pres">
      <dgm:prSet presAssocID="{4BA02979-D7FE-41C4-B655-44533BDCE158}" presName="textRect" presStyleLbl="revTx" presStyleIdx="0" presStyleCnt="11">
        <dgm:presLayoutVars>
          <dgm:bulletEnabled val="1"/>
        </dgm:presLayoutVars>
      </dgm:prSet>
      <dgm:spPr/>
    </dgm:pt>
    <dgm:pt modelId="{B102067C-1274-4EC9-AAAA-7C2151F4B5E5}" type="pres">
      <dgm:prSet presAssocID="{E37AC245-A51B-4308-B01C-BE468A07A65C}" presName="sibTrans" presStyleLbl="sibTrans2D1" presStyleIdx="0" presStyleCnt="0"/>
      <dgm:spPr/>
    </dgm:pt>
    <dgm:pt modelId="{6BD7E9EB-1594-400A-851C-7CD7EF685B8A}" type="pres">
      <dgm:prSet presAssocID="{7D5777FD-CF83-4007-AC0E-B8ED6B85DC52}" presName="compNode" presStyleCnt="0"/>
      <dgm:spPr/>
    </dgm:pt>
    <dgm:pt modelId="{520ED51D-4092-437A-93EC-365F43EABD05}" type="pres">
      <dgm:prSet presAssocID="{7D5777FD-CF83-4007-AC0E-B8ED6B85DC52}" presName="pictRect" presStyleLbl="node1" presStyleIdx="1" presStyleCnt="11"/>
      <dgm:spPr>
        <a:blipFill>
          <a:blip xmlns:r="http://schemas.openxmlformats.org/officeDocument/2006/relationships">
            <a:extLst>
              <a:ext uri="{96DAC541-7B7A-43D3-8B79-37D633B846F1}">
                <asvg:svgBlip xmlns:asvg="http://schemas.microsoft.com/office/drawing/2016/SVG/main" r:embed="rId2"/>
              </a:ext>
            </a:extLst>
          </a:blip>
          <a:srcRect/>
          <a:stretch>
            <a:fillRect t="-23000" b="-23000"/>
          </a:stretch>
        </a:blipFill>
      </dgm:spPr>
      <dgm:extLst>
        <a:ext uri="{E40237B7-FDA0-4F09-8148-C483321AD2D9}">
          <dgm14:cNvPr xmlns:dgm14="http://schemas.microsoft.com/office/drawing/2010/diagram" id="0" name="" descr="Bus outline"/>
        </a:ext>
      </dgm:extLst>
    </dgm:pt>
    <dgm:pt modelId="{F9CDA05B-259B-4633-B7BF-0DE01B0D7073}" type="pres">
      <dgm:prSet presAssocID="{7D5777FD-CF83-4007-AC0E-B8ED6B85DC52}" presName="textRect" presStyleLbl="revTx" presStyleIdx="1" presStyleCnt="11">
        <dgm:presLayoutVars>
          <dgm:bulletEnabled val="1"/>
        </dgm:presLayoutVars>
      </dgm:prSet>
      <dgm:spPr/>
    </dgm:pt>
    <dgm:pt modelId="{94A6336D-55CA-4DA7-9C5B-DCACF3FC82FD}" type="pres">
      <dgm:prSet presAssocID="{DBC9B926-268F-4F59-8B94-1C207EA94062}" presName="sibTrans" presStyleLbl="sibTrans2D1" presStyleIdx="0" presStyleCnt="0"/>
      <dgm:spPr/>
    </dgm:pt>
    <dgm:pt modelId="{5E6CED10-D103-4EBB-A7B9-0FEDE7701B4E}" type="pres">
      <dgm:prSet presAssocID="{33A954C7-BC72-467C-85B1-50BBB813A00F}" presName="compNode" presStyleCnt="0"/>
      <dgm:spPr/>
    </dgm:pt>
    <dgm:pt modelId="{150DC1E9-AEC5-4DB1-AA66-438A8542C0E1}" type="pres">
      <dgm:prSet presAssocID="{33A954C7-BC72-467C-85B1-50BBB813A00F}" presName="pictRect" presStyleLbl="node1" presStyleIdx="2" presStyleCnt="11"/>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t="-15000" b="-17000"/>
          </a:stretch>
        </a:blipFill>
      </dgm:spPr>
      <dgm:extLst>
        <a:ext uri="{E40237B7-FDA0-4F09-8148-C483321AD2D9}">
          <dgm14:cNvPr xmlns:dgm14="http://schemas.microsoft.com/office/drawing/2010/diagram" id="0" name="" descr="Care outline"/>
        </a:ext>
      </dgm:extLst>
    </dgm:pt>
    <dgm:pt modelId="{D1CD15F2-C146-44DE-8F0F-CD5D87140B73}" type="pres">
      <dgm:prSet presAssocID="{33A954C7-BC72-467C-85B1-50BBB813A00F}" presName="textRect" presStyleLbl="revTx" presStyleIdx="2" presStyleCnt="11">
        <dgm:presLayoutVars>
          <dgm:bulletEnabled val="1"/>
        </dgm:presLayoutVars>
      </dgm:prSet>
      <dgm:spPr/>
    </dgm:pt>
    <dgm:pt modelId="{7B86E34A-D5B3-4526-BCD0-222A34C1A599}" type="pres">
      <dgm:prSet presAssocID="{601B153F-1529-4BD1-AABA-FA58508BE08C}" presName="sibTrans" presStyleLbl="sibTrans2D1" presStyleIdx="0" presStyleCnt="0"/>
      <dgm:spPr/>
    </dgm:pt>
    <dgm:pt modelId="{48489192-8803-4224-BB44-8591F9009282}" type="pres">
      <dgm:prSet presAssocID="{0709D86C-2E0E-4BF9-BE1D-DD346D753902}" presName="compNode" presStyleCnt="0"/>
      <dgm:spPr/>
    </dgm:pt>
    <dgm:pt modelId="{23793A09-7004-4A85-99DD-74FCB3F05EFB}" type="pres">
      <dgm:prSet presAssocID="{0709D86C-2E0E-4BF9-BE1D-DD346D753902}" presName="pictRect" presStyleLbl="node1" presStyleIdx="3" presStyleCnt="11"/>
      <dgm:spPr>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8000" b="-18000"/>
          </a:stretch>
        </a:blipFill>
      </dgm:spPr>
      <dgm:extLst>
        <a:ext uri="{E40237B7-FDA0-4F09-8148-C483321AD2D9}">
          <dgm14:cNvPr xmlns:dgm14="http://schemas.microsoft.com/office/drawing/2010/diagram" id="0" name="" descr="Brain in head outline"/>
        </a:ext>
      </dgm:extLst>
    </dgm:pt>
    <dgm:pt modelId="{2F716094-2884-4009-90F3-0809B68B06F9}" type="pres">
      <dgm:prSet presAssocID="{0709D86C-2E0E-4BF9-BE1D-DD346D753902}" presName="textRect" presStyleLbl="revTx" presStyleIdx="3" presStyleCnt="11">
        <dgm:presLayoutVars>
          <dgm:bulletEnabled val="1"/>
        </dgm:presLayoutVars>
      </dgm:prSet>
      <dgm:spPr/>
    </dgm:pt>
    <dgm:pt modelId="{9C0B0E1A-BA62-4294-832B-ECE98234BEC6}" type="pres">
      <dgm:prSet presAssocID="{3478B7E9-F9E1-479B-8B5A-8BAF6BEF04F1}" presName="sibTrans" presStyleLbl="sibTrans2D1" presStyleIdx="0" presStyleCnt="0"/>
      <dgm:spPr/>
    </dgm:pt>
    <dgm:pt modelId="{55522520-F3BC-43C6-80B3-6EA49FDDCF1D}" type="pres">
      <dgm:prSet presAssocID="{D8289DF8-D2A9-4F8D-8AC7-1EEAE998C060}" presName="compNode" presStyleCnt="0"/>
      <dgm:spPr/>
    </dgm:pt>
    <dgm:pt modelId="{1D9E33A7-0FA7-47B8-A937-345FD62F6F20}" type="pres">
      <dgm:prSet presAssocID="{D8289DF8-D2A9-4F8D-8AC7-1EEAE998C060}" presName="pictRect" presStyleLbl="node1" presStyleIdx="4" presStyleCnt="11"/>
      <dgm:spPr>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l="-1000" t="-7000" b="-7000"/>
          </a:stretch>
        </a:blipFill>
      </dgm:spPr>
    </dgm:pt>
    <dgm:pt modelId="{5E5BF5F3-706F-446E-B85D-ECAF800C2B95}" type="pres">
      <dgm:prSet presAssocID="{D8289DF8-D2A9-4F8D-8AC7-1EEAE998C060}" presName="textRect" presStyleLbl="revTx" presStyleIdx="4" presStyleCnt="11">
        <dgm:presLayoutVars>
          <dgm:bulletEnabled val="1"/>
        </dgm:presLayoutVars>
      </dgm:prSet>
      <dgm:spPr/>
    </dgm:pt>
    <dgm:pt modelId="{002CAF41-4A8F-4759-AEC6-266F225D133D}" type="pres">
      <dgm:prSet presAssocID="{70557252-E6E5-4130-8780-197572FF6221}" presName="sibTrans" presStyleLbl="sibTrans2D1" presStyleIdx="0" presStyleCnt="0"/>
      <dgm:spPr/>
    </dgm:pt>
    <dgm:pt modelId="{5C694CEE-1FE4-478F-B6E5-5E16D45F8922}" type="pres">
      <dgm:prSet presAssocID="{15D9C4F9-82F4-4878-B1C7-7F4299B17615}" presName="compNode" presStyleCnt="0"/>
      <dgm:spPr/>
    </dgm:pt>
    <dgm:pt modelId="{C8445EF5-EC47-4BA2-817B-153A843B0998}" type="pres">
      <dgm:prSet presAssocID="{15D9C4F9-82F4-4878-B1C7-7F4299B17615}" presName="pictRect" presStyleLbl="node1" presStyleIdx="5" presStyleCnt="11"/>
      <dgm:spPr>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1000" b="-10000"/>
          </a:stretch>
        </a:blipFill>
      </dgm:spPr>
      <dgm:extLst>
        <a:ext uri="{E40237B7-FDA0-4F09-8148-C483321AD2D9}">
          <dgm14:cNvPr xmlns:dgm14="http://schemas.microsoft.com/office/drawing/2010/diagram" id="0" name="" descr="Dollar with solid fill"/>
        </a:ext>
      </dgm:extLst>
    </dgm:pt>
    <dgm:pt modelId="{B100CB3C-A93E-4F98-AD08-3EEF7291C07C}" type="pres">
      <dgm:prSet presAssocID="{15D9C4F9-82F4-4878-B1C7-7F4299B17615}" presName="textRect" presStyleLbl="revTx" presStyleIdx="5" presStyleCnt="11">
        <dgm:presLayoutVars>
          <dgm:bulletEnabled val="1"/>
        </dgm:presLayoutVars>
      </dgm:prSet>
      <dgm:spPr/>
    </dgm:pt>
    <dgm:pt modelId="{875BAA37-966D-43D9-BCA0-F59A4FD09CE1}" type="pres">
      <dgm:prSet presAssocID="{CA8D2E8B-3752-4166-9016-C3366DC01AA7}" presName="sibTrans" presStyleLbl="sibTrans2D1" presStyleIdx="0" presStyleCnt="0"/>
      <dgm:spPr/>
    </dgm:pt>
    <dgm:pt modelId="{9C8F0B9F-2F34-4978-871B-950D6E2D99F7}" type="pres">
      <dgm:prSet presAssocID="{1AC229AC-BA6F-43A3-9F6E-8FF37D674566}" presName="compNode" presStyleCnt="0"/>
      <dgm:spPr/>
    </dgm:pt>
    <dgm:pt modelId="{55991326-ABE9-448C-B0B1-BBBF89B4FD62}" type="pres">
      <dgm:prSet presAssocID="{1AC229AC-BA6F-43A3-9F6E-8FF37D674566}" presName="pictRect" presStyleLbl="node1" presStyleIdx="6" presStyleCnt="11"/>
      <dgm:spPr>
        <a:blipFill dpi="0" rotWithShape="1">
          <a:blip xmlns:r="http://schemas.openxmlformats.org/officeDocument/2006/relationships">
            <a:extLst>
              <a:ext uri="{96DAC541-7B7A-43D3-8B79-37D633B846F1}">
                <asvg:svgBlip xmlns:asvg="http://schemas.microsoft.com/office/drawing/2016/SVG/main" r:embed="rId7"/>
              </a:ext>
            </a:extLst>
          </a:blip>
          <a:srcRect/>
          <a:stretch>
            <a:fillRect t="-9000" b="-10000"/>
          </a:stretch>
        </a:blipFill>
      </dgm:spPr>
      <dgm:extLst>
        <a:ext uri="{E40237B7-FDA0-4F09-8148-C483321AD2D9}">
          <dgm14:cNvPr xmlns:dgm14="http://schemas.microsoft.com/office/drawing/2010/diagram" id="0" name="" descr="Connections with solid fill"/>
        </a:ext>
      </dgm:extLst>
    </dgm:pt>
    <dgm:pt modelId="{8640054F-C283-442E-8327-7710079DBB15}" type="pres">
      <dgm:prSet presAssocID="{1AC229AC-BA6F-43A3-9F6E-8FF37D674566}" presName="textRect" presStyleLbl="revTx" presStyleIdx="6" presStyleCnt="11">
        <dgm:presLayoutVars>
          <dgm:bulletEnabled val="1"/>
        </dgm:presLayoutVars>
      </dgm:prSet>
      <dgm:spPr/>
    </dgm:pt>
    <dgm:pt modelId="{09CF0B3B-D456-420C-9114-F27D7455E407}" type="pres">
      <dgm:prSet presAssocID="{21BFD638-0B0B-4893-9918-266CCCE05D46}" presName="sibTrans" presStyleLbl="sibTrans2D1" presStyleIdx="0" presStyleCnt="0"/>
      <dgm:spPr/>
    </dgm:pt>
    <dgm:pt modelId="{44CE9875-BFC1-448F-91BF-9863CD29075D}" type="pres">
      <dgm:prSet presAssocID="{5AB2A2C4-9AE9-427D-AF6A-657F83F54F7C}" presName="compNode" presStyleCnt="0"/>
      <dgm:spPr/>
    </dgm:pt>
    <dgm:pt modelId="{3B7CED1B-E95B-4934-98CC-797A66087456}" type="pres">
      <dgm:prSet presAssocID="{5AB2A2C4-9AE9-427D-AF6A-657F83F54F7C}" presName="pictRect" presStyleLbl="node1" presStyleIdx="7" presStyleCnt="11"/>
      <dgm:spPr>
        <a:blipFill dpi="0" rotWithShape="1">
          <a:blip xmlns:r="http://schemas.openxmlformats.org/officeDocument/2006/relationships">
            <a:extLst>
              <a:ext uri="{96DAC541-7B7A-43D3-8B79-37D633B846F1}">
                <asvg:svgBlip xmlns:asvg="http://schemas.microsoft.com/office/drawing/2016/SVG/main" r:embed="rId8"/>
              </a:ext>
            </a:extLst>
          </a:blip>
          <a:srcRect/>
          <a:stretch>
            <a:fillRect t="-16000" b="-5000"/>
          </a:stretch>
        </a:blipFill>
      </dgm:spPr>
      <dgm:extLst>
        <a:ext uri="{E40237B7-FDA0-4F09-8148-C483321AD2D9}">
          <dgm14:cNvPr xmlns:dgm14="http://schemas.microsoft.com/office/drawing/2010/diagram" id="0" name="" descr="Pasta with solid fill"/>
        </a:ext>
      </dgm:extLst>
    </dgm:pt>
    <dgm:pt modelId="{67834890-3233-446F-8B7A-5731FBBDCF97}" type="pres">
      <dgm:prSet presAssocID="{5AB2A2C4-9AE9-427D-AF6A-657F83F54F7C}" presName="textRect" presStyleLbl="revTx" presStyleIdx="7" presStyleCnt="11">
        <dgm:presLayoutVars>
          <dgm:bulletEnabled val="1"/>
        </dgm:presLayoutVars>
      </dgm:prSet>
      <dgm:spPr/>
    </dgm:pt>
    <dgm:pt modelId="{C56DA9D8-859B-401A-9728-73608DDFBE29}" type="pres">
      <dgm:prSet presAssocID="{DB11CB3F-0E2D-4142-8782-B9E966FE73E2}" presName="sibTrans" presStyleLbl="sibTrans2D1" presStyleIdx="0" presStyleCnt="0"/>
      <dgm:spPr/>
    </dgm:pt>
    <dgm:pt modelId="{BEA66269-A406-40D2-B428-0F196BB760D2}" type="pres">
      <dgm:prSet presAssocID="{ED538109-09D4-49AD-9E6B-D1D6BEF03E11}" presName="compNode" presStyleCnt="0"/>
      <dgm:spPr/>
    </dgm:pt>
    <dgm:pt modelId="{F9E4A86B-8647-4E43-8086-E84EEA33ED08}" type="pres">
      <dgm:prSet presAssocID="{ED538109-09D4-49AD-9E6B-D1D6BEF03E11}" presName="pictRect" presStyleLbl="node1" presStyleIdx="8" presStyleCnt="11"/>
      <dgm:spPr>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t="-20000" b="-23000"/>
          </a:stretch>
        </a:blipFill>
      </dgm:spPr>
      <dgm:extLst>
        <a:ext uri="{E40237B7-FDA0-4F09-8148-C483321AD2D9}">
          <dgm14:cNvPr xmlns:dgm14="http://schemas.microsoft.com/office/drawing/2010/diagram" id="0" name="" descr="Comment Heart Break with solid fill"/>
        </a:ext>
      </dgm:extLst>
    </dgm:pt>
    <dgm:pt modelId="{19E0A0B6-02FC-41C7-BB15-BAE42A9668DA}" type="pres">
      <dgm:prSet presAssocID="{ED538109-09D4-49AD-9E6B-D1D6BEF03E11}" presName="textRect" presStyleLbl="revTx" presStyleIdx="8" presStyleCnt="11">
        <dgm:presLayoutVars>
          <dgm:bulletEnabled val="1"/>
        </dgm:presLayoutVars>
      </dgm:prSet>
      <dgm:spPr/>
    </dgm:pt>
    <dgm:pt modelId="{6C3484F6-66D7-409D-92E1-2AC2AD6C8090}" type="pres">
      <dgm:prSet presAssocID="{DA08FFBD-A63A-43A8-BF03-54A4EB33C24D}" presName="sibTrans" presStyleLbl="sibTrans2D1" presStyleIdx="0" presStyleCnt="0"/>
      <dgm:spPr/>
    </dgm:pt>
    <dgm:pt modelId="{960CBC7B-91C4-49CF-9544-785CFE41DFB7}" type="pres">
      <dgm:prSet presAssocID="{B2413B83-38AF-4F55-850C-6588C7035CD9}" presName="compNode" presStyleCnt="0"/>
      <dgm:spPr/>
    </dgm:pt>
    <dgm:pt modelId="{2ACEE894-82EE-41EA-9E4B-67D54669D74D}" type="pres">
      <dgm:prSet presAssocID="{B2413B83-38AF-4F55-850C-6588C7035CD9}" presName="pictRect" presStyleLbl="node1" presStyleIdx="9" presStyleCnt="11"/>
      <dgm:spPr>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0000" b="-23000"/>
          </a:stretch>
        </a:blipFill>
      </dgm:spPr>
      <dgm:extLst>
        <a:ext uri="{E40237B7-FDA0-4F09-8148-C483321AD2D9}">
          <dgm14:cNvPr xmlns:dgm14="http://schemas.microsoft.com/office/drawing/2010/diagram" id="0" name="" descr="Heart with pulse with solid fill"/>
        </a:ext>
      </dgm:extLst>
    </dgm:pt>
    <dgm:pt modelId="{B495000A-DA55-485B-8EDD-A6B34592D164}" type="pres">
      <dgm:prSet presAssocID="{B2413B83-38AF-4F55-850C-6588C7035CD9}" presName="textRect" presStyleLbl="revTx" presStyleIdx="9" presStyleCnt="11">
        <dgm:presLayoutVars>
          <dgm:bulletEnabled val="1"/>
        </dgm:presLayoutVars>
      </dgm:prSet>
      <dgm:spPr/>
    </dgm:pt>
    <dgm:pt modelId="{5F51C605-2A1A-4EE7-A82B-79405D6F5FEB}" type="pres">
      <dgm:prSet presAssocID="{CC350770-9371-476B-B964-CC60B391E4D4}" presName="sibTrans" presStyleLbl="sibTrans2D1" presStyleIdx="0" presStyleCnt="0"/>
      <dgm:spPr/>
    </dgm:pt>
    <dgm:pt modelId="{1D25AE07-040B-486F-B6E5-E2F83F7B1BC8}" type="pres">
      <dgm:prSet presAssocID="{1DDC9199-1E9B-44F6-AF58-8D2BA913DFC2}" presName="compNode" presStyleCnt="0"/>
      <dgm:spPr/>
    </dgm:pt>
    <dgm:pt modelId="{75F313C8-AD57-4625-9920-D7F7B09D2109}" type="pres">
      <dgm:prSet presAssocID="{1DDC9199-1E9B-44F6-AF58-8D2BA913DFC2}" presName="pictRect" presStyleLbl="node1" presStyleIdx="10" presStyleCnt="11"/>
      <dgm:spPr>
        <a:blipFill>
          <a:blip xmlns:r="http://schemas.openxmlformats.org/officeDocument/2006/relationships">
            <a:extLst>
              <a:ext uri="{96DAC541-7B7A-43D3-8B79-37D633B846F1}">
                <asvg:svgBlip xmlns:asvg="http://schemas.microsoft.com/office/drawing/2016/SVG/main" r:embed="rId11"/>
              </a:ext>
            </a:extLst>
          </a:blip>
          <a:srcRect/>
          <a:stretch>
            <a:fillRect t="-23000" b="-23000"/>
          </a:stretch>
        </a:blipFill>
      </dgm:spPr>
      <dgm:extLst>
        <a:ext uri="{E40237B7-FDA0-4F09-8148-C483321AD2D9}">
          <dgm14:cNvPr xmlns:dgm14="http://schemas.microsoft.com/office/drawing/2010/diagram" id="0" name="" descr="Chat outline"/>
        </a:ext>
      </dgm:extLst>
    </dgm:pt>
    <dgm:pt modelId="{9527868F-8061-40F1-8170-95EEA15651C5}" type="pres">
      <dgm:prSet presAssocID="{1DDC9199-1E9B-44F6-AF58-8D2BA913DFC2}" presName="textRect" presStyleLbl="revTx" presStyleIdx="10" presStyleCnt="11">
        <dgm:presLayoutVars>
          <dgm:bulletEnabled val="1"/>
        </dgm:presLayoutVars>
      </dgm:prSet>
      <dgm:spPr/>
    </dgm:pt>
  </dgm:ptLst>
  <dgm:cxnLst>
    <dgm:cxn modelId="{89AB8B09-074D-4C34-93ED-E8225B2831FE}" type="presOf" srcId="{70557252-E6E5-4130-8780-197572FF6221}" destId="{002CAF41-4A8F-4759-AEC6-266F225D133D}" srcOrd="0" destOrd="0" presId="urn:microsoft.com/office/officeart/2005/8/layout/pList1"/>
    <dgm:cxn modelId="{BD805910-4EAD-4232-9F4C-FC850861C4BF}" type="presOf" srcId="{C3121190-B6F9-4C86-97FA-7CAAA6E2E0C6}" destId="{CE6219A2-C820-4771-B0AA-658F08ECBD89}" srcOrd="0" destOrd="0" presId="urn:microsoft.com/office/officeart/2005/8/layout/pList1"/>
    <dgm:cxn modelId="{1A272413-348B-4A79-BBB0-C1D2A9120C18}" type="presOf" srcId="{7D5777FD-CF83-4007-AC0E-B8ED6B85DC52}" destId="{F9CDA05B-259B-4633-B7BF-0DE01B0D7073}" srcOrd="0" destOrd="0" presId="urn:microsoft.com/office/officeart/2005/8/layout/pList1"/>
    <dgm:cxn modelId="{866B0618-835E-4F44-B23F-E3AEB901A941}" type="presOf" srcId="{15D9C4F9-82F4-4878-B1C7-7F4299B17615}" destId="{B100CB3C-A93E-4F98-AD08-3EEF7291C07C}" srcOrd="0" destOrd="0" presId="urn:microsoft.com/office/officeart/2005/8/layout/pList1"/>
    <dgm:cxn modelId="{AB5EC21A-DE8E-4803-BC41-A19AC247730B}" type="presOf" srcId="{1DDC9199-1E9B-44F6-AF58-8D2BA913DFC2}" destId="{9527868F-8061-40F1-8170-95EEA15651C5}" srcOrd="0" destOrd="0" presId="urn:microsoft.com/office/officeart/2005/8/layout/pList1"/>
    <dgm:cxn modelId="{49872527-7A07-4799-9D80-714CD7E98D3A}" srcId="{C3121190-B6F9-4C86-97FA-7CAAA6E2E0C6}" destId="{B2413B83-38AF-4F55-850C-6588C7035CD9}" srcOrd="9" destOrd="0" parTransId="{DF686AF6-7A02-4C4B-AE8F-7A0AE496AFC2}" sibTransId="{CC350770-9371-476B-B964-CC60B391E4D4}"/>
    <dgm:cxn modelId="{B1E8852D-172F-4F18-AD01-4784EE682A15}" type="presOf" srcId="{CC350770-9371-476B-B964-CC60B391E4D4}" destId="{5F51C605-2A1A-4EE7-A82B-79405D6F5FEB}" srcOrd="0" destOrd="0" presId="urn:microsoft.com/office/officeart/2005/8/layout/pList1"/>
    <dgm:cxn modelId="{1E307F2E-CF9A-4B02-8EBA-16E744D7394B}" type="presOf" srcId="{E37AC245-A51B-4308-B01C-BE468A07A65C}" destId="{B102067C-1274-4EC9-AAAA-7C2151F4B5E5}" srcOrd="0" destOrd="0" presId="urn:microsoft.com/office/officeart/2005/8/layout/pList1"/>
    <dgm:cxn modelId="{B637022F-BC70-4956-9CEE-769523BFA6B7}" srcId="{C3121190-B6F9-4C86-97FA-7CAAA6E2E0C6}" destId="{15D9C4F9-82F4-4878-B1C7-7F4299B17615}" srcOrd="5" destOrd="0" parTransId="{BAD95EF0-9FD3-44C2-B630-673E9AA6ED5D}" sibTransId="{CA8D2E8B-3752-4166-9016-C3366DC01AA7}"/>
    <dgm:cxn modelId="{47204134-584D-458D-A481-EB29810A3C11}" srcId="{C3121190-B6F9-4C86-97FA-7CAAA6E2E0C6}" destId="{5AB2A2C4-9AE9-427D-AF6A-657F83F54F7C}" srcOrd="7" destOrd="0" parTransId="{952BBC37-765C-419E-979E-1010598B9FB9}" sibTransId="{DB11CB3F-0E2D-4142-8782-B9E966FE73E2}"/>
    <dgm:cxn modelId="{2195D141-43F0-4313-B33E-88F23397850E}" srcId="{C3121190-B6F9-4C86-97FA-7CAAA6E2E0C6}" destId="{0709D86C-2E0E-4BF9-BE1D-DD346D753902}" srcOrd="3" destOrd="0" parTransId="{4B5B8FF9-93D0-4FFF-9BEC-D2CAA765384E}" sibTransId="{3478B7E9-F9E1-479B-8B5A-8BAF6BEF04F1}"/>
    <dgm:cxn modelId="{450CED63-D99B-47EC-A8E5-C7A8B31FB334}" type="presOf" srcId="{4BA02979-D7FE-41C4-B655-44533BDCE158}" destId="{F2A8BBE7-235B-48D7-9DCA-45A066DE333B}" srcOrd="0" destOrd="0" presId="urn:microsoft.com/office/officeart/2005/8/layout/pList1"/>
    <dgm:cxn modelId="{A3A1A144-2DD2-4FDF-B201-A015F3F4AC6C}" type="presOf" srcId="{0709D86C-2E0E-4BF9-BE1D-DD346D753902}" destId="{2F716094-2884-4009-90F3-0809B68B06F9}" srcOrd="0" destOrd="0" presId="urn:microsoft.com/office/officeart/2005/8/layout/pList1"/>
    <dgm:cxn modelId="{6E136546-9AC4-457B-9BD9-06621B73C0A3}" srcId="{C3121190-B6F9-4C86-97FA-7CAAA6E2E0C6}" destId="{D8289DF8-D2A9-4F8D-8AC7-1EEAE998C060}" srcOrd="4" destOrd="0" parTransId="{017D3A79-83CB-4A72-8F65-2E493ECCCC79}" sibTransId="{70557252-E6E5-4130-8780-197572FF6221}"/>
    <dgm:cxn modelId="{C0A5384A-7968-4FEE-A853-87081656D1AF}" type="presOf" srcId="{1AC229AC-BA6F-43A3-9F6E-8FF37D674566}" destId="{8640054F-C283-442E-8327-7710079DBB15}" srcOrd="0" destOrd="0" presId="urn:microsoft.com/office/officeart/2005/8/layout/pList1"/>
    <dgm:cxn modelId="{02E1264C-398E-490E-A50C-5CF952216775}" type="presOf" srcId="{ED538109-09D4-49AD-9E6B-D1D6BEF03E11}" destId="{19E0A0B6-02FC-41C7-BB15-BAE42A9668DA}" srcOrd="0" destOrd="0" presId="urn:microsoft.com/office/officeart/2005/8/layout/pList1"/>
    <dgm:cxn modelId="{780EE94C-3423-420D-B7B7-0A3AF3E236A1}" type="presOf" srcId="{601B153F-1529-4BD1-AABA-FA58508BE08C}" destId="{7B86E34A-D5B3-4526-BCD0-222A34C1A599}" srcOrd="0" destOrd="0" presId="urn:microsoft.com/office/officeart/2005/8/layout/pList1"/>
    <dgm:cxn modelId="{C369704D-CEDA-4F24-AD8E-510BBDFD14E8}" type="presOf" srcId="{CA8D2E8B-3752-4166-9016-C3366DC01AA7}" destId="{875BAA37-966D-43D9-BCA0-F59A4FD09CE1}" srcOrd="0" destOrd="0" presId="urn:microsoft.com/office/officeart/2005/8/layout/pList1"/>
    <dgm:cxn modelId="{67D56857-1A59-4CE7-8A90-7C9FD65FD73E}" type="presOf" srcId="{DA08FFBD-A63A-43A8-BF03-54A4EB33C24D}" destId="{6C3484F6-66D7-409D-92E1-2AC2AD6C8090}" srcOrd="0" destOrd="0" presId="urn:microsoft.com/office/officeart/2005/8/layout/pList1"/>
    <dgm:cxn modelId="{4E90AE88-03B0-4612-AAD6-8F037904ABCB}" type="presOf" srcId="{33A954C7-BC72-467C-85B1-50BBB813A00F}" destId="{D1CD15F2-C146-44DE-8F0F-CD5D87140B73}" srcOrd="0" destOrd="0" presId="urn:microsoft.com/office/officeart/2005/8/layout/pList1"/>
    <dgm:cxn modelId="{7639C389-7A1C-4352-8B35-0310780636F7}" srcId="{C3121190-B6F9-4C86-97FA-7CAAA6E2E0C6}" destId="{ED538109-09D4-49AD-9E6B-D1D6BEF03E11}" srcOrd="8" destOrd="0" parTransId="{216CF6F8-DA99-407F-9087-A3F03FB5F33A}" sibTransId="{DA08FFBD-A63A-43A8-BF03-54A4EB33C24D}"/>
    <dgm:cxn modelId="{FD283D98-53C6-4DF0-83CE-A6D1CB50EED2}" type="presOf" srcId="{DB11CB3F-0E2D-4142-8782-B9E966FE73E2}" destId="{C56DA9D8-859B-401A-9728-73608DDFBE29}" srcOrd="0" destOrd="0" presId="urn:microsoft.com/office/officeart/2005/8/layout/pList1"/>
    <dgm:cxn modelId="{2D149C9E-85A5-4DE1-87E4-8603ABAB5494}" type="presOf" srcId="{B2413B83-38AF-4F55-850C-6588C7035CD9}" destId="{B495000A-DA55-485B-8EDD-A6B34592D164}" srcOrd="0" destOrd="0" presId="urn:microsoft.com/office/officeart/2005/8/layout/pList1"/>
    <dgm:cxn modelId="{0FD81AA1-0C46-46AA-8555-DBD79557A22A}" srcId="{C3121190-B6F9-4C86-97FA-7CAAA6E2E0C6}" destId="{7D5777FD-CF83-4007-AC0E-B8ED6B85DC52}" srcOrd="1" destOrd="0" parTransId="{672DE723-6BA6-4AFA-BDF8-A98D036903C8}" sibTransId="{DBC9B926-268F-4F59-8B94-1C207EA94062}"/>
    <dgm:cxn modelId="{3ACF38A5-9B6C-4271-BAA1-79946231B243}" srcId="{C3121190-B6F9-4C86-97FA-7CAAA6E2E0C6}" destId="{33A954C7-BC72-467C-85B1-50BBB813A00F}" srcOrd="2" destOrd="0" parTransId="{17D9EEA4-60E9-4107-93A2-8CA7D1F861D3}" sibTransId="{601B153F-1529-4BD1-AABA-FA58508BE08C}"/>
    <dgm:cxn modelId="{B82E5DB1-0C91-40DA-83CF-9A727A545811}" srcId="{C3121190-B6F9-4C86-97FA-7CAAA6E2E0C6}" destId="{4BA02979-D7FE-41C4-B655-44533BDCE158}" srcOrd="0" destOrd="0" parTransId="{A9A9F64E-DA0C-4D0E-81E0-773854A5ACE5}" sibTransId="{E37AC245-A51B-4308-B01C-BE468A07A65C}"/>
    <dgm:cxn modelId="{37B4F2B2-9DFF-46FC-8694-A0FAB142A87E}" type="presOf" srcId="{5AB2A2C4-9AE9-427D-AF6A-657F83F54F7C}" destId="{67834890-3233-446F-8B7A-5731FBBDCF97}" srcOrd="0" destOrd="0" presId="urn:microsoft.com/office/officeart/2005/8/layout/pList1"/>
    <dgm:cxn modelId="{C290AEB5-1565-4553-9088-CC34658712CD}" type="presOf" srcId="{DBC9B926-268F-4F59-8B94-1C207EA94062}" destId="{94A6336D-55CA-4DA7-9C5B-DCACF3FC82FD}" srcOrd="0" destOrd="0" presId="urn:microsoft.com/office/officeart/2005/8/layout/pList1"/>
    <dgm:cxn modelId="{8B35AABD-D9C5-48CA-9188-FD59043C0CB3}" type="presOf" srcId="{3478B7E9-F9E1-479B-8B5A-8BAF6BEF04F1}" destId="{9C0B0E1A-BA62-4294-832B-ECE98234BEC6}" srcOrd="0" destOrd="0" presId="urn:microsoft.com/office/officeart/2005/8/layout/pList1"/>
    <dgm:cxn modelId="{DE8CE0C7-CDAC-4AC0-9C5F-BD4447A6774C}" srcId="{C3121190-B6F9-4C86-97FA-7CAAA6E2E0C6}" destId="{1AC229AC-BA6F-43A3-9F6E-8FF37D674566}" srcOrd="6" destOrd="0" parTransId="{36ED2375-9844-469E-94EA-145C6921E185}" sibTransId="{21BFD638-0B0B-4893-9918-266CCCE05D46}"/>
    <dgm:cxn modelId="{573427C8-802B-4CEE-96A4-6F85045BF643}" type="presOf" srcId="{D8289DF8-D2A9-4F8D-8AC7-1EEAE998C060}" destId="{5E5BF5F3-706F-446E-B85D-ECAF800C2B95}" srcOrd="0" destOrd="0" presId="urn:microsoft.com/office/officeart/2005/8/layout/pList1"/>
    <dgm:cxn modelId="{9178A8CD-129B-4BB9-AF1D-F5AE333895B4}" srcId="{C3121190-B6F9-4C86-97FA-7CAAA6E2E0C6}" destId="{1DDC9199-1E9B-44F6-AF58-8D2BA913DFC2}" srcOrd="10" destOrd="0" parTransId="{3484BE98-FCFE-46C2-AC21-5C0855A24299}" sibTransId="{FACC7F48-EDE7-4798-80BC-01805CF8CC7E}"/>
    <dgm:cxn modelId="{ED4FAFD3-41C4-4311-B31E-C20E14159FBA}" type="presOf" srcId="{21BFD638-0B0B-4893-9918-266CCCE05D46}" destId="{09CF0B3B-D456-420C-9114-F27D7455E407}" srcOrd="0" destOrd="0" presId="urn:microsoft.com/office/officeart/2005/8/layout/pList1"/>
    <dgm:cxn modelId="{5E9F396D-DFBB-4D9C-80DB-7AE5745172D8}" type="presParOf" srcId="{CE6219A2-C820-4771-B0AA-658F08ECBD89}" destId="{02ECBA47-0330-4C1D-AAA1-5376868F9632}" srcOrd="0" destOrd="0" presId="urn:microsoft.com/office/officeart/2005/8/layout/pList1"/>
    <dgm:cxn modelId="{09B9D8DB-CC4F-49E7-BDBC-418609B46B3F}" type="presParOf" srcId="{02ECBA47-0330-4C1D-AAA1-5376868F9632}" destId="{339C2DEA-E642-4285-8E42-AD71F93D5EF7}" srcOrd="0" destOrd="0" presId="urn:microsoft.com/office/officeart/2005/8/layout/pList1"/>
    <dgm:cxn modelId="{D3232679-595F-43A5-869E-88A5B92E85FD}" type="presParOf" srcId="{02ECBA47-0330-4C1D-AAA1-5376868F9632}" destId="{F2A8BBE7-235B-48D7-9DCA-45A066DE333B}" srcOrd="1" destOrd="0" presId="urn:microsoft.com/office/officeart/2005/8/layout/pList1"/>
    <dgm:cxn modelId="{222025E7-B62A-4867-8433-864DEACEE1FA}" type="presParOf" srcId="{CE6219A2-C820-4771-B0AA-658F08ECBD89}" destId="{B102067C-1274-4EC9-AAAA-7C2151F4B5E5}" srcOrd="1" destOrd="0" presId="urn:microsoft.com/office/officeart/2005/8/layout/pList1"/>
    <dgm:cxn modelId="{B47FF1B5-ECF0-4677-A966-6BBAB422909E}" type="presParOf" srcId="{CE6219A2-C820-4771-B0AA-658F08ECBD89}" destId="{6BD7E9EB-1594-400A-851C-7CD7EF685B8A}" srcOrd="2" destOrd="0" presId="urn:microsoft.com/office/officeart/2005/8/layout/pList1"/>
    <dgm:cxn modelId="{5E246A56-2857-4999-A98C-FAD510D86648}" type="presParOf" srcId="{6BD7E9EB-1594-400A-851C-7CD7EF685B8A}" destId="{520ED51D-4092-437A-93EC-365F43EABD05}" srcOrd="0" destOrd="0" presId="urn:microsoft.com/office/officeart/2005/8/layout/pList1"/>
    <dgm:cxn modelId="{F1EF631C-87FD-4EAB-BB66-DE6498021028}" type="presParOf" srcId="{6BD7E9EB-1594-400A-851C-7CD7EF685B8A}" destId="{F9CDA05B-259B-4633-B7BF-0DE01B0D7073}" srcOrd="1" destOrd="0" presId="urn:microsoft.com/office/officeart/2005/8/layout/pList1"/>
    <dgm:cxn modelId="{6787ECF2-8C6A-46E9-B6B8-709203F73867}" type="presParOf" srcId="{CE6219A2-C820-4771-B0AA-658F08ECBD89}" destId="{94A6336D-55CA-4DA7-9C5B-DCACF3FC82FD}" srcOrd="3" destOrd="0" presId="urn:microsoft.com/office/officeart/2005/8/layout/pList1"/>
    <dgm:cxn modelId="{D8A8D0A3-FB6C-40E9-B3BE-3F0A0F2A9A2B}" type="presParOf" srcId="{CE6219A2-C820-4771-B0AA-658F08ECBD89}" destId="{5E6CED10-D103-4EBB-A7B9-0FEDE7701B4E}" srcOrd="4" destOrd="0" presId="urn:microsoft.com/office/officeart/2005/8/layout/pList1"/>
    <dgm:cxn modelId="{19BF9AEA-0B04-46B9-B7B6-994001D951C8}" type="presParOf" srcId="{5E6CED10-D103-4EBB-A7B9-0FEDE7701B4E}" destId="{150DC1E9-AEC5-4DB1-AA66-438A8542C0E1}" srcOrd="0" destOrd="0" presId="urn:microsoft.com/office/officeart/2005/8/layout/pList1"/>
    <dgm:cxn modelId="{3F161ED4-2B8C-4C9C-B614-4D12D1D7CA1E}" type="presParOf" srcId="{5E6CED10-D103-4EBB-A7B9-0FEDE7701B4E}" destId="{D1CD15F2-C146-44DE-8F0F-CD5D87140B73}" srcOrd="1" destOrd="0" presId="urn:microsoft.com/office/officeart/2005/8/layout/pList1"/>
    <dgm:cxn modelId="{01684D6F-99C4-4E70-81EB-F1C5C41D9ED7}" type="presParOf" srcId="{CE6219A2-C820-4771-B0AA-658F08ECBD89}" destId="{7B86E34A-D5B3-4526-BCD0-222A34C1A599}" srcOrd="5" destOrd="0" presId="urn:microsoft.com/office/officeart/2005/8/layout/pList1"/>
    <dgm:cxn modelId="{8813A6CD-6EE5-40A9-B44D-6AEB382B3C96}" type="presParOf" srcId="{CE6219A2-C820-4771-B0AA-658F08ECBD89}" destId="{48489192-8803-4224-BB44-8591F9009282}" srcOrd="6" destOrd="0" presId="urn:microsoft.com/office/officeart/2005/8/layout/pList1"/>
    <dgm:cxn modelId="{7EFD03D6-9A31-462D-BC82-D74FDE26F5E8}" type="presParOf" srcId="{48489192-8803-4224-BB44-8591F9009282}" destId="{23793A09-7004-4A85-99DD-74FCB3F05EFB}" srcOrd="0" destOrd="0" presId="urn:microsoft.com/office/officeart/2005/8/layout/pList1"/>
    <dgm:cxn modelId="{B8002087-EFB0-4F21-B7DE-AD17257C740B}" type="presParOf" srcId="{48489192-8803-4224-BB44-8591F9009282}" destId="{2F716094-2884-4009-90F3-0809B68B06F9}" srcOrd="1" destOrd="0" presId="urn:microsoft.com/office/officeart/2005/8/layout/pList1"/>
    <dgm:cxn modelId="{113F61AD-4C0A-48AE-8DB5-1E7358A98184}" type="presParOf" srcId="{CE6219A2-C820-4771-B0AA-658F08ECBD89}" destId="{9C0B0E1A-BA62-4294-832B-ECE98234BEC6}" srcOrd="7" destOrd="0" presId="urn:microsoft.com/office/officeart/2005/8/layout/pList1"/>
    <dgm:cxn modelId="{E6DB6C6F-AC70-49CF-B64E-3CA5A7760341}" type="presParOf" srcId="{CE6219A2-C820-4771-B0AA-658F08ECBD89}" destId="{55522520-F3BC-43C6-80B3-6EA49FDDCF1D}" srcOrd="8" destOrd="0" presId="urn:microsoft.com/office/officeart/2005/8/layout/pList1"/>
    <dgm:cxn modelId="{ED8D49EF-DCE6-46AA-BFA4-9A855BBB4E64}" type="presParOf" srcId="{55522520-F3BC-43C6-80B3-6EA49FDDCF1D}" destId="{1D9E33A7-0FA7-47B8-A937-345FD62F6F20}" srcOrd="0" destOrd="0" presId="urn:microsoft.com/office/officeart/2005/8/layout/pList1"/>
    <dgm:cxn modelId="{3F6C9D03-9822-4B38-9546-CD93F265DFE0}" type="presParOf" srcId="{55522520-F3BC-43C6-80B3-6EA49FDDCF1D}" destId="{5E5BF5F3-706F-446E-B85D-ECAF800C2B95}" srcOrd="1" destOrd="0" presId="urn:microsoft.com/office/officeart/2005/8/layout/pList1"/>
    <dgm:cxn modelId="{3F1BD34B-DE69-4E05-9622-79C06AA8AF0D}" type="presParOf" srcId="{CE6219A2-C820-4771-B0AA-658F08ECBD89}" destId="{002CAF41-4A8F-4759-AEC6-266F225D133D}" srcOrd="9" destOrd="0" presId="urn:microsoft.com/office/officeart/2005/8/layout/pList1"/>
    <dgm:cxn modelId="{8A30E86E-5B10-4F67-AA13-4D7D1E920C61}" type="presParOf" srcId="{CE6219A2-C820-4771-B0AA-658F08ECBD89}" destId="{5C694CEE-1FE4-478F-B6E5-5E16D45F8922}" srcOrd="10" destOrd="0" presId="urn:microsoft.com/office/officeart/2005/8/layout/pList1"/>
    <dgm:cxn modelId="{E9DE15B0-E685-4B94-B55C-246B8A506441}" type="presParOf" srcId="{5C694CEE-1FE4-478F-B6E5-5E16D45F8922}" destId="{C8445EF5-EC47-4BA2-817B-153A843B0998}" srcOrd="0" destOrd="0" presId="urn:microsoft.com/office/officeart/2005/8/layout/pList1"/>
    <dgm:cxn modelId="{8DE463C0-555C-4FA4-8896-2E42659710DC}" type="presParOf" srcId="{5C694CEE-1FE4-478F-B6E5-5E16D45F8922}" destId="{B100CB3C-A93E-4F98-AD08-3EEF7291C07C}" srcOrd="1" destOrd="0" presId="urn:microsoft.com/office/officeart/2005/8/layout/pList1"/>
    <dgm:cxn modelId="{C27942F7-7E37-4025-A7F1-8DDCD6D782AD}" type="presParOf" srcId="{CE6219A2-C820-4771-B0AA-658F08ECBD89}" destId="{875BAA37-966D-43D9-BCA0-F59A4FD09CE1}" srcOrd="11" destOrd="0" presId="urn:microsoft.com/office/officeart/2005/8/layout/pList1"/>
    <dgm:cxn modelId="{CFF4F786-1E77-437F-9164-DE3B8DE8E430}" type="presParOf" srcId="{CE6219A2-C820-4771-B0AA-658F08ECBD89}" destId="{9C8F0B9F-2F34-4978-871B-950D6E2D99F7}" srcOrd="12" destOrd="0" presId="urn:microsoft.com/office/officeart/2005/8/layout/pList1"/>
    <dgm:cxn modelId="{BC17FED1-CBB4-4D17-92AE-3A3B64BD3179}" type="presParOf" srcId="{9C8F0B9F-2F34-4978-871B-950D6E2D99F7}" destId="{55991326-ABE9-448C-B0B1-BBBF89B4FD62}" srcOrd="0" destOrd="0" presId="urn:microsoft.com/office/officeart/2005/8/layout/pList1"/>
    <dgm:cxn modelId="{6FC3CC28-570B-4060-8092-C26EC014E5FA}" type="presParOf" srcId="{9C8F0B9F-2F34-4978-871B-950D6E2D99F7}" destId="{8640054F-C283-442E-8327-7710079DBB15}" srcOrd="1" destOrd="0" presId="urn:microsoft.com/office/officeart/2005/8/layout/pList1"/>
    <dgm:cxn modelId="{CFDBCB9F-0E19-40C1-925A-10E488643DAB}" type="presParOf" srcId="{CE6219A2-C820-4771-B0AA-658F08ECBD89}" destId="{09CF0B3B-D456-420C-9114-F27D7455E407}" srcOrd="13" destOrd="0" presId="urn:microsoft.com/office/officeart/2005/8/layout/pList1"/>
    <dgm:cxn modelId="{F185226B-7C50-4120-AB24-2EFC7D753D11}" type="presParOf" srcId="{CE6219A2-C820-4771-B0AA-658F08ECBD89}" destId="{44CE9875-BFC1-448F-91BF-9863CD29075D}" srcOrd="14" destOrd="0" presId="urn:microsoft.com/office/officeart/2005/8/layout/pList1"/>
    <dgm:cxn modelId="{6D4508C1-3A1D-40A0-9D5C-E143FE0EBA41}" type="presParOf" srcId="{44CE9875-BFC1-448F-91BF-9863CD29075D}" destId="{3B7CED1B-E95B-4934-98CC-797A66087456}" srcOrd="0" destOrd="0" presId="urn:microsoft.com/office/officeart/2005/8/layout/pList1"/>
    <dgm:cxn modelId="{F2967E2E-5673-4167-A468-A2A14C7AD348}" type="presParOf" srcId="{44CE9875-BFC1-448F-91BF-9863CD29075D}" destId="{67834890-3233-446F-8B7A-5731FBBDCF97}" srcOrd="1" destOrd="0" presId="urn:microsoft.com/office/officeart/2005/8/layout/pList1"/>
    <dgm:cxn modelId="{5FE58493-5F8E-4E9A-9E50-01BD5AE46FE4}" type="presParOf" srcId="{CE6219A2-C820-4771-B0AA-658F08ECBD89}" destId="{C56DA9D8-859B-401A-9728-73608DDFBE29}" srcOrd="15" destOrd="0" presId="urn:microsoft.com/office/officeart/2005/8/layout/pList1"/>
    <dgm:cxn modelId="{281D4FAD-BB5D-4E57-A6AE-EC73A661EB2D}" type="presParOf" srcId="{CE6219A2-C820-4771-B0AA-658F08ECBD89}" destId="{BEA66269-A406-40D2-B428-0F196BB760D2}" srcOrd="16" destOrd="0" presId="urn:microsoft.com/office/officeart/2005/8/layout/pList1"/>
    <dgm:cxn modelId="{7E398395-D77E-41F0-865D-C8813EC4D2CC}" type="presParOf" srcId="{BEA66269-A406-40D2-B428-0F196BB760D2}" destId="{F9E4A86B-8647-4E43-8086-E84EEA33ED08}" srcOrd="0" destOrd="0" presId="urn:microsoft.com/office/officeart/2005/8/layout/pList1"/>
    <dgm:cxn modelId="{EBE039DC-7256-4BCA-9B41-689177C9E66D}" type="presParOf" srcId="{BEA66269-A406-40D2-B428-0F196BB760D2}" destId="{19E0A0B6-02FC-41C7-BB15-BAE42A9668DA}" srcOrd="1" destOrd="0" presId="urn:microsoft.com/office/officeart/2005/8/layout/pList1"/>
    <dgm:cxn modelId="{DBD2D634-7275-4BA0-A496-AFFB63B75457}" type="presParOf" srcId="{CE6219A2-C820-4771-B0AA-658F08ECBD89}" destId="{6C3484F6-66D7-409D-92E1-2AC2AD6C8090}" srcOrd="17" destOrd="0" presId="urn:microsoft.com/office/officeart/2005/8/layout/pList1"/>
    <dgm:cxn modelId="{EC47CE3B-3B59-48F4-94AD-821C80E24C16}" type="presParOf" srcId="{CE6219A2-C820-4771-B0AA-658F08ECBD89}" destId="{960CBC7B-91C4-49CF-9544-785CFE41DFB7}" srcOrd="18" destOrd="0" presId="urn:microsoft.com/office/officeart/2005/8/layout/pList1"/>
    <dgm:cxn modelId="{0D09680E-B16A-4341-9C70-8DA8A6139D24}" type="presParOf" srcId="{960CBC7B-91C4-49CF-9544-785CFE41DFB7}" destId="{2ACEE894-82EE-41EA-9E4B-67D54669D74D}" srcOrd="0" destOrd="0" presId="urn:microsoft.com/office/officeart/2005/8/layout/pList1"/>
    <dgm:cxn modelId="{375DDBB5-629F-446B-994E-ECD9E7B2968B}" type="presParOf" srcId="{960CBC7B-91C4-49CF-9544-785CFE41DFB7}" destId="{B495000A-DA55-485B-8EDD-A6B34592D164}" srcOrd="1" destOrd="0" presId="urn:microsoft.com/office/officeart/2005/8/layout/pList1"/>
    <dgm:cxn modelId="{D782062C-D468-4465-BFF5-A0D1D890C120}" type="presParOf" srcId="{CE6219A2-C820-4771-B0AA-658F08ECBD89}" destId="{5F51C605-2A1A-4EE7-A82B-79405D6F5FEB}" srcOrd="19" destOrd="0" presId="urn:microsoft.com/office/officeart/2005/8/layout/pList1"/>
    <dgm:cxn modelId="{014E4CE2-DC70-4118-AE85-0DE6186C2A16}" type="presParOf" srcId="{CE6219A2-C820-4771-B0AA-658F08ECBD89}" destId="{1D25AE07-040B-486F-B6E5-E2F83F7B1BC8}" srcOrd="20" destOrd="0" presId="urn:microsoft.com/office/officeart/2005/8/layout/pList1"/>
    <dgm:cxn modelId="{71D3357E-49BB-4DDA-B866-187CC6F66F22}" type="presParOf" srcId="{1D25AE07-040B-486F-B6E5-E2F83F7B1BC8}" destId="{75F313C8-AD57-4625-9920-D7F7B09D2109}" srcOrd="0" destOrd="0" presId="urn:microsoft.com/office/officeart/2005/8/layout/pList1"/>
    <dgm:cxn modelId="{1F46F459-528E-4CBC-B1D6-1133F4FD63D9}" type="presParOf" srcId="{1D25AE07-040B-486F-B6E5-E2F83F7B1BC8}" destId="{9527868F-8061-40F1-8170-95EEA15651C5}" srcOrd="1" destOrd="0" presId="urn:microsoft.com/office/officeart/2005/8/layout/pList1"/>
  </dgm:cxnLst>
  <dgm:bg>
    <a:noFill/>
  </dgm:bg>
  <dgm:whole>
    <a:ln w="6350">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3100E-D795-428A-97D0-06D9030CC299}">
      <dsp:nvSpPr>
        <dsp:cNvPr id="0" name=""/>
        <dsp:cNvSpPr/>
      </dsp:nvSpPr>
      <dsp:spPr>
        <a:xfrm>
          <a:off x="0" y="29470"/>
          <a:ext cx="3045920" cy="1688379"/>
        </a:xfrm>
        <a:prstGeom prst="roundRect">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100000"/>
            </a:lnSpc>
            <a:spcBef>
              <a:spcPct val="0"/>
            </a:spcBef>
            <a:spcAft>
              <a:spcPct val="35000"/>
            </a:spcAft>
            <a:buNone/>
          </a:pPr>
          <a:r>
            <a:rPr lang="en-US" sz="2200" kern="1200" dirty="0"/>
            <a:t>creates a sense of belonging, being cared for, valued and supported.</a:t>
          </a:r>
        </a:p>
      </dsp:txBody>
      <dsp:txXfrm>
        <a:off x="82420" y="111890"/>
        <a:ext cx="2881080" cy="15235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278225-0A78-4E6C-A8D8-09383E3F8909}">
      <dsp:nvSpPr>
        <dsp:cNvPr id="0" name=""/>
        <dsp:cNvSpPr/>
      </dsp:nvSpPr>
      <dsp:spPr>
        <a:xfrm>
          <a:off x="2077" y="321810"/>
          <a:ext cx="2025770" cy="810308"/>
        </a:xfrm>
        <a:prstGeom prst="rect">
          <a:avLst/>
        </a:prstGeom>
        <a:solidFill>
          <a:schemeClr val="accent1"/>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Structure</a:t>
          </a:r>
        </a:p>
      </dsp:txBody>
      <dsp:txXfrm>
        <a:off x="2077" y="321810"/>
        <a:ext cx="2025770" cy="810308"/>
      </dsp:txXfrm>
    </dsp:sp>
    <dsp:sp modelId="{DA9F47B1-006D-4A83-BF1D-F1EB08BC85CC}">
      <dsp:nvSpPr>
        <dsp:cNvPr id="0" name=""/>
        <dsp:cNvSpPr/>
      </dsp:nvSpPr>
      <dsp:spPr>
        <a:xfrm>
          <a:off x="2077" y="1132119"/>
          <a:ext cx="2025770" cy="3046950"/>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rPr>
            <a:t># of relationships</a:t>
          </a:r>
          <a:endParaRPr lang="en-US" sz="2000" kern="1200" dirty="0"/>
        </a:p>
        <a:p>
          <a:pPr marL="228600" lvl="1" indent="-228600" algn="l" defTabSz="889000">
            <a:lnSpc>
              <a:spcPct val="90000"/>
            </a:lnSpc>
            <a:spcBef>
              <a:spcPct val="0"/>
            </a:spcBef>
            <a:spcAft>
              <a:spcPct val="15000"/>
            </a:spcAft>
            <a:buChar char="•"/>
          </a:pPr>
          <a:r>
            <a:rPr lang="en-US" sz="2000" kern="1200" dirty="0">
              <a:solidFill>
                <a:schemeClr val="tx1"/>
              </a:solidFill>
            </a:rPr>
            <a:t>Variety of relationships (co-workers, friends, family, neighbor)</a:t>
          </a:r>
        </a:p>
        <a:p>
          <a:pPr marL="228600" lvl="1" indent="-228600" algn="l" defTabSz="889000">
            <a:lnSpc>
              <a:spcPct val="90000"/>
            </a:lnSpc>
            <a:spcBef>
              <a:spcPct val="0"/>
            </a:spcBef>
            <a:spcAft>
              <a:spcPct val="15000"/>
            </a:spcAft>
            <a:buChar char="•"/>
          </a:pPr>
          <a:r>
            <a:rPr lang="en-US" sz="2000" kern="1200" dirty="0">
              <a:solidFill>
                <a:schemeClr val="tx1"/>
              </a:solidFill>
            </a:rPr>
            <a:t>Frequency of interactions </a:t>
          </a:r>
          <a:endParaRPr lang="en-US" sz="2000" kern="1200" dirty="0"/>
        </a:p>
      </dsp:txBody>
      <dsp:txXfrm>
        <a:off x="2077" y="1132119"/>
        <a:ext cx="2025770" cy="3046950"/>
      </dsp:txXfrm>
    </dsp:sp>
    <dsp:sp modelId="{D96E2452-870E-44EE-B215-E2C2CD1E2DF9}">
      <dsp:nvSpPr>
        <dsp:cNvPr id="0" name=""/>
        <dsp:cNvSpPr/>
      </dsp:nvSpPr>
      <dsp:spPr>
        <a:xfrm>
          <a:off x="2311455" y="321810"/>
          <a:ext cx="2025770" cy="810308"/>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Function</a:t>
          </a:r>
        </a:p>
      </dsp:txBody>
      <dsp:txXfrm>
        <a:off x="2311455" y="321810"/>
        <a:ext cx="2025770" cy="810308"/>
      </dsp:txXfrm>
    </dsp:sp>
    <dsp:sp modelId="{AFDC075C-0F91-466C-983C-FA57221DF177}">
      <dsp:nvSpPr>
        <dsp:cNvPr id="0" name=""/>
        <dsp:cNvSpPr/>
      </dsp:nvSpPr>
      <dsp:spPr>
        <a:xfrm>
          <a:off x="2311455" y="1132119"/>
          <a:ext cx="2025770" cy="3046950"/>
        </a:xfrm>
        <a:prstGeom prst="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rPr>
            <a:t>Degree to which others can be relied upon for various needs</a:t>
          </a:r>
          <a:endParaRPr lang="en-US" sz="2000" kern="1200" dirty="0"/>
        </a:p>
      </dsp:txBody>
      <dsp:txXfrm>
        <a:off x="2311455" y="1132119"/>
        <a:ext cx="2025770" cy="3046950"/>
      </dsp:txXfrm>
    </dsp:sp>
    <dsp:sp modelId="{FD019F60-EFFD-404E-BAAF-F661ACEED40D}">
      <dsp:nvSpPr>
        <dsp:cNvPr id="0" name=""/>
        <dsp:cNvSpPr/>
      </dsp:nvSpPr>
      <dsp:spPr>
        <a:xfrm>
          <a:off x="4620833" y="321810"/>
          <a:ext cx="2025770" cy="810308"/>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Quality</a:t>
          </a:r>
        </a:p>
      </dsp:txBody>
      <dsp:txXfrm>
        <a:off x="4620833" y="321810"/>
        <a:ext cx="2025770" cy="810308"/>
      </dsp:txXfrm>
    </dsp:sp>
    <dsp:sp modelId="{52F8F881-6AB6-4DAA-82C6-1DBF11AABDE0}">
      <dsp:nvSpPr>
        <dsp:cNvPr id="0" name=""/>
        <dsp:cNvSpPr/>
      </dsp:nvSpPr>
      <dsp:spPr>
        <a:xfrm>
          <a:off x="4620833" y="1132119"/>
          <a:ext cx="2025770" cy="3046950"/>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 degree to which relationships and interactions with others are</a:t>
          </a:r>
        </a:p>
        <a:p>
          <a:pPr marL="342900" lvl="2" indent="-171450" algn="l" defTabSz="800100">
            <a:lnSpc>
              <a:spcPct val="90000"/>
            </a:lnSpc>
            <a:spcBef>
              <a:spcPct val="0"/>
            </a:spcBef>
            <a:spcAft>
              <a:spcPct val="15000"/>
            </a:spcAft>
            <a:buChar char="•"/>
          </a:pPr>
          <a:r>
            <a:rPr lang="en-US" sz="1800" kern="1200" dirty="0"/>
            <a:t>positive,</a:t>
          </a:r>
        </a:p>
        <a:p>
          <a:pPr marL="342900" lvl="2" indent="-171450" algn="l" defTabSz="800100">
            <a:lnSpc>
              <a:spcPct val="90000"/>
            </a:lnSpc>
            <a:spcBef>
              <a:spcPct val="0"/>
            </a:spcBef>
            <a:spcAft>
              <a:spcPct val="15000"/>
            </a:spcAft>
            <a:buChar char="•"/>
          </a:pPr>
          <a:r>
            <a:rPr lang="en-US" sz="1800" kern="1200" dirty="0"/>
            <a:t>helpful,</a:t>
          </a:r>
        </a:p>
        <a:p>
          <a:pPr marL="342900" lvl="2" indent="-171450" algn="l" defTabSz="800100">
            <a:lnSpc>
              <a:spcPct val="90000"/>
            </a:lnSpc>
            <a:spcBef>
              <a:spcPct val="0"/>
            </a:spcBef>
            <a:spcAft>
              <a:spcPct val="15000"/>
            </a:spcAft>
            <a:buChar char="•"/>
          </a:pPr>
          <a:r>
            <a:rPr lang="en-US" sz="1800" kern="1200" dirty="0"/>
            <a:t>satisfying</a:t>
          </a:r>
        </a:p>
      </dsp:txBody>
      <dsp:txXfrm>
        <a:off x="4620833" y="1132119"/>
        <a:ext cx="2025770" cy="30469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5EAB8-D989-457F-9629-48EE711BFA1B}">
      <dsp:nvSpPr>
        <dsp:cNvPr id="0" name=""/>
        <dsp:cNvSpPr/>
      </dsp:nvSpPr>
      <dsp:spPr>
        <a:xfrm>
          <a:off x="0" y="388036"/>
          <a:ext cx="3694467" cy="3052350"/>
        </a:xfrm>
        <a:prstGeom prst="rect">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6732" tIns="354076" rIns="286732" bIns="120904" numCol="1" spcCol="1270" anchor="t" anchorCtr="0">
          <a:noAutofit/>
        </a:bodyPr>
        <a:lstStyle/>
        <a:p>
          <a:pPr marL="171450" lvl="1" indent="-171450" algn="l" defTabSz="755650">
            <a:lnSpc>
              <a:spcPct val="90000"/>
            </a:lnSpc>
            <a:spcBef>
              <a:spcPct val="0"/>
            </a:spcBef>
            <a:spcAft>
              <a:spcPct val="15000"/>
            </a:spcAft>
            <a:buChar char="•"/>
          </a:pPr>
          <a:r>
            <a:rPr lang="en-US" sz="1700" kern="1200" dirty="0"/>
            <a:t>Chronic disease</a:t>
          </a:r>
        </a:p>
        <a:p>
          <a:pPr marL="171450" lvl="1" indent="-171450" algn="l" defTabSz="755650">
            <a:lnSpc>
              <a:spcPct val="90000"/>
            </a:lnSpc>
            <a:spcBef>
              <a:spcPct val="0"/>
            </a:spcBef>
            <a:spcAft>
              <a:spcPct val="15000"/>
            </a:spcAft>
            <a:buChar char="•"/>
          </a:pPr>
          <a:r>
            <a:rPr lang="en-US" sz="1700" kern="1200" dirty="0"/>
            <a:t>Sensory and functional impairments</a:t>
          </a:r>
        </a:p>
        <a:p>
          <a:pPr marL="171450" lvl="1" indent="-171450" algn="l" defTabSz="755650">
            <a:lnSpc>
              <a:spcPct val="90000"/>
            </a:lnSpc>
            <a:spcBef>
              <a:spcPct val="0"/>
            </a:spcBef>
            <a:spcAft>
              <a:spcPct val="15000"/>
            </a:spcAft>
            <a:buChar char="•"/>
          </a:pPr>
          <a:r>
            <a:rPr lang="en-US" sz="1700" kern="1200" dirty="0"/>
            <a:t>Mental health</a:t>
          </a:r>
        </a:p>
        <a:p>
          <a:pPr marL="171450" lvl="1" indent="-171450" algn="l" defTabSz="755650">
            <a:lnSpc>
              <a:spcPct val="90000"/>
            </a:lnSpc>
            <a:spcBef>
              <a:spcPct val="0"/>
            </a:spcBef>
            <a:spcAft>
              <a:spcPct val="15000"/>
            </a:spcAft>
            <a:buChar char="•"/>
          </a:pPr>
          <a:r>
            <a:rPr lang="en-US" sz="1700" kern="1200" dirty="0"/>
            <a:t>Physical health</a:t>
          </a:r>
        </a:p>
        <a:p>
          <a:pPr marL="171450" lvl="1" indent="-171450" algn="l" defTabSz="755650">
            <a:lnSpc>
              <a:spcPct val="90000"/>
            </a:lnSpc>
            <a:spcBef>
              <a:spcPct val="0"/>
            </a:spcBef>
            <a:spcAft>
              <a:spcPct val="15000"/>
            </a:spcAft>
            <a:buChar char="•"/>
          </a:pPr>
          <a:r>
            <a:rPr lang="en-US" sz="1700" kern="1200" dirty="0"/>
            <a:t>Personality</a:t>
          </a:r>
        </a:p>
        <a:p>
          <a:pPr marL="171450" lvl="1" indent="-171450" algn="l" defTabSz="755650">
            <a:lnSpc>
              <a:spcPct val="90000"/>
            </a:lnSpc>
            <a:spcBef>
              <a:spcPct val="0"/>
            </a:spcBef>
            <a:spcAft>
              <a:spcPct val="15000"/>
            </a:spcAft>
            <a:buChar char="•"/>
          </a:pPr>
          <a:r>
            <a:rPr lang="en-US" sz="1700" kern="1200" dirty="0"/>
            <a:t>Race</a:t>
          </a:r>
        </a:p>
        <a:p>
          <a:pPr marL="171450" lvl="1" indent="-171450" algn="l" defTabSz="755650">
            <a:lnSpc>
              <a:spcPct val="90000"/>
            </a:lnSpc>
            <a:spcBef>
              <a:spcPct val="0"/>
            </a:spcBef>
            <a:spcAft>
              <a:spcPct val="15000"/>
            </a:spcAft>
            <a:buChar char="•"/>
          </a:pPr>
          <a:r>
            <a:rPr lang="en-US" sz="1700" kern="1200" dirty="0"/>
            <a:t>Gender</a:t>
          </a:r>
        </a:p>
        <a:p>
          <a:pPr marL="171450" lvl="1" indent="-171450" algn="l" defTabSz="755650">
            <a:lnSpc>
              <a:spcPct val="90000"/>
            </a:lnSpc>
            <a:spcBef>
              <a:spcPct val="0"/>
            </a:spcBef>
            <a:spcAft>
              <a:spcPct val="15000"/>
            </a:spcAft>
            <a:buChar char="•"/>
          </a:pPr>
          <a:r>
            <a:rPr lang="en-US" sz="1700" kern="1200" dirty="0"/>
            <a:t>Financial status</a:t>
          </a:r>
        </a:p>
        <a:p>
          <a:pPr marL="171450" lvl="1" indent="-171450" algn="l" defTabSz="755650">
            <a:lnSpc>
              <a:spcPct val="90000"/>
            </a:lnSpc>
            <a:spcBef>
              <a:spcPct val="0"/>
            </a:spcBef>
            <a:spcAft>
              <a:spcPct val="15000"/>
            </a:spcAft>
            <a:buChar char="•"/>
          </a:pPr>
          <a:r>
            <a:rPr lang="en-US" sz="1700" kern="1200" dirty="0"/>
            <a:t>Life stage</a:t>
          </a:r>
        </a:p>
      </dsp:txBody>
      <dsp:txXfrm>
        <a:off x="0" y="388036"/>
        <a:ext cx="3694467" cy="3052350"/>
      </dsp:txXfrm>
    </dsp:sp>
    <dsp:sp modelId="{C1B279EF-6C95-4DDE-AD82-E6A092611ECD}">
      <dsp:nvSpPr>
        <dsp:cNvPr id="0" name=""/>
        <dsp:cNvSpPr/>
      </dsp:nvSpPr>
      <dsp:spPr>
        <a:xfrm>
          <a:off x="184723" y="121053"/>
          <a:ext cx="2586126" cy="50184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49" tIns="0" rIns="97749" bIns="0" numCol="1" spcCol="1270" anchor="ctr" anchorCtr="0">
          <a:noAutofit/>
        </a:bodyPr>
        <a:lstStyle/>
        <a:p>
          <a:pPr marL="0" lvl="0" indent="0" algn="l" defTabSz="755650">
            <a:lnSpc>
              <a:spcPct val="90000"/>
            </a:lnSpc>
            <a:spcBef>
              <a:spcPct val="0"/>
            </a:spcBef>
            <a:spcAft>
              <a:spcPct val="35000"/>
            </a:spcAft>
            <a:buNone/>
          </a:pPr>
          <a:r>
            <a:rPr lang="en-US" sz="1700" kern="1200" dirty="0"/>
            <a:t>Individual</a:t>
          </a:r>
        </a:p>
      </dsp:txBody>
      <dsp:txXfrm>
        <a:off x="209221" y="145551"/>
        <a:ext cx="2537130" cy="452844"/>
      </dsp:txXfrm>
    </dsp:sp>
    <dsp:sp modelId="{3B306230-A53B-47FC-B874-3DD527AA7FEC}">
      <dsp:nvSpPr>
        <dsp:cNvPr id="0" name=""/>
        <dsp:cNvSpPr/>
      </dsp:nvSpPr>
      <dsp:spPr>
        <a:xfrm>
          <a:off x="0" y="3767043"/>
          <a:ext cx="3694467" cy="1472625"/>
        </a:xfrm>
        <a:prstGeom prst="rect">
          <a:avLst/>
        </a:prstGeom>
        <a:solidFill>
          <a:schemeClr val="lt1">
            <a:alpha val="90000"/>
            <a:hueOff val="0"/>
            <a:satOff val="0"/>
            <a:lumOff val="0"/>
            <a:alphaOff val="0"/>
          </a:schemeClr>
        </a:solidFill>
        <a:ln w="19050" cap="rnd" cmpd="sng" algn="ctr">
          <a:solidFill>
            <a:schemeClr val="accent2">
              <a:hueOff val="-2964286"/>
              <a:satOff val="14200"/>
              <a:lumOff val="131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6732" tIns="354076" rIns="286732" bIns="120904" numCol="1" spcCol="1270" anchor="t" anchorCtr="0">
          <a:noAutofit/>
        </a:bodyPr>
        <a:lstStyle/>
        <a:p>
          <a:pPr marL="171450" lvl="1" indent="-171450" algn="l" defTabSz="755650">
            <a:lnSpc>
              <a:spcPct val="90000"/>
            </a:lnSpc>
            <a:spcBef>
              <a:spcPct val="0"/>
            </a:spcBef>
            <a:spcAft>
              <a:spcPct val="15000"/>
            </a:spcAft>
            <a:buChar char="•"/>
          </a:pPr>
          <a:r>
            <a:rPr lang="en-US" sz="1700" kern="1200" dirty="0"/>
            <a:t>Structure, function, quality</a:t>
          </a:r>
        </a:p>
        <a:p>
          <a:pPr marL="171450" lvl="1" indent="-171450" algn="l" defTabSz="755650">
            <a:lnSpc>
              <a:spcPct val="90000"/>
            </a:lnSpc>
            <a:spcBef>
              <a:spcPct val="0"/>
            </a:spcBef>
            <a:spcAft>
              <a:spcPct val="15000"/>
            </a:spcAft>
            <a:buChar char="•"/>
          </a:pPr>
          <a:r>
            <a:rPr lang="en-US" sz="1700" kern="1200" dirty="0"/>
            <a:t>Household size</a:t>
          </a:r>
        </a:p>
        <a:p>
          <a:pPr marL="171450" lvl="1" indent="-171450" algn="l" defTabSz="755650">
            <a:lnSpc>
              <a:spcPct val="90000"/>
            </a:lnSpc>
            <a:spcBef>
              <a:spcPct val="0"/>
            </a:spcBef>
            <a:spcAft>
              <a:spcPct val="15000"/>
            </a:spcAft>
            <a:buChar char="•"/>
          </a:pPr>
          <a:r>
            <a:rPr lang="en-US" sz="1700" kern="1200" dirty="0"/>
            <a:t>Characteristics and behavior of others</a:t>
          </a:r>
        </a:p>
      </dsp:txBody>
      <dsp:txXfrm>
        <a:off x="0" y="3767043"/>
        <a:ext cx="3694467" cy="1472625"/>
      </dsp:txXfrm>
    </dsp:sp>
    <dsp:sp modelId="{3E0FFE32-86AD-45CB-8300-EA0AC8956E87}">
      <dsp:nvSpPr>
        <dsp:cNvPr id="0" name=""/>
        <dsp:cNvSpPr/>
      </dsp:nvSpPr>
      <dsp:spPr>
        <a:xfrm>
          <a:off x="198104" y="3566227"/>
          <a:ext cx="2586126" cy="501840"/>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7749" tIns="0" rIns="97749" bIns="0" numCol="1" spcCol="1270" anchor="ctr" anchorCtr="0">
          <a:noAutofit/>
        </a:bodyPr>
        <a:lstStyle/>
        <a:p>
          <a:pPr marL="0" lvl="0" indent="0" algn="l" defTabSz="755650">
            <a:lnSpc>
              <a:spcPct val="90000"/>
            </a:lnSpc>
            <a:spcBef>
              <a:spcPct val="0"/>
            </a:spcBef>
            <a:spcAft>
              <a:spcPct val="35000"/>
            </a:spcAft>
            <a:buNone/>
          </a:pPr>
          <a:r>
            <a:rPr lang="en-US" sz="1700" kern="1200" dirty="0"/>
            <a:t>Relationships</a:t>
          </a:r>
        </a:p>
      </dsp:txBody>
      <dsp:txXfrm>
        <a:off x="222602" y="3590725"/>
        <a:ext cx="2537130" cy="4528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5EAB8-D989-457F-9629-48EE711BFA1B}">
      <dsp:nvSpPr>
        <dsp:cNvPr id="0" name=""/>
        <dsp:cNvSpPr/>
      </dsp:nvSpPr>
      <dsp:spPr>
        <a:xfrm>
          <a:off x="0" y="308579"/>
          <a:ext cx="3626771" cy="2721600"/>
        </a:xfrm>
        <a:prstGeom prst="rect">
          <a:avLst/>
        </a:prstGeom>
        <a:solidFill>
          <a:schemeClr val="lt1">
            <a:alpha val="90000"/>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1478" tIns="374904" rIns="281478"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Outdoor space</a:t>
          </a:r>
        </a:p>
        <a:p>
          <a:pPr marL="171450" lvl="1" indent="-171450" algn="l" defTabSz="800100">
            <a:lnSpc>
              <a:spcPct val="90000"/>
            </a:lnSpc>
            <a:spcBef>
              <a:spcPct val="0"/>
            </a:spcBef>
            <a:spcAft>
              <a:spcPct val="15000"/>
            </a:spcAft>
            <a:buChar char="•"/>
          </a:pPr>
          <a:r>
            <a:rPr lang="en-US" sz="1800" kern="1200" dirty="0"/>
            <a:t>Housing</a:t>
          </a:r>
        </a:p>
        <a:p>
          <a:pPr marL="171450" lvl="1" indent="-171450" algn="l" defTabSz="800100">
            <a:lnSpc>
              <a:spcPct val="90000"/>
            </a:lnSpc>
            <a:spcBef>
              <a:spcPct val="0"/>
            </a:spcBef>
            <a:spcAft>
              <a:spcPct val="15000"/>
            </a:spcAft>
            <a:buChar char="•"/>
          </a:pPr>
          <a:r>
            <a:rPr lang="en-US" sz="1800" kern="1200" dirty="0"/>
            <a:t>Workplace</a:t>
          </a:r>
        </a:p>
        <a:p>
          <a:pPr marL="171450" lvl="1" indent="-171450" algn="l" defTabSz="800100">
            <a:lnSpc>
              <a:spcPct val="90000"/>
            </a:lnSpc>
            <a:spcBef>
              <a:spcPct val="0"/>
            </a:spcBef>
            <a:spcAft>
              <a:spcPct val="15000"/>
            </a:spcAft>
            <a:buChar char="•"/>
          </a:pPr>
          <a:r>
            <a:rPr lang="en-US" sz="1800" kern="1200" dirty="0"/>
            <a:t>Local government</a:t>
          </a:r>
        </a:p>
        <a:p>
          <a:pPr marL="171450" lvl="1" indent="-171450" algn="l" defTabSz="800100">
            <a:lnSpc>
              <a:spcPct val="90000"/>
            </a:lnSpc>
            <a:spcBef>
              <a:spcPct val="0"/>
            </a:spcBef>
            <a:spcAft>
              <a:spcPct val="15000"/>
            </a:spcAft>
            <a:buChar char="•"/>
          </a:pPr>
          <a:r>
            <a:rPr lang="en-US" sz="1800" kern="1200" dirty="0"/>
            <a:t>Local business</a:t>
          </a:r>
        </a:p>
        <a:p>
          <a:pPr marL="171450" lvl="1" indent="-171450" algn="l" defTabSz="800100">
            <a:lnSpc>
              <a:spcPct val="90000"/>
            </a:lnSpc>
            <a:spcBef>
              <a:spcPct val="0"/>
            </a:spcBef>
            <a:spcAft>
              <a:spcPct val="15000"/>
            </a:spcAft>
            <a:buChar char="•"/>
          </a:pPr>
          <a:r>
            <a:rPr lang="en-US" sz="1800" kern="1200" dirty="0"/>
            <a:t>Community organizations</a:t>
          </a:r>
        </a:p>
        <a:p>
          <a:pPr marL="171450" lvl="1" indent="-171450" algn="l" defTabSz="800100">
            <a:lnSpc>
              <a:spcPct val="90000"/>
            </a:lnSpc>
            <a:spcBef>
              <a:spcPct val="0"/>
            </a:spcBef>
            <a:spcAft>
              <a:spcPct val="15000"/>
            </a:spcAft>
            <a:buChar char="•"/>
          </a:pPr>
          <a:r>
            <a:rPr lang="en-US" sz="1800" kern="1200" dirty="0"/>
            <a:t>Health care</a:t>
          </a:r>
        </a:p>
        <a:p>
          <a:pPr marL="171450" lvl="1" indent="-171450" algn="l" defTabSz="800100">
            <a:lnSpc>
              <a:spcPct val="90000"/>
            </a:lnSpc>
            <a:spcBef>
              <a:spcPct val="0"/>
            </a:spcBef>
            <a:spcAft>
              <a:spcPct val="15000"/>
            </a:spcAft>
            <a:buChar char="•"/>
          </a:pPr>
          <a:r>
            <a:rPr lang="en-US" sz="1800" kern="1200" dirty="0"/>
            <a:t>Transportation</a:t>
          </a:r>
        </a:p>
      </dsp:txBody>
      <dsp:txXfrm>
        <a:off x="0" y="308579"/>
        <a:ext cx="3626771" cy="2721600"/>
      </dsp:txXfrm>
    </dsp:sp>
    <dsp:sp modelId="{C1B279EF-6C95-4DDE-AD82-E6A092611ECD}">
      <dsp:nvSpPr>
        <dsp:cNvPr id="0" name=""/>
        <dsp:cNvSpPr/>
      </dsp:nvSpPr>
      <dsp:spPr>
        <a:xfrm>
          <a:off x="227015" y="0"/>
          <a:ext cx="2538739" cy="53136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958" tIns="0" rIns="95958" bIns="0" numCol="1" spcCol="1270" anchor="ctr" anchorCtr="0">
          <a:noAutofit/>
        </a:bodyPr>
        <a:lstStyle/>
        <a:p>
          <a:pPr marL="0" lvl="0" indent="0" algn="l" defTabSz="800100">
            <a:lnSpc>
              <a:spcPct val="90000"/>
            </a:lnSpc>
            <a:spcBef>
              <a:spcPct val="0"/>
            </a:spcBef>
            <a:spcAft>
              <a:spcPct val="35000"/>
            </a:spcAft>
            <a:buNone/>
          </a:pPr>
          <a:r>
            <a:rPr lang="en-US" sz="1800" kern="1200" dirty="0"/>
            <a:t>Community</a:t>
          </a:r>
        </a:p>
      </dsp:txBody>
      <dsp:txXfrm>
        <a:off x="252954" y="25939"/>
        <a:ext cx="2486861" cy="479482"/>
      </dsp:txXfrm>
    </dsp:sp>
    <dsp:sp modelId="{3B306230-A53B-47FC-B874-3DD527AA7FEC}">
      <dsp:nvSpPr>
        <dsp:cNvPr id="0" name=""/>
        <dsp:cNvSpPr/>
      </dsp:nvSpPr>
      <dsp:spPr>
        <a:xfrm>
          <a:off x="0" y="3376050"/>
          <a:ext cx="3626771" cy="1871100"/>
        </a:xfrm>
        <a:prstGeom prst="rect">
          <a:avLst/>
        </a:prstGeom>
        <a:solidFill>
          <a:schemeClr val="lt1">
            <a:alpha val="90000"/>
            <a:hueOff val="0"/>
            <a:satOff val="0"/>
            <a:lumOff val="0"/>
            <a:alphaOff val="0"/>
          </a:schemeClr>
        </a:solidFill>
        <a:ln w="19050" cap="rnd" cmpd="sng" algn="ctr">
          <a:solidFill>
            <a:schemeClr val="accent4">
              <a:hueOff val="-911834"/>
              <a:satOff val="-4605"/>
              <a:lumOff val="-647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1478" tIns="374904" rIns="281478"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Norms and values</a:t>
          </a:r>
        </a:p>
        <a:p>
          <a:pPr marL="171450" lvl="1" indent="-171450" algn="l" defTabSz="800100">
            <a:lnSpc>
              <a:spcPct val="90000"/>
            </a:lnSpc>
            <a:spcBef>
              <a:spcPct val="0"/>
            </a:spcBef>
            <a:spcAft>
              <a:spcPct val="15000"/>
            </a:spcAft>
            <a:buChar char="•"/>
          </a:pPr>
          <a:r>
            <a:rPr lang="en-US" sz="1800" kern="1200" dirty="0"/>
            <a:t>Public policies</a:t>
          </a:r>
        </a:p>
        <a:p>
          <a:pPr marL="171450" lvl="1" indent="-171450" algn="l" defTabSz="800100">
            <a:lnSpc>
              <a:spcPct val="90000"/>
            </a:lnSpc>
            <a:spcBef>
              <a:spcPct val="0"/>
            </a:spcBef>
            <a:spcAft>
              <a:spcPct val="15000"/>
            </a:spcAft>
            <a:buChar char="•"/>
          </a:pPr>
          <a:r>
            <a:rPr lang="en-US" sz="1800" kern="1200" dirty="0"/>
            <a:t>Tech environment and use</a:t>
          </a:r>
        </a:p>
        <a:p>
          <a:pPr marL="171450" lvl="1" indent="-171450" algn="l" defTabSz="800100">
            <a:lnSpc>
              <a:spcPct val="90000"/>
            </a:lnSpc>
            <a:spcBef>
              <a:spcPct val="0"/>
            </a:spcBef>
            <a:spcAft>
              <a:spcPct val="15000"/>
            </a:spcAft>
            <a:buChar char="•"/>
          </a:pPr>
          <a:r>
            <a:rPr lang="en-US" sz="1800" kern="1200" dirty="0"/>
            <a:t>Civic engagement</a:t>
          </a:r>
        </a:p>
        <a:p>
          <a:pPr marL="171450" lvl="1" indent="-171450" algn="l" defTabSz="800100">
            <a:lnSpc>
              <a:spcPct val="90000"/>
            </a:lnSpc>
            <a:spcBef>
              <a:spcPct val="0"/>
            </a:spcBef>
            <a:spcAft>
              <a:spcPct val="15000"/>
            </a:spcAft>
            <a:buChar char="•"/>
          </a:pPr>
          <a:r>
            <a:rPr lang="en-US" sz="1800" kern="1200" dirty="0"/>
            <a:t>Historical inequities</a:t>
          </a:r>
        </a:p>
      </dsp:txBody>
      <dsp:txXfrm>
        <a:off x="0" y="3376050"/>
        <a:ext cx="3626771" cy="1871100"/>
      </dsp:txXfrm>
    </dsp:sp>
    <dsp:sp modelId="{3E0FFE32-86AD-45CB-8300-EA0AC8956E87}">
      <dsp:nvSpPr>
        <dsp:cNvPr id="0" name=""/>
        <dsp:cNvSpPr/>
      </dsp:nvSpPr>
      <dsp:spPr>
        <a:xfrm>
          <a:off x="181338" y="3110369"/>
          <a:ext cx="2538739" cy="531360"/>
        </a:xfrm>
        <a:prstGeom prst="roundRect">
          <a:avLst/>
        </a:prstGeom>
        <a:solidFill>
          <a:schemeClr val="accent4">
            <a:hueOff val="-911834"/>
            <a:satOff val="-4605"/>
            <a:lumOff val="-647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958" tIns="0" rIns="95958" bIns="0" numCol="1" spcCol="1270" anchor="ctr" anchorCtr="0">
          <a:noAutofit/>
        </a:bodyPr>
        <a:lstStyle/>
        <a:p>
          <a:pPr marL="0" lvl="0" indent="0" algn="l" defTabSz="800100">
            <a:lnSpc>
              <a:spcPct val="90000"/>
            </a:lnSpc>
            <a:spcBef>
              <a:spcPct val="0"/>
            </a:spcBef>
            <a:spcAft>
              <a:spcPct val="35000"/>
            </a:spcAft>
            <a:buNone/>
          </a:pPr>
          <a:r>
            <a:rPr lang="en-US" sz="1800" kern="1200" dirty="0"/>
            <a:t>Society</a:t>
          </a:r>
        </a:p>
      </dsp:txBody>
      <dsp:txXfrm>
        <a:off x="207277" y="3136308"/>
        <a:ext cx="2486861" cy="4794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51C42-52FC-4EE7-A780-6D15C5A457EF}">
      <dsp:nvSpPr>
        <dsp:cNvPr id="0" name=""/>
        <dsp:cNvSpPr/>
      </dsp:nvSpPr>
      <dsp:spPr>
        <a:xfrm>
          <a:off x="1423889" y="850"/>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Chronic health conditions</a:t>
          </a:r>
        </a:p>
      </dsp:txBody>
      <dsp:txXfrm>
        <a:off x="1423889" y="850"/>
        <a:ext cx="2615027" cy="1569016"/>
      </dsp:txXfrm>
    </dsp:sp>
    <dsp:sp modelId="{FD777D9E-F6AC-4F43-A685-196A1D66D905}">
      <dsp:nvSpPr>
        <dsp:cNvPr id="0" name=""/>
        <dsp:cNvSpPr/>
      </dsp:nvSpPr>
      <dsp:spPr>
        <a:xfrm>
          <a:off x="4300420" y="850"/>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Limited mobility</a:t>
          </a:r>
        </a:p>
      </dsp:txBody>
      <dsp:txXfrm>
        <a:off x="4300420" y="850"/>
        <a:ext cx="2615027" cy="1569016"/>
      </dsp:txXfrm>
    </dsp:sp>
    <dsp:sp modelId="{5F7CC354-DCCD-4469-BA53-C70D63D32F1B}">
      <dsp:nvSpPr>
        <dsp:cNvPr id="0" name=""/>
        <dsp:cNvSpPr/>
      </dsp:nvSpPr>
      <dsp:spPr>
        <a:xfrm>
          <a:off x="7176950" y="850"/>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Living alone</a:t>
          </a:r>
        </a:p>
      </dsp:txBody>
      <dsp:txXfrm>
        <a:off x="7176950" y="850"/>
        <a:ext cx="2615027" cy="1569016"/>
      </dsp:txXfrm>
    </dsp:sp>
    <dsp:sp modelId="{D45D7E10-0FBD-4158-8C18-9EF736A79978}">
      <dsp:nvSpPr>
        <dsp:cNvPr id="0" name=""/>
        <dsp:cNvSpPr/>
      </dsp:nvSpPr>
      <dsp:spPr>
        <a:xfrm>
          <a:off x="1423889" y="183136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Financial insecurity</a:t>
          </a:r>
        </a:p>
      </dsp:txBody>
      <dsp:txXfrm>
        <a:off x="1423889" y="1831369"/>
        <a:ext cx="2615027" cy="1569016"/>
      </dsp:txXfrm>
    </dsp:sp>
    <dsp:sp modelId="{6E64B768-5816-40CE-B60C-D0D20A12E4B7}">
      <dsp:nvSpPr>
        <dsp:cNvPr id="0" name=""/>
        <dsp:cNvSpPr/>
      </dsp:nvSpPr>
      <dsp:spPr>
        <a:xfrm>
          <a:off x="4300420" y="183136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Grief and loss</a:t>
          </a:r>
        </a:p>
      </dsp:txBody>
      <dsp:txXfrm>
        <a:off x="4300420" y="1831369"/>
        <a:ext cx="2615027" cy="1569016"/>
      </dsp:txXfrm>
    </dsp:sp>
    <dsp:sp modelId="{15C5A8BC-2C5D-4C07-A877-51EF0DE749FB}">
      <dsp:nvSpPr>
        <dsp:cNvPr id="0" name=""/>
        <dsp:cNvSpPr/>
      </dsp:nvSpPr>
      <dsp:spPr>
        <a:xfrm>
          <a:off x="7176950" y="183136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Lack of transportation</a:t>
          </a:r>
        </a:p>
      </dsp:txBody>
      <dsp:txXfrm>
        <a:off x="7176950" y="1831369"/>
        <a:ext cx="2615027" cy="1569016"/>
      </dsp:txXfrm>
    </dsp:sp>
    <dsp:sp modelId="{C0DC625C-5DC5-4A8E-BBD3-2A060A458723}">
      <dsp:nvSpPr>
        <dsp:cNvPr id="0" name=""/>
        <dsp:cNvSpPr/>
      </dsp:nvSpPr>
      <dsp:spPr>
        <a:xfrm>
          <a:off x="1423889" y="366188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Cognitive impairment/dementia</a:t>
          </a:r>
        </a:p>
      </dsp:txBody>
      <dsp:txXfrm>
        <a:off x="1423889" y="3661889"/>
        <a:ext cx="2615027" cy="1569016"/>
      </dsp:txXfrm>
    </dsp:sp>
    <dsp:sp modelId="{FAE0BB91-43A9-4DD1-B06A-AE72812D3526}">
      <dsp:nvSpPr>
        <dsp:cNvPr id="0" name=""/>
        <dsp:cNvSpPr/>
      </dsp:nvSpPr>
      <dsp:spPr>
        <a:xfrm>
          <a:off x="4300420" y="366188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Hearing/vision impairment</a:t>
          </a:r>
        </a:p>
      </dsp:txBody>
      <dsp:txXfrm>
        <a:off x="4300420" y="3661889"/>
        <a:ext cx="2615027" cy="1569016"/>
      </dsp:txXfrm>
    </dsp:sp>
    <dsp:sp modelId="{83A82C91-686B-4EFF-941A-47D97FB2AF40}">
      <dsp:nvSpPr>
        <dsp:cNvPr id="0" name=""/>
        <dsp:cNvSpPr/>
      </dsp:nvSpPr>
      <dsp:spPr>
        <a:xfrm>
          <a:off x="7176950" y="3661889"/>
          <a:ext cx="2615027" cy="156901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Caregiving responsibilities</a:t>
          </a:r>
        </a:p>
      </dsp:txBody>
      <dsp:txXfrm>
        <a:off x="7176950" y="3661889"/>
        <a:ext cx="2615027" cy="15690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A23DB-389F-4129-B143-15254F06704F}">
      <dsp:nvSpPr>
        <dsp:cNvPr id="0" name=""/>
        <dsp:cNvSpPr/>
      </dsp:nvSpPr>
      <dsp:spPr>
        <a:xfrm>
          <a:off x="0" y="61795"/>
          <a:ext cx="7385280" cy="834858"/>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Physical Health</a:t>
          </a:r>
        </a:p>
      </dsp:txBody>
      <dsp:txXfrm>
        <a:off x="40754" y="102549"/>
        <a:ext cx="7303772" cy="753350"/>
      </dsp:txXfrm>
    </dsp:sp>
    <dsp:sp modelId="{8F84D369-5592-4CA9-9C4E-178AA25C50D8}">
      <dsp:nvSpPr>
        <dsp:cNvPr id="0" name=""/>
        <dsp:cNvSpPr/>
      </dsp:nvSpPr>
      <dsp:spPr>
        <a:xfrm>
          <a:off x="0" y="896654"/>
          <a:ext cx="7385280" cy="1816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483"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Char char="•"/>
          </a:pPr>
          <a:endParaRPr lang="en-US" sz="1600" kern="1200" dirty="0"/>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Increased progression of frailty</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Increased risk of dementia</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Decreased memory and learning</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Struggle in fighting off smaller illnesses</a:t>
          </a:r>
          <a:endParaRPr lang="en-US" sz="2000" b="1" kern="1200" dirty="0">
            <a:solidFill>
              <a:schemeClr val="bg1"/>
            </a:solidFill>
          </a:endParaRPr>
        </a:p>
        <a:p>
          <a:pPr marL="114300" lvl="1" indent="-114300" algn="l" defTabSz="622300">
            <a:lnSpc>
              <a:spcPct val="90000"/>
            </a:lnSpc>
            <a:spcBef>
              <a:spcPct val="0"/>
            </a:spcBef>
            <a:spcAft>
              <a:spcPct val="20000"/>
            </a:spcAft>
            <a:buFont typeface="Arial" panose="020B0604020202020204" pitchFamily="34" charset="0"/>
            <a:buNone/>
          </a:pPr>
          <a:endParaRPr lang="en-US" sz="1400" kern="1200" dirty="0"/>
        </a:p>
      </dsp:txBody>
      <dsp:txXfrm>
        <a:off x="0" y="896654"/>
        <a:ext cx="7385280" cy="1816425"/>
      </dsp:txXfrm>
    </dsp:sp>
    <dsp:sp modelId="{EEE9DBCA-6920-40CC-852D-64B9F44EDEF8}">
      <dsp:nvSpPr>
        <dsp:cNvPr id="0" name=""/>
        <dsp:cNvSpPr/>
      </dsp:nvSpPr>
      <dsp:spPr>
        <a:xfrm>
          <a:off x="0" y="2713079"/>
          <a:ext cx="7385280" cy="76900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Mental Health</a:t>
          </a:r>
        </a:p>
      </dsp:txBody>
      <dsp:txXfrm>
        <a:off x="37540" y="2750619"/>
        <a:ext cx="7310200" cy="693925"/>
      </dsp:txXfrm>
    </dsp:sp>
    <dsp:sp modelId="{BFC0A015-5478-48AD-8249-159EFE4C9D55}">
      <dsp:nvSpPr>
        <dsp:cNvPr id="0" name=""/>
        <dsp:cNvSpPr/>
      </dsp:nvSpPr>
      <dsp:spPr>
        <a:xfrm>
          <a:off x="0" y="3482084"/>
          <a:ext cx="7385280" cy="1816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483" tIns="20320" rIns="113792" bIns="20320" numCol="1" spcCol="1270" anchor="t" anchorCtr="0">
          <a:noAutofit/>
        </a:bodyPr>
        <a:lstStyle/>
        <a:p>
          <a:pPr marL="171450" lvl="1" indent="-171450" algn="l" defTabSz="711200">
            <a:lnSpc>
              <a:spcPct val="90000"/>
            </a:lnSpc>
            <a:spcBef>
              <a:spcPct val="0"/>
            </a:spcBef>
            <a:spcAft>
              <a:spcPct val="20000"/>
            </a:spcAft>
            <a:buFont typeface="Arial" panose="020B0604020202020204" pitchFamily="34" charset="0"/>
            <a:buChar char="•"/>
          </a:pPr>
          <a:endParaRPr lang="en-US" sz="1600" kern="1200" dirty="0"/>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Increased risk for anxiety and depression</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Loss of self-confidence and self-esteem</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Daily routines and self-care may become harder to maintain</a:t>
          </a:r>
          <a:endParaRPr lang="en-US" sz="2000" b="1" kern="1200" dirty="0">
            <a:solidFill>
              <a:schemeClr val="bg1"/>
            </a:solidFill>
          </a:endParaRPr>
        </a:p>
        <a:p>
          <a:pPr marL="228600" lvl="1" indent="-228600" algn="l" defTabSz="889000">
            <a:lnSpc>
              <a:spcPct val="90000"/>
            </a:lnSpc>
            <a:spcBef>
              <a:spcPct val="0"/>
            </a:spcBef>
            <a:spcAft>
              <a:spcPct val="20000"/>
            </a:spcAft>
            <a:buFont typeface="Arial" panose="020B0604020202020204" pitchFamily="34" charset="0"/>
            <a:buChar char="•"/>
          </a:pPr>
          <a:r>
            <a:rPr lang="en-US" sz="2000" b="1" i="0" kern="1200" dirty="0">
              <a:solidFill>
                <a:schemeClr val="bg1"/>
              </a:solidFill>
            </a:rPr>
            <a:t>Increased risk of substance and prescription drug abuse</a:t>
          </a:r>
          <a:endParaRPr lang="en-US" sz="2000" b="1" kern="1200" dirty="0">
            <a:solidFill>
              <a:schemeClr val="bg1"/>
            </a:solidFill>
          </a:endParaRPr>
        </a:p>
      </dsp:txBody>
      <dsp:txXfrm>
        <a:off x="0" y="3482084"/>
        <a:ext cx="7385280" cy="181642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9C2DEA-E642-4285-8E42-AD71F93D5EF7}">
      <dsp:nvSpPr>
        <dsp:cNvPr id="0" name=""/>
        <dsp:cNvSpPr/>
      </dsp:nvSpPr>
      <dsp:spPr>
        <a:xfrm>
          <a:off x="2870" y="625742"/>
          <a:ext cx="1397280" cy="962726"/>
        </a:xfrm>
        <a:prstGeom prst="roundRect">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t="-17000" b="-16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A8BBE7-235B-48D7-9DCA-45A066DE333B}">
      <dsp:nvSpPr>
        <dsp:cNvPr id="0" name=""/>
        <dsp:cNvSpPr/>
      </dsp:nvSpPr>
      <dsp:spPr>
        <a:xfrm>
          <a:off x="2870"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Vital Voices</a:t>
          </a:r>
        </a:p>
      </dsp:txBody>
      <dsp:txXfrm>
        <a:off x="2870" y="1588468"/>
        <a:ext cx="1397280" cy="518390"/>
      </dsp:txXfrm>
    </dsp:sp>
    <dsp:sp modelId="{520ED51D-4092-437A-93EC-365F43EABD05}">
      <dsp:nvSpPr>
        <dsp:cNvPr id="0" name=""/>
        <dsp:cNvSpPr/>
      </dsp:nvSpPr>
      <dsp:spPr>
        <a:xfrm>
          <a:off x="1539937" y="625742"/>
          <a:ext cx="1397280" cy="962726"/>
        </a:xfrm>
        <a:prstGeom prst="round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t="-23000" b="-23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CDA05B-259B-4633-B7BF-0DE01B0D7073}">
      <dsp:nvSpPr>
        <dsp:cNvPr id="0" name=""/>
        <dsp:cNvSpPr/>
      </dsp:nvSpPr>
      <dsp:spPr>
        <a:xfrm>
          <a:off x="1539937"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US" sz="1200" kern="1200" dirty="0"/>
            <a:t>Older Adults Transportation Services (OATS)</a:t>
          </a:r>
        </a:p>
      </dsp:txBody>
      <dsp:txXfrm>
        <a:off x="1539937" y="1588468"/>
        <a:ext cx="1397280" cy="518390"/>
      </dsp:txXfrm>
    </dsp:sp>
    <dsp:sp modelId="{150DC1E9-AEC5-4DB1-AA66-438A8542C0E1}">
      <dsp:nvSpPr>
        <dsp:cNvPr id="0" name=""/>
        <dsp:cNvSpPr/>
      </dsp:nvSpPr>
      <dsp:spPr>
        <a:xfrm>
          <a:off x="3077004" y="625742"/>
          <a:ext cx="1397280" cy="962726"/>
        </a:xfrm>
        <a:prstGeom prst="roundRect">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t="-15000" b="-17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CD15F2-C146-44DE-8F0F-CD5D87140B73}">
      <dsp:nvSpPr>
        <dsp:cNvPr id="0" name=""/>
        <dsp:cNvSpPr/>
      </dsp:nvSpPr>
      <dsp:spPr>
        <a:xfrm>
          <a:off x="3077004"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0" numCol="1" spcCol="1270" anchor="t" anchorCtr="0">
          <a:noAutofit/>
        </a:bodyPr>
        <a:lstStyle/>
        <a:p>
          <a:pPr marL="0" lvl="0" indent="0" algn="ctr" defTabSz="488950">
            <a:lnSpc>
              <a:spcPct val="90000"/>
            </a:lnSpc>
            <a:spcBef>
              <a:spcPct val="0"/>
            </a:spcBef>
            <a:spcAft>
              <a:spcPct val="35000"/>
            </a:spcAft>
            <a:buNone/>
          </a:pPr>
          <a:r>
            <a:rPr lang="en-US" sz="1100" kern="1200" dirty="0"/>
            <a:t>Milwaukee County Caregiver Support Specialists</a:t>
          </a:r>
        </a:p>
      </dsp:txBody>
      <dsp:txXfrm>
        <a:off x="3077004" y="1588468"/>
        <a:ext cx="1397280" cy="518390"/>
      </dsp:txXfrm>
    </dsp:sp>
    <dsp:sp modelId="{23793A09-7004-4A85-99DD-74FCB3F05EFB}">
      <dsp:nvSpPr>
        <dsp:cNvPr id="0" name=""/>
        <dsp:cNvSpPr/>
      </dsp:nvSpPr>
      <dsp:spPr>
        <a:xfrm>
          <a:off x="4614071" y="625742"/>
          <a:ext cx="1397280" cy="962726"/>
        </a:xfrm>
        <a:prstGeom prst="roundRect">
          <a:avLst/>
        </a:prstGeom>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8000" b="-18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716094-2884-4009-90F3-0809B68B06F9}">
      <dsp:nvSpPr>
        <dsp:cNvPr id="0" name=""/>
        <dsp:cNvSpPr/>
      </dsp:nvSpPr>
      <dsp:spPr>
        <a:xfrm>
          <a:off x="4614071"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Dementia Care Specialists</a:t>
          </a:r>
        </a:p>
      </dsp:txBody>
      <dsp:txXfrm>
        <a:off x="4614071" y="1588468"/>
        <a:ext cx="1397280" cy="518390"/>
      </dsp:txXfrm>
    </dsp:sp>
    <dsp:sp modelId="{1D9E33A7-0FA7-47B8-A937-345FD62F6F20}">
      <dsp:nvSpPr>
        <dsp:cNvPr id="0" name=""/>
        <dsp:cNvSpPr/>
      </dsp:nvSpPr>
      <dsp:spPr>
        <a:xfrm>
          <a:off x="6151138" y="625742"/>
          <a:ext cx="1397280" cy="962726"/>
        </a:xfrm>
        <a:prstGeom prst="roundRect">
          <a:avLst/>
        </a:prstGeom>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l="-1000" t="-7000" b="-7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5BF5F3-706F-446E-B85D-ECAF800C2B95}">
      <dsp:nvSpPr>
        <dsp:cNvPr id="0" name=""/>
        <dsp:cNvSpPr/>
      </dsp:nvSpPr>
      <dsp:spPr>
        <a:xfrm>
          <a:off x="6151138"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ERAs Senior Network</a:t>
          </a:r>
        </a:p>
      </dsp:txBody>
      <dsp:txXfrm>
        <a:off x="6151138" y="1588468"/>
        <a:ext cx="1397280" cy="518390"/>
      </dsp:txXfrm>
    </dsp:sp>
    <dsp:sp modelId="{C8445EF5-EC47-4BA2-817B-153A843B0998}">
      <dsp:nvSpPr>
        <dsp:cNvPr id="0" name=""/>
        <dsp:cNvSpPr/>
      </dsp:nvSpPr>
      <dsp:spPr>
        <a:xfrm>
          <a:off x="7688205" y="625742"/>
          <a:ext cx="1397280" cy="962726"/>
        </a:xfrm>
        <a:prstGeom prst="roundRect">
          <a:avLst/>
        </a:prstGeom>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11000" b="-10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00CB3C-A93E-4F98-AD08-3EEF7291C07C}">
      <dsp:nvSpPr>
        <dsp:cNvPr id="0" name=""/>
        <dsp:cNvSpPr/>
      </dsp:nvSpPr>
      <dsp:spPr>
        <a:xfrm>
          <a:off x="7688205" y="1588468"/>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err="1"/>
            <a:t>Riverworks</a:t>
          </a:r>
          <a:r>
            <a:rPr lang="en-US" sz="1400" kern="1200" dirty="0"/>
            <a:t> Financial Clinic</a:t>
          </a:r>
        </a:p>
      </dsp:txBody>
      <dsp:txXfrm>
        <a:off x="7688205" y="1588468"/>
        <a:ext cx="1397280" cy="518390"/>
      </dsp:txXfrm>
    </dsp:sp>
    <dsp:sp modelId="{55991326-ABE9-448C-B0B1-BBBF89B4FD62}">
      <dsp:nvSpPr>
        <dsp:cNvPr id="0" name=""/>
        <dsp:cNvSpPr/>
      </dsp:nvSpPr>
      <dsp:spPr>
        <a:xfrm>
          <a:off x="771404" y="2246588"/>
          <a:ext cx="1397280" cy="962726"/>
        </a:xfrm>
        <a:prstGeom prst="roundRect">
          <a:avLst/>
        </a:prstGeom>
        <a:blipFill dpi="0" rotWithShape="1">
          <a:blip xmlns:r="http://schemas.openxmlformats.org/officeDocument/2006/relationships">
            <a:extLst>
              <a:ext uri="{96DAC541-7B7A-43D3-8B79-37D633B846F1}">
                <asvg:svgBlip xmlns:asvg="http://schemas.microsoft.com/office/drawing/2016/SVG/main" r:embed="rId7"/>
              </a:ext>
            </a:extLst>
          </a:blip>
          <a:srcRect/>
          <a:stretch>
            <a:fillRect t="-9000" b="-10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40054F-C283-442E-8327-7710079DBB15}">
      <dsp:nvSpPr>
        <dsp:cNvPr id="0" name=""/>
        <dsp:cNvSpPr/>
      </dsp:nvSpPr>
      <dsp:spPr>
        <a:xfrm>
          <a:off x="771404" y="3209314"/>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Milwaukee County Senior Centers</a:t>
          </a:r>
        </a:p>
      </dsp:txBody>
      <dsp:txXfrm>
        <a:off x="771404" y="3209314"/>
        <a:ext cx="1397280" cy="518390"/>
      </dsp:txXfrm>
    </dsp:sp>
    <dsp:sp modelId="{3B7CED1B-E95B-4934-98CC-797A66087456}">
      <dsp:nvSpPr>
        <dsp:cNvPr id="0" name=""/>
        <dsp:cNvSpPr/>
      </dsp:nvSpPr>
      <dsp:spPr>
        <a:xfrm>
          <a:off x="2308471" y="2246588"/>
          <a:ext cx="1397280" cy="962726"/>
        </a:xfrm>
        <a:prstGeom prst="roundRect">
          <a:avLst/>
        </a:prstGeom>
        <a:blipFill dpi="0" rotWithShape="1">
          <a:blip xmlns:r="http://schemas.openxmlformats.org/officeDocument/2006/relationships">
            <a:extLst>
              <a:ext uri="{96DAC541-7B7A-43D3-8B79-37D633B846F1}">
                <asvg:svgBlip xmlns:asvg="http://schemas.microsoft.com/office/drawing/2016/SVG/main" r:embed="rId8"/>
              </a:ext>
            </a:extLst>
          </a:blip>
          <a:srcRect/>
          <a:stretch>
            <a:fillRect t="-16000" b="-5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834890-3233-446F-8B7A-5731FBBDCF97}">
      <dsp:nvSpPr>
        <dsp:cNvPr id="0" name=""/>
        <dsp:cNvSpPr/>
      </dsp:nvSpPr>
      <dsp:spPr>
        <a:xfrm>
          <a:off x="2308471" y="3209314"/>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Milwaukee County Dining Sites/ Meals on Wheels</a:t>
          </a:r>
        </a:p>
      </dsp:txBody>
      <dsp:txXfrm>
        <a:off x="2308471" y="3209314"/>
        <a:ext cx="1397280" cy="518390"/>
      </dsp:txXfrm>
    </dsp:sp>
    <dsp:sp modelId="{F9E4A86B-8647-4E43-8086-E84EEA33ED08}">
      <dsp:nvSpPr>
        <dsp:cNvPr id="0" name=""/>
        <dsp:cNvSpPr/>
      </dsp:nvSpPr>
      <dsp:spPr>
        <a:xfrm>
          <a:off x="3845538" y="2246588"/>
          <a:ext cx="1397280" cy="962726"/>
        </a:xfrm>
        <a:prstGeom prst="roundRect">
          <a:avLst/>
        </a:prstGeom>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t="-20000" b="-23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E0A0B6-02FC-41C7-BB15-BAE42A9668DA}">
      <dsp:nvSpPr>
        <dsp:cNvPr id="0" name=""/>
        <dsp:cNvSpPr/>
      </dsp:nvSpPr>
      <dsp:spPr>
        <a:xfrm>
          <a:off x="3845538" y="3209314"/>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Jewish Family Services Late Life Counseling</a:t>
          </a:r>
        </a:p>
      </dsp:txBody>
      <dsp:txXfrm>
        <a:off x="3845538" y="3209314"/>
        <a:ext cx="1397280" cy="518390"/>
      </dsp:txXfrm>
    </dsp:sp>
    <dsp:sp modelId="{2ACEE894-82EE-41EA-9E4B-67D54669D74D}">
      <dsp:nvSpPr>
        <dsp:cNvPr id="0" name=""/>
        <dsp:cNvSpPr/>
      </dsp:nvSpPr>
      <dsp:spPr>
        <a:xfrm>
          <a:off x="5382605" y="2246588"/>
          <a:ext cx="1397280" cy="962726"/>
        </a:xfrm>
        <a:prstGeom prst="roundRect">
          <a:avLst/>
        </a:prstGeom>
        <a:blipFill dpi="0"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0000" b="-23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95000A-DA55-485B-8EDD-A6B34592D164}">
      <dsp:nvSpPr>
        <dsp:cNvPr id="0" name=""/>
        <dsp:cNvSpPr/>
      </dsp:nvSpPr>
      <dsp:spPr>
        <a:xfrm>
          <a:off x="5382605" y="3209314"/>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Evidence Based Prevention Programs</a:t>
          </a:r>
        </a:p>
      </dsp:txBody>
      <dsp:txXfrm>
        <a:off x="5382605" y="3209314"/>
        <a:ext cx="1397280" cy="518390"/>
      </dsp:txXfrm>
    </dsp:sp>
    <dsp:sp modelId="{75F313C8-AD57-4625-9920-D7F7B09D2109}">
      <dsp:nvSpPr>
        <dsp:cNvPr id="0" name=""/>
        <dsp:cNvSpPr/>
      </dsp:nvSpPr>
      <dsp:spPr>
        <a:xfrm>
          <a:off x="6919672" y="2246588"/>
          <a:ext cx="1397280" cy="962726"/>
        </a:xfrm>
        <a:prstGeom prst="roundRect">
          <a:avLst/>
        </a:prstGeom>
        <a:blipFill>
          <a:blip xmlns:r="http://schemas.openxmlformats.org/officeDocument/2006/relationships">
            <a:extLst>
              <a:ext uri="{96DAC541-7B7A-43D3-8B79-37D633B846F1}">
                <asvg:svgBlip xmlns:asvg="http://schemas.microsoft.com/office/drawing/2016/SVG/main" r:embed="rId11"/>
              </a:ext>
            </a:extLst>
          </a:blip>
          <a:srcRect/>
          <a:stretch>
            <a:fillRect t="-23000" b="-23000"/>
          </a:stretch>
        </a:blip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27868F-8061-40F1-8170-95EEA15651C5}">
      <dsp:nvSpPr>
        <dsp:cNvPr id="0" name=""/>
        <dsp:cNvSpPr/>
      </dsp:nvSpPr>
      <dsp:spPr>
        <a:xfrm>
          <a:off x="6919672" y="3209314"/>
          <a:ext cx="1397280" cy="518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0" numCol="1" spcCol="1270" anchor="t" anchorCtr="0">
          <a:noAutofit/>
        </a:bodyPr>
        <a:lstStyle/>
        <a:p>
          <a:pPr marL="0" lvl="0" indent="0" algn="ctr" defTabSz="622300">
            <a:lnSpc>
              <a:spcPct val="90000"/>
            </a:lnSpc>
            <a:spcBef>
              <a:spcPct val="0"/>
            </a:spcBef>
            <a:spcAft>
              <a:spcPct val="35000"/>
            </a:spcAft>
            <a:buNone/>
          </a:pPr>
          <a:r>
            <a:rPr lang="en-US" sz="1400" kern="1200" dirty="0"/>
            <a:t>Milwaukee County Behavioral Health Services </a:t>
          </a:r>
        </a:p>
      </dsp:txBody>
      <dsp:txXfrm>
        <a:off x="6919672" y="3209314"/>
        <a:ext cx="1397280" cy="5183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B8B65A-D69F-C26C-B67E-036EF77BF1F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652B9064-AE57-427F-E5AF-71DE7D52FE6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D8190EA-5EEC-4300-B6AE-D9734C6C648E}" type="datetimeFigureOut">
              <a:rPr lang="en-US" smtClean="0"/>
              <a:t>6/21/2026</a:t>
            </a:fld>
            <a:endParaRPr lang="en-US" dirty="0"/>
          </a:p>
        </p:txBody>
      </p:sp>
      <p:sp>
        <p:nvSpPr>
          <p:cNvPr id="4" name="Footer Placeholder 3">
            <a:extLst>
              <a:ext uri="{FF2B5EF4-FFF2-40B4-BE49-F238E27FC236}">
                <a16:creationId xmlns:a16="http://schemas.microsoft.com/office/drawing/2014/main" id="{8186157A-CEB9-B0FC-3A49-BE950AEAD6F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E0819CA0-A57D-42D7-A625-56C22D0FA7C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FF3A6F-DEFA-45E0-9496-BEE7C2C6F3D0}" type="slidenum">
              <a:rPr lang="en-US" smtClean="0"/>
              <a:t>‹#›</a:t>
            </a:fld>
            <a:endParaRPr lang="en-US" dirty="0"/>
          </a:p>
        </p:txBody>
      </p:sp>
    </p:spTree>
    <p:extLst>
      <p:ext uri="{BB962C8B-B14F-4D97-AF65-F5344CB8AC3E}">
        <p14:creationId xmlns:p14="http://schemas.microsoft.com/office/powerpoint/2010/main" val="14060022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6/21/2026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a:t>
            </a:fld>
            <a:endParaRPr lang="en-US" dirty="0"/>
          </a:p>
        </p:txBody>
      </p:sp>
    </p:spTree>
    <p:extLst>
      <p:ext uri="{BB962C8B-B14F-4D97-AF65-F5344CB8AC3E}">
        <p14:creationId xmlns:p14="http://schemas.microsoft.com/office/powerpoint/2010/main" val="2169385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Declared an epidemic </a:t>
            </a:r>
          </a:p>
          <a:p>
            <a:r>
              <a:rPr lang="en-US" dirty="0"/>
              <a:t>Other epidemics- opioid, obesity, smoking. How have you seen SIL present in your community or society?</a:t>
            </a:r>
          </a:p>
        </p:txBody>
      </p:sp>
      <p:sp>
        <p:nvSpPr>
          <p:cNvPr id="4" name="Slide Number Placeholder 3"/>
          <p:cNvSpPr>
            <a:spLocks noGrp="1"/>
          </p:cNvSpPr>
          <p:nvPr>
            <p:ph type="sldNum" sz="quarter" idx="5"/>
          </p:nvPr>
        </p:nvSpPr>
        <p:spPr/>
        <p:txBody>
          <a:bodyPr/>
          <a:lstStyle/>
          <a:p>
            <a:fld id="{F97DC217-DF71-1A49-B3EA-559F1F43B0FF}" type="slidenum">
              <a:rPr lang="en-US" smtClean="0"/>
              <a:t>2</a:t>
            </a:fld>
            <a:endParaRPr lang="en-US" dirty="0"/>
          </a:p>
        </p:txBody>
      </p:sp>
    </p:spTree>
    <p:extLst>
      <p:ext uri="{BB962C8B-B14F-4D97-AF65-F5344CB8AC3E}">
        <p14:creationId xmlns:p14="http://schemas.microsoft.com/office/powerpoint/2010/main" val="1938948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often talk about them in the same context, but there are important differences.</a:t>
            </a:r>
          </a:p>
          <a:p>
            <a:endParaRPr lang="en-US" dirty="0"/>
          </a:p>
          <a:p>
            <a:r>
              <a:rPr lang="en-US" dirty="0"/>
              <a:t>Social Isolation- </a:t>
            </a:r>
          </a:p>
          <a:p>
            <a:r>
              <a:rPr lang="en-US" dirty="0"/>
              <a:t>Someone who is socially isolated is physically separated from others. </a:t>
            </a:r>
          </a:p>
          <a:p>
            <a:pPr algn="l"/>
            <a:r>
              <a:rPr lang="en-US" sz="1800" b="0" i="0" u="none" strike="noStrike" baseline="0" dirty="0">
                <a:latin typeface="Calibri" panose="020F0502020204030204" pitchFamily="34" charset="0"/>
              </a:rPr>
              <a:t>Social isolation can increase the likelihood of social loneliness, but it is possible to be</a:t>
            </a:r>
          </a:p>
          <a:p>
            <a:r>
              <a:rPr lang="en-US" sz="1800" b="0" i="0" u="none" strike="noStrike" baseline="0" dirty="0">
                <a:latin typeface="Calibri" panose="020F0502020204030204" pitchFamily="34" charset="0"/>
              </a:rPr>
              <a:t>isolated without being lonely, and it is possible to be lonely without being isolated. </a:t>
            </a:r>
          </a:p>
          <a:p>
            <a:pPr algn="l"/>
            <a:endParaRPr lang="en-US" sz="1800" b="0" i="0" u="none" strike="noStrike" baseline="0" dirty="0">
              <a:solidFill>
                <a:srgbClr val="000000"/>
              </a:solidFill>
              <a:effectLst/>
              <a:latin typeface="Calibri" panose="020F0502020204030204" pitchFamily="34" charset="0"/>
            </a:endParaRPr>
          </a:p>
          <a:p>
            <a:pPr algn="l"/>
            <a:r>
              <a:rPr lang="en-US" sz="1800" b="0" i="0" u="none" strike="noStrike" baseline="0" dirty="0">
                <a:solidFill>
                  <a:srgbClr val="000000"/>
                </a:solidFill>
                <a:effectLst/>
                <a:latin typeface="Calibri" panose="020F0502020204030204" pitchFamily="34" charset="0"/>
              </a:rPr>
              <a:t>Loneliness- more of a feeling. \</a:t>
            </a:r>
          </a:p>
          <a:p>
            <a:pPr algn="l"/>
            <a:r>
              <a:rPr lang="en-US" sz="1800" b="0" i="0" u="none" strike="noStrike" baseline="0" dirty="0">
                <a:solidFill>
                  <a:srgbClr val="000000"/>
                </a:solidFill>
                <a:effectLst/>
                <a:latin typeface="Calibri" panose="020F0502020204030204" pitchFamily="34" charset="0"/>
              </a:rPr>
              <a:t>The gap between a person’s desired level of social contact and their actual level of social contact. </a:t>
            </a:r>
          </a:p>
          <a:p>
            <a:pPr algn="l"/>
            <a:endParaRPr lang="en-US" sz="1800" b="0" i="0" u="none" strike="noStrike" baseline="0" dirty="0">
              <a:solidFill>
                <a:srgbClr val="000000"/>
              </a:solidFill>
              <a:effectLst/>
              <a:latin typeface="Calibri" panose="020F0502020204030204" pitchFamily="34" charset="0"/>
            </a:endParaRPr>
          </a:p>
          <a:p>
            <a:pPr algn="l"/>
            <a:r>
              <a:rPr lang="en-US" sz="1800" b="0" i="0" u="none" strike="noStrike" baseline="0" dirty="0">
                <a:latin typeface="Calibri" panose="020F0502020204030204" pitchFamily="34" charset="0"/>
              </a:rPr>
              <a:t>Although we often say that someone is lonely, there are differences in frequency and</a:t>
            </a:r>
          </a:p>
          <a:p>
            <a:pPr algn="l"/>
            <a:r>
              <a:rPr lang="en-US" sz="1800" b="0" i="0" u="none" strike="noStrike" baseline="0" dirty="0">
                <a:latin typeface="Calibri" panose="020F0502020204030204" pitchFamily="34" charset="0"/>
              </a:rPr>
              <a:t>duration, as well as intensity. </a:t>
            </a:r>
          </a:p>
          <a:p>
            <a:pPr algn="l"/>
            <a:r>
              <a:rPr lang="en-US" sz="1800" b="0" i="0" u="none" strike="noStrike" baseline="0" dirty="0">
                <a:latin typeface="Calibri" panose="020F0502020204030204" pitchFamily="34" charset="0"/>
              </a:rPr>
              <a:t>How often you feel lonely, how long you feel lonely for, and how intensely your feelings are can change from person to person, and be a response to changing life circumstances. </a:t>
            </a:r>
          </a:p>
          <a:p>
            <a:pPr algn="l"/>
            <a:r>
              <a:rPr lang="en-US" sz="1800" b="0" i="0" u="none" strike="noStrike" baseline="0" dirty="0">
                <a:latin typeface="Calibri" panose="020F0502020204030204" pitchFamily="34" charset="0"/>
              </a:rPr>
              <a:t>Loneliness may be an occasional, transient feeling that someone can manage. In fact, an</a:t>
            </a:r>
          </a:p>
          <a:p>
            <a:pPr algn="l"/>
            <a:r>
              <a:rPr lang="en-US" sz="1800" b="0" i="0" u="none" strike="noStrike" baseline="0" dirty="0">
                <a:latin typeface="Calibri" panose="020F0502020204030204" pitchFamily="34" charset="0"/>
              </a:rPr>
              <a:t>intensity of feeling that is short lived may helpfully motivate individuals to reconnect with</a:t>
            </a:r>
          </a:p>
          <a:p>
            <a:pPr algn="l"/>
            <a:r>
              <a:rPr lang="en-US" sz="1800" b="0" i="0" u="none" strike="noStrike" baseline="0" dirty="0">
                <a:latin typeface="Calibri" panose="020F0502020204030204" pitchFamily="34" charset="0"/>
              </a:rPr>
              <a:t>other people.</a:t>
            </a:r>
          </a:p>
          <a:p>
            <a:pPr algn="l"/>
            <a:endParaRPr lang="en-US" sz="1800" b="0" i="0" u="none" strike="noStrike" baseline="0" dirty="0">
              <a:latin typeface="Calibri" panose="020F0502020204030204" pitchFamily="34" charset="0"/>
            </a:endParaRPr>
          </a:p>
          <a:p>
            <a:pPr algn="l"/>
            <a:r>
              <a:rPr lang="en-US" sz="1800" b="0" i="0" u="none" strike="noStrike" baseline="0" dirty="0">
                <a:latin typeface="Calibri" panose="020F0502020204030204" pitchFamily="34" charset="0"/>
              </a:rPr>
              <a:t>When we feel lonely often or always, this is defined as chronic loneliness. This long standing</a:t>
            </a:r>
          </a:p>
          <a:p>
            <a:pPr algn="l"/>
            <a:r>
              <a:rPr lang="en-US" sz="1800" b="0" i="0" u="none" strike="noStrike" baseline="0" dirty="0">
                <a:latin typeface="Calibri" panose="020F0502020204030204" pitchFamily="34" charset="0"/>
              </a:rPr>
              <a:t>nature of loneliness can inhibit our social connections and cause harm.</a:t>
            </a:r>
          </a:p>
          <a:p>
            <a:pPr algn="l"/>
            <a:endParaRPr lang="en-US" sz="1800" b="0" i="0" u="none" strike="noStrike" baseline="0" dirty="0">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3</a:t>
            </a:fld>
            <a:endParaRPr lang="en-US" dirty="0"/>
          </a:p>
        </p:txBody>
      </p:sp>
    </p:spTree>
    <p:extLst>
      <p:ext uri="{BB962C8B-B14F-4D97-AF65-F5344CB8AC3E}">
        <p14:creationId xmlns:p14="http://schemas.microsoft.com/office/powerpoint/2010/main" val="4194793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Social connectedness, which is the opposite of SIL is the degree to which people have and perceive a desired # quality and diversity of relationships</a:t>
            </a:r>
          </a:p>
          <a:p>
            <a:r>
              <a:rPr lang="en-US" dirty="0"/>
              <a:t>. There are many ways we can connect socially, and many ways we can lack social connection.</a:t>
            </a:r>
          </a:p>
          <a:p>
            <a:endParaRPr lang="en-US" dirty="0"/>
          </a:p>
          <a:p>
            <a:r>
              <a:rPr lang="en-US" dirty="0"/>
              <a:t>Belonging is a fundamental </a:t>
            </a:r>
            <a:r>
              <a:rPr lang="en-US" dirty="0" err="1"/>
              <a:t>juman</a:t>
            </a:r>
            <a:r>
              <a:rPr lang="en-US" dirty="0"/>
              <a:t> need. </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What does a day or week of feeling more connected look like to you?</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Can you tell me about a time you felt more connected? </a:t>
            </a:r>
          </a:p>
          <a:p>
            <a:endParaRPr lang="en-US" dirty="0"/>
          </a:p>
          <a:p>
            <a:r>
              <a:rPr lang="en-US" dirty="0"/>
              <a:t>it is critical to carefully consider equity in any approach to addressing social connection, as access and barriers to social opportunities are often not the same for everyone and often reinforce longstanding and historical inequities</a:t>
            </a:r>
          </a:p>
        </p:txBody>
      </p:sp>
      <p:sp>
        <p:nvSpPr>
          <p:cNvPr id="4" name="Slide Number Placeholder 3"/>
          <p:cNvSpPr>
            <a:spLocks noGrp="1"/>
          </p:cNvSpPr>
          <p:nvPr>
            <p:ph type="sldNum" sz="quarter" idx="5"/>
          </p:nvPr>
        </p:nvSpPr>
        <p:spPr/>
        <p:txBody>
          <a:bodyPr/>
          <a:lstStyle/>
          <a:p>
            <a:fld id="{F97DC217-DF71-1A49-B3EA-559F1F43B0FF}" type="slidenum">
              <a:rPr lang="en-US" smtClean="0"/>
              <a:t>4</a:t>
            </a:fld>
            <a:endParaRPr lang="en-US" dirty="0"/>
          </a:p>
        </p:txBody>
      </p:sp>
    </p:spTree>
    <p:extLst>
      <p:ext uri="{BB962C8B-B14F-4D97-AF65-F5344CB8AC3E}">
        <p14:creationId xmlns:p14="http://schemas.microsoft.com/office/powerpoint/2010/main" val="2585846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Structure examples: household size,</a:t>
            </a:r>
          </a:p>
          <a:p>
            <a:r>
              <a:rPr lang="en-US" dirty="0"/>
              <a:t> family size, friend circle size</a:t>
            </a:r>
          </a:p>
          <a:p>
            <a:endParaRPr lang="en-US" dirty="0"/>
          </a:p>
          <a:p>
            <a:r>
              <a:rPr lang="en-US" dirty="0"/>
              <a:t>Function: Emotional support, mentorship, support in a crisis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Quality: </a:t>
            </a:r>
            <a:r>
              <a:rPr lang="en-US" sz="1200" dirty="0"/>
              <a:t>(vs. negative, unhelpful, or unsatisfying)</a:t>
            </a:r>
          </a:p>
          <a:p>
            <a:r>
              <a:rPr lang="en-US" dirty="0"/>
              <a:t>relationship satisfaction, relationship strain, social inclusion or exclusion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can see how you could have a large # of relationships, but if your connections don’t feel reliable, you don’t feel valued/cared for, and </a:t>
            </a:r>
            <a:r>
              <a:rPr lang="en-US" dirty="0" err="1"/>
              <a:t>and</a:t>
            </a:r>
            <a:r>
              <a:rPr lang="en-US" dirty="0"/>
              <a:t> do not create a sense of belonging, you could feel very lonely even if you are not technically socially isolated.  </a:t>
            </a:r>
          </a:p>
          <a:p>
            <a:r>
              <a:rPr lang="en-US" dirty="0"/>
              <a:t>An individual’s level of social connection is not simply determined by the number of close relationships they have.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Consider two examples: first, an individual who is part of a large, highly-involved family, and second, an individual who has regular contact with colleagues through work but has little time for personal relationships outside of work. In each case, such an individual is not objectively isolated and may not feel subjectively lonely. However, in both cases key measures of isolation and loneliness may miss whether they are reaping the benefits of social connection in other ways, such as feeling adequately supported or having high-quality, close relationships.</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5</a:t>
            </a:fld>
            <a:endParaRPr lang="en-US" dirty="0"/>
          </a:p>
        </p:txBody>
      </p:sp>
    </p:spTree>
    <p:extLst>
      <p:ext uri="{BB962C8B-B14F-4D97-AF65-F5344CB8AC3E}">
        <p14:creationId xmlns:p14="http://schemas.microsoft.com/office/powerpoint/2010/main" val="1344123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Social connection is most often viewed as driven by the individual — such as presence of a chronic disease, or mental health struggles, your personality type, other factors listed here, and stage in life- which we will get to later. </a:t>
            </a:r>
          </a:p>
          <a:p>
            <a:r>
              <a:rPr lang="en-US" dirty="0"/>
              <a:t>These can influence motivation, ability, or access to connect socially. </a:t>
            </a:r>
          </a:p>
          <a:p>
            <a:endParaRPr lang="en-US" dirty="0"/>
          </a:p>
          <a:p>
            <a:r>
              <a:rPr lang="en-US" dirty="0"/>
              <a:t>RELATIONSHIPS: As we’ve seen, the level of one’s connection is also dependent on the structure, function, and quality of relationships. And many other factors that we may have very little control over. </a:t>
            </a:r>
          </a:p>
          <a:p>
            <a:endParaRPr lang="en-US" dirty="0"/>
          </a:p>
          <a:p>
            <a:r>
              <a:rPr lang="en-US" dirty="0"/>
              <a:t>It is also shaped by the social infrastructure of the community (or communities) in which one is born, grows up, works and grows old. Like the quality and access to outdoor spaces, adequate housing, community organizations, decisions made by local government,  </a:t>
            </a:r>
          </a:p>
          <a:p>
            <a:r>
              <a:rPr lang="en-US" dirty="0"/>
              <a:t>Societal factors influence communities through broader social policies, cultural norms, the technology environment, the political environment,. </a:t>
            </a:r>
          </a:p>
          <a:p>
            <a:endParaRPr lang="en-US" dirty="0"/>
          </a:p>
          <a:p>
            <a:r>
              <a:rPr lang="en-US" dirty="0"/>
              <a:t>Moreover, individuals are simultaneously influenced by societal-level conditions such as cooperation, discrimination, inequality, and the collective social connectedness or disconnectedness of the community. </a:t>
            </a:r>
          </a:p>
          <a:p>
            <a:r>
              <a:rPr lang="en-US" dirty="0"/>
              <a:t>All of this to say,, social connection is more than a personal issue. </a:t>
            </a:r>
          </a:p>
          <a:p>
            <a:r>
              <a:rPr lang="en-US" dirty="0"/>
              <a:t>Because many contributors to social connection go beyond an individual’s control, in order to promote health, change is needed across all levels that shape the availability of opportunities for social connection.</a:t>
            </a:r>
          </a:p>
        </p:txBody>
      </p:sp>
      <p:sp>
        <p:nvSpPr>
          <p:cNvPr id="4" name="Slide Number Placeholder 3"/>
          <p:cNvSpPr>
            <a:spLocks noGrp="1"/>
          </p:cNvSpPr>
          <p:nvPr>
            <p:ph type="sldNum" sz="quarter" idx="5"/>
          </p:nvPr>
        </p:nvSpPr>
        <p:spPr/>
        <p:txBody>
          <a:bodyPr/>
          <a:lstStyle/>
          <a:p>
            <a:fld id="{F97DC217-DF71-1A49-B3EA-559F1F43B0FF}" type="slidenum">
              <a:rPr lang="en-US" smtClean="0"/>
              <a:t>6</a:t>
            </a:fld>
            <a:endParaRPr lang="en-US" dirty="0"/>
          </a:p>
        </p:txBody>
      </p:sp>
    </p:spTree>
    <p:extLst>
      <p:ext uri="{BB962C8B-B14F-4D97-AF65-F5344CB8AC3E}">
        <p14:creationId xmlns:p14="http://schemas.microsoft.com/office/powerpoint/2010/main" val="3610227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lets look at the graph on the right. Adults with disabilities were more likely to lack the social support they need regardless of age. </a:t>
            </a:r>
          </a:p>
          <a:p>
            <a:r>
              <a:rPr lang="en-US" dirty="0"/>
              <a:t>Then we see adults age 75+ were the most likely to lack </a:t>
            </a:r>
            <a:r>
              <a:rPr lang="en-US" dirty="0" err="1"/>
              <a:t>adequare</a:t>
            </a:r>
            <a:r>
              <a:rPr lang="en-US" dirty="0"/>
              <a:t> social support.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Our younger years are often the point in our lives when we are meeting more people and relationships are created and built upon. As we age, those relationships can change as people transition to different stages in their lives, Illness, moves, job transitions, and countless other life events. Also as we just pointed out changes in one’s community and society can affect social connections, so it is expected and not abnormal that the amount and quality of social connections change over time and periods of loneliness are not necessarily concerning. But how long we remain socially disconnected for is worth paying attention to. chronic loneliness (even if someone is not isolated) and isolation (even if someone is not lonely) represent a significant health concern.</a:t>
            </a:r>
          </a:p>
          <a:p>
            <a:endParaRPr lang="en-US" dirty="0"/>
          </a:p>
          <a:p>
            <a:r>
              <a:rPr lang="en-US" dirty="0"/>
              <a:t>Additionally, as we age, more risk factors come into play. Which we will explore further in a minute.</a:t>
            </a:r>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7</a:t>
            </a:fld>
            <a:endParaRPr lang="en-US" dirty="0"/>
          </a:p>
        </p:txBody>
      </p:sp>
    </p:spTree>
    <p:extLst>
      <p:ext uri="{BB962C8B-B14F-4D97-AF65-F5344CB8AC3E}">
        <p14:creationId xmlns:p14="http://schemas.microsoft.com/office/powerpoint/2010/main" val="965845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sz="1200" b="0" i="0" u="none" strike="noStrike" baseline="0" dirty="0">
                <a:solidFill>
                  <a:srgbClr val="FF0000"/>
                </a:solidFill>
                <a:latin typeface="Calibri Light" panose="020F0302020204030204" pitchFamily="34" charset="0"/>
              </a:rPr>
            </a:br>
            <a:r>
              <a:rPr lang="en-US" sz="1200" b="0" i="0" u="none" strike="noStrike" baseline="0" dirty="0">
                <a:solidFill>
                  <a:srgbClr val="FF0000"/>
                </a:solidFill>
                <a:latin typeface="Calibri Light" panose="020F0302020204030204" pitchFamily="34" charset="0"/>
              </a:rPr>
              <a:t>Among adults ages 65 and older, those who were LGBTQ, people of color, or had an ACE score of 4 or more were the most likely to lack the social support they </a:t>
            </a:r>
            <a:r>
              <a:rPr lang="en-US" sz="1200" b="0" i="0" u="none" strike="noStrike" baseline="0" dirty="0" err="1">
                <a:solidFill>
                  <a:srgbClr val="FF0000"/>
                </a:solidFill>
                <a:latin typeface="Calibri Light" panose="020F0302020204030204" pitchFamily="34" charset="0"/>
              </a:rPr>
              <a:t>needed.</a:t>
            </a:r>
            <a:r>
              <a:rPr lang="en-US" dirty="0" err="1"/>
              <a:t>ACEs</a:t>
            </a:r>
            <a:r>
              <a:rPr lang="en-US" dirty="0"/>
              <a:t> abuse, neglect, socioeconomic factors.</a:t>
            </a:r>
          </a:p>
          <a:p>
            <a:r>
              <a:rPr lang="en-US" dirty="0"/>
              <a:t>he number of adverse childhood experiences a respondent reported out of the following: parental divorce, physical abuse, emotional abuse, sexual abuse, neglect, mental illness of an adult caregiver, illicit drug use or alcoholism of an adult caregiver, incarceration of a household member, or physical violence between adult caregivers</a:t>
            </a:r>
          </a:p>
        </p:txBody>
      </p:sp>
      <p:sp>
        <p:nvSpPr>
          <p:cNvPr id="4" name="Slide Number Placeholder 3"/>
          <p:cNvSpPr>
            <a:spLocks noGrp="1"/>
          </p:cNvSpPr>
          <p:nvPr>
            <p:ph type="sldNum" sz="quarter" idx="5"/>
          </p:nvPr>
        </p:nvSpPr>
        <p:spPr/>
        <p:txBody>
          <a:bodyPr/>
          <a:lstStyle/>
          <a:p>
            <a:fld id="{F97DC217-DF71-1A49-B3EA-559F1F43B0FF}" type="slidenum">
              <a:rPr lang="en-US" smtClean="0"/>
              <a:t>8</a:t>
            </a:fld>
            <a:endParaRPr lang="en-US" dirty="0"/>
          </a:p>
        </p:txBody>
      </p:sp>
    </p:spTree>
    <p:extLst>
      <p:ext uri="{BB962C8B-B14F-4D97-AF65-F5344CB8AC3E}">
        <p14:creationId xmlns:p14="http://schemas.microsoft.com/office/powerpoint/2010/main" val="399008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mentioned, more risk factors for social isolation and loneliness come into play as we age. Take a look at the risk factors and think about how each of them can present themselves more strongly as you get older.  currently, studies find the highest prevalence for loneliness and isolation among people with poor physical or mental health, disabilities, financial insecurity, those who live alone- one in 4 older adults live alone- huge risk factor. Other risk factors OA are more likely to face- lack of </a:t>
            </a:r>
            <a:r>
              <a:rPr lang="en-US" dirty="0" err="1"/>
              <a:t>transporation</a:t>
            </a:r>
            <a:r>
              <a:rPr lang="en-US" dirty="0"/>
              <a:t>, grief and loss, hearing and vision loss, and as Kayla will touch on- cognitive impairments are caregiver responsibilities! </a:t>
            </a:r>
          </a:p>
          <a:p>
            <a:endParaRPr lang="en-US" dirty="0"/>
          </a:p>
          <a:p>
            <a:r>
              <a:rPr lang="en-US" dirty="0"/>
              <a:t>For example, while the highest rates of social isolation are found among older adults, young adults are almost twice as likely to report feeling lonely than those over 65, lacking meaningful relationships and a sense of belonging.</a:t>
            </a:r>
          </a:p>
        </p:txBody>
      </p:sp>
      <p:sp>
        <p:nvSpPr>
          <p:cNvPr id="4" name="Slide Number Placeholder 3"/>
          <p:cNvSpPr>
            <a:spLocks noGrp="1"/>
          </p:cNvSpPr>
          <p:nvPr>
            <p:ph type="sldNum" sz="quarter" idx="5"/>
          </p:nvPr>
        </p:nvSpPr>
        <p:spPr/>
        <p:txBody>
          <a:bodyPr/>
          <a:lstStyle/>
          <a:p>
            <a:fld id="{F97DC217-DF71-1A49-B3EA-559F1F43B0FF}" type="slidenum">
              <a:rPr lang="en-US" smtClean="0"/>
              <a:t>9</a:t>
            </a:fld>
            <a:endParaRPr lang="en-US" dirty="0"/>
          </a:p>
        </p:txBody>
      </p:sp>
    </p:spTree>
    <p:extLst>
      <p:ext uri="{BB962C8B-B14F-4D97-AF65-F5344CB8AC3E}">
        <p14:creationId xmlns:p14="http://schemas.microsoft.com/office/powerpoint/2010/main" val="1682491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454F5B"/>
                </a:solidFill>
                <a:effectLst/>
                <a:highlight>
                  <a:srgbClr val="FFFFFF"/>
                </a:highlight>
                <a:latin typeface="Ubuntu" panose="020B0504030602030204" pitchFamily="34" charset="0"/>
              </a:rPr>
              <a:t>Health effects of social isolation and loneliness</a:t>
            </a:r>
          </a:p>
          <a:p>
            <a:endParaRPr lang="en-US" dirty="0"/>
          </a:p>
          <a:p>
            <a:r>
              <a:rPr lang="en-US" dirty="0"/>
              <a:t>“Over four decades of research has produced robust evidence that lacking social connection— and in particular, scoring high on measures of social isolation—is associated with a significantly increased risk for early death from all causes.”</a:t>
            </a:r>
          </a:p>
          <a:p>
            <a:endParaRPr lang="en-US" dirty="0"/>
          </a:p>
          <a:p>
            <a:r>
              <a:rPr lang="en-US" dirty="0"/>
              <a:t>More recent estimates, based on synthesizing data across 148 studies, with an average of 7.5 years of follow-up, suggest that social connection increases the odds of survival by 50%.</a:t>
            </a:r>
          </a:p>
          <a:p>
            <a:r>
              <a:rPr lang="en-US" dirty="0"/>
              <a:t>Indeed, the effects of social connection, isolation, and loneliness on mortality are comparable, and in some cases greater, than those of many other risk factors including lifestyle factors (e.g., smoking, alcohol consumption, physical inactivity), traditional clinical risks factors (e.g., high blood pressure, body mass index, cholesterol levels), environmental factors (e.g., air pollution),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b="0" i="0" dirty="0">
                <a:solidFill>
                  <a:srgbClr val="454F5B"/>
                </a:solidFill>
                <a:effectLst/>
                <a:highlight>
                  <a:srgbClr val="FFFFFF"/>
                </a:highlight>
                <a:latin typeface="Ubuntu" panose="020B0504030602030204" pitchFamily="34" charset="0"/>
              </a:rPr>
              <a:t>More broadly, lacking social connection can increase the risk for premature death as much as smoking up to 15 cigarettes a day.4 </a:t>
            </a:r>
          </a:p>
          <a:p>
            <a:endParaRPr lang="en-US" dirty="0"/>
          </a:p>
        </p:txBody>
      </p:sp>
      <p:sp>
        <p:nvSpPr>
          <p:cNvPr id="4" name="Slide Number Placeholder 3"/>
          <p:cNvSpPr>
            <a:spLocks noGrp="1"/>
          </p:cNvSpPr>
          <p:nvPr>
            <p:ph type="sldNum" sz="quarter" idx="5"/>
          </p:nvPr>
        </p:nvSpPr>
        <p:spPr/>
        <p:txBody>
          <a:bodyPr/>
          <a:lstStyle/>
          <a:p>
            <a:pPr>
              <a:defRPr/>
            </a:pPr>
            <a:fld id="{ADEB9FD9-E3A9-424E-AD77-1CB096094D88}" type="slidenum">
              <a:rPr lang="en-US" altLang="en-US" smtClean="0"/>
              <a:pPr>
                <a:defRPr/>
              </a:pPr>
              <a:t>10</a:t>
            </a:fld>
            <a:endParaRPr lang="en-US" altLang="en-US"/>
          </a:p>
        </p:txBody>
      </p:sp>
    </p:spTree>
    <p:extLst>
      <p:ext uri="{BB962C8B-B14F-4D97-AF65-F5344CB8AC3E}">
        <p14:creationId xmlns:p14="http://schemas.microsoft.com/office/powerpoint/2010/main" val="4127179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800" b="0" i="0" u="none" strike="noStrike" baseline="0" dirty="0">
              <a:latin typeface="Calibri" panose="020F0502020204030204" pitchFamily="34" charset="0"/>
            </a:endParaRPr>
          </a:p>
          <a:p>
            <a:pPr algn="l"/>
            <a:r>
              <a:rPr lang="en-US" sz="1800" b="0" i="0" u="none" strike="noStrike" baseline="0" dirty="0">
                <a:latin typeface="Calibri" panose="020F0502020204030204" pitchFamily="34" charset="0"/>
              </a:rPr>
              <a:t>And it goes both ways, a physical and mental health problems are a both a cause and effect of loneliness and social isolation, can increase our likelihood of</a:t>
            </a:r>
          </a:p>
          <a:p>
            <a:pPr algn="l"/>
            <a:r>
              <a:rPr lang="en-US" sz="1800" b="0" i="0" u="none" strike="noStrike" baseline="0" dirty="0">
                <a:latin typeface="Calibri" panose="020F0502020204030204" pitchFamily="34" charset="0"/>
              </a:rPr>
              <a:t>Experiencing loneliness and can develop as a result of loneliness. </a:t>
            </a:r>
          </a:p>
          <a:p>
            <a:pPr algn="l"/>
            <a:endParaRPr lang="en-US" sz="1800" b="0" i="0" u="none" strike="noStrike" baseline="0" dirty="0">
              <a:latin typeface="Calibri" panose="020F0502020204030204" pitchFamily="34" charset="0"/>
            </a:endParaRPr>
          </a:p>
          <a:p>
            <a:pPr algn="l"/>
            <a:r>
              <a:rPr lang="en-US" sz="1800" b="0" i="0" u="none" strike="noStrike" baseline="0" dirty="0">
                <a:latin typeface="Calibri" panose="020F0502020204030204" pitchFamily="34" charset="0"/>
              </a:rPr>
              <a:t>Other negative health impacts of SIL- examples-</a:t>
            </a:r>
          </a:p>
          <a:p>
            <a:pPr algn="l"/>
            <a:endParaRPr lang="en-US" sz="1800" b="0" i="0" u="none" strike="noStrike" baseline="0" dirty="0">
              <a:latin typeface="Calibri" panose="020F0502020204030204" pitchFamily="34" charset="0"/>
            </a:endParaRPr>
          </a:p>
          <a:p>
            <a:pPr algn="l"/>
            <a:r>
              <a:rPr lang="en-US" sz="1200" b="0" i="0" u="none" strike="noStrike" baseline="0" dirty="0">
                <a:latin typeface="Calibri" panose="020F0502020204030204" pitchFamily="34" charset="0"/>
              </a:rPr>
              <a:t>Loneliness can affect how we think and feel about ourselves and the world around us.</a:t>
            </a:r>
          </a:p>
          <a:p>
            <a:pPr algn="l"/>
            <a:r>
              <a:rPr lang="en-US" sz="1200" b="0" i="0" u="none" strike="noStrike" baseline="0" dirty="0">
                <a:latin typeface="Calibri" panose="020F0502020204030204" pitchFamily="34" charset="0"/>
              </a:rPr>
              <a:t>include a loss of self confidence and</a:t>
            </a:r>
          </a:p>
          <a:p>
            <a:pPr algn="l"/>
            <a:r>
              <a:rPr lang="en-US" sz="1200" b="0" i="0" u="none" strike="noStrike" baseline="0" dirty="0">
                <a:latin typeface="Calibri" panose="020F0502020204030204" pitchFamily="34" charset="0"/>
              </a:rPr>
              <a:t>self-esteem, increased sensitivity to social rejection, and an increased risk of stress,</a:t>
            </a:r>
          </a:p>
          <a:p>
            <a:pPr algn="l"/>
            <a:r>
              <a:rPr lang="en-US" sz="1200" b="0" i="0" u="none" strike="noStrike" baseline="0" dirty="0">
                <a:latin typeface="Calibri" panose="020F0502020204030204" pitchFamily="34" charset="0"/>
              </a:rPr>
              <a:t>And addiction</a:t>
            </a:r>
          </a:p>
          <a:p>
            <a:pPr algn="l"/>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11</a:t>
            </a:fld>
            <a:endParaRPr lang="en-US" dirty="0"/>
          </a:p>
        </p:txBody>
      </p:sp>
    </p:spTree>
    <p:extLst>
      <p:ext uri="{BB962C8B-B14F-4D97-AF65-F5344CB8AC3E}">
        <p14:creationId xmlns:p14="http://schemas.microsoft.com/office/powerpoint/2010/main" val="1616857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man Old Style" panose="02050604050505020204" pitchFamily="18" charset="0"/>
                <a:ea typeface="Calibri" panose="020F0502020204030204" pitchFamily="34" charset="0"/>
                <a:cs typeface="Times New Roman" panose="02020603050405020304" pitchFamily="18" charset="0"/>
              </a:rPr>
              <a:t>Milwaukee County AAA offers a myriad of programs and activities that increase social connection and promote health: including Evidence Based Health Promotion classes, congregate meal sites, social programming at senior centers, and transportation.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man Old Style" panose="02050604050505020204" pitchFamily="18" charset="0"/>
                <a:ea typeface="Calibri" panose="020F0502020204030204" pitchFamily="34" charset="0"/>
                <a:cs typeface="Times New Roman" panose="02020603050405020304" pitchFamily="18" charset="0"/>
              </a:rPr>
              <a:t>But By definition, those that are socially isolated are not engaged in the community, much less in AAA sponsored activities. Thus, the first challenge in addressing social isolation and loneliness is to identify individuals who are lonely. The second is to determine what risk factors someone is facing that might be contributing to their SIL, and thirdly, to connect them to resources to remove barriers to social connection.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u="none" strike="noStrike" dirty="0">
              <a:solidFill>
                <a:srgbClr val="000000"/>
              </a:solidFill>
              <a:effectLst/>
              <a:latin typeface="Bookman Old Style" panose="020506040505050202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Bookman Old Style" panose="02050604050505020204" pitchFamily="18" charset="0"/>
                <a:cs typeface="Times New Roman" panose="02020603050405020304" pitchFamily="18" charset="0"/>
              </a:rPr>
              <a:t>TO achieve this- </a:t>
            </a:r>
            <a:r>
              <a:rPr lang="en-US" sz="1800" b="0" i="0" u="none" strike="noStrike" dirty="0" err="1">
                <a:solidFill>
                  <a:srgbClr val="000000"/>
                </a:solidFill>
                <a:effectLst/>
                <a:latin typeface="Bookman Old Style" panose="02050604050505020204" pitchFamily="18" charset="0"/>
                <a:cs typeface="Times New Roman" panose="02020603050405020304" pitchFamily="18" charset="0"/>
              </a:rPr>
              <a:t>Milwuakee</a:t>
            </a:r>
            <a:r>
              <a:rPr lang="en-US" sz="1800" b="0" i="0" u="none" strike="noStrike" dirty="0">
                <a:solidFill>
                  <a:srgbClr val="000000"/>
                </a:solidFill>
                <a:effectLst/>
                <a:latin typeface="Bookman Old Style" panose="02050604050505020204" pitchFamily="18" charset="0"/>
                <a:cs typeface="Times New Roman" panose="02020603050405020304" pitchFamily="18" charset="0"/>
              </a:rPr>
              <a:t> County has partnered with MCW, VV, PSW and is currently piloting: Rx Social Connect-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Bookman Old Style" panose="02050604050505020204" pitchFamily="18" charset="0"/>
                <a:cs typeface="Times New Roman" panose="02020603050405020304" pitchFamily="18" charset="0"/>
              </a:rPr>
              <a:t>Goal-</a:t>
            </a:r>
            <a:endParaRPr lang="en-US" sz="1800" b="0" i="0" u="none" strike="noStrike" dirty="0">
              <a:solidFill>
                <a:srgbClr val="000000"/>
              </a:solidFill>
              <a:effectLst/>
              <a:latin typeface="Franklin Gothic Book" panose="020B0503020102020204" pitchFamily="34" charset="0"/>
            </a:endParaRPr>
          </a:p>
          <a:p>
            <a:endParaRPr lang="en-US" sz="1800" kern="0" dirty="0">
              <a:solidFill>
                <a:srgbClr val="000101"/>
              </a:solidFill>
              <a:effectLst/>
              <a:latin typeface="Arial" panose="020B0604020202020204" pitchFamily="34" charset="0"/>
              <a:ea typeface="Arial" panose="020B0604020202020204" pitchFamily="34" charset="0"/>
            </a:endParaRPr>
          </a:p>
          <a:p>
            <a:r>
              <a:rPr lang="en-US" sz="1800" kern="0" dirty="0">
                <a:solidFill>
                  <a:srgbClr val="000101"/>
                </a:solidFill>
                <a:effectLst/>
                <a:latin typeface="Arial" panose="020B0604020202020204" pitchFamily="34" charset="0"/>
                <a:ea typeface="Arial" panose="020B0604020202020204" pitchFamily="34" charset="0"/>
              </a:rPr>
              <a:t>Through a model of social prescribing, patients who are identified as “lonely” are formally referred to local non-clinical services that help empower them to improve their health and foster meaningful community connections.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12</a:t>
            </a:fld>
            <a:endParaRPr lang="en-US" dirty="0"/>
          </a:p>
        </p:txBody>
      </p:sp>
    </p:spTree>
    <p:extLst>
      <p:ext uri="{BB962C8B-B14F-4D97-AF65-F5344CB8AC3E}">
        <p14:creationId xmlns:p14="http://schemas.microsoft.com/office/powerpoint/2010/main" val="2474778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None/>
            </a:pPr>
            <a:r>
              <a:rPr lang="en-US" sz="1200" kern="0" dirty="0">
                <a:solidFill>
                  <a:srgbClr val="000101"/>
                </a:solidFill>
                <a:effectLst/>
                <a:latin typeface="Arial" panose="020B0604020202020204" pitchFamily="34" charset="0"/>
                <a:ea typeface="Arial" panose="020B0604020202020204" pitchFamily="34" charset="0"/>
              </a:rPr>
              <a:t>Most patients see their pharmacist and visit a pharmacy more often than they see their PCP or go to the clinic. </a:t>
            </a:r>
          </a:p>
          <a:p>
            <a:pPr algn="l" rtl="0" fontAlgn="base">
              <a:buFont typeface="Arial" panose="020B0604020202020204" pitchFamily="34" charset="0"/>
              <a:buNone/>
            </a:pPr>
            <a:endParaRPr lang="en-US" sz="1200" kern="0" dirty="0">
              <a:solidFill>
                <a:srgbClr val="000101"/>
              </a:solidFill>
              <a:effectLst/>
              <a:latin typeface="Arial" panose="020B0604020202020204" pitchFamily="34" charset="0"/>
              <a:ea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dirty="0"/>
              <a:t>for someone who is socially isolated and lonely, a pharmacist may be one of the few points of contact in their lives</a:t>
            </a:r>
            <a:endParaRPr lang="en-US" sz="1200" kern="0" dirty="0">
              <a:solidFill>
                <a:srgbClr val="000101"/>
              </a:solidFill>
              <a:effectLst/>
              <a:latin typeface="Arial" panose="020B0604020202020204" pitchFamily="34" charset="0"/>
              <a:ea typeface="Arial" panose="020B0604020202020204" pitchFamily="34" charset="0"/>
            </a:endParaRPr>
          </a:p>
          <a:p>
            <a:pPr algn="l" rtl="0" fontAlgn="base">
              <a:buFont typeface="Arial" panose="020B0604020202020204" pitchFamily="34" charset="0"/>
              <a:buNone/>
            </a:pPr>
            <a:endParaRPr lang="en-US" sz="1200" kern="0" dirty="0">
              <a:solidFill>
                <a:srgbClr val="000101"/>
              </a:solidFill>
              <a:effectLst/>
              <a:latin typeface="Arial" panose="020B0604020202020204" pitchFamily="34" charset="0"/>
              <a:ea typeface="Arial" panose="020B0604020202020204" pitchFamily="34" charset="0"/>
            </a:endParaRPr>
          </a:p>
          <a:p>
            <a:pPr algn="l" rtl="0" fontAlgn="base">
              <a:buFont typeface="Arial" panose="020B0604020202020204" pitchFamily="34" charset="0"/>
              <a:buNone/>
            </a:pPr>
            <a:r>
              <a:rPr lang="en-US" sz="1200" kern="0" dirty="0">
                <a:solidFill>
                  <a:srgbClr val="000101"/>
                </a:solidFill>
                <a:effectLst/>
                <a:latin typeface="Arial" panose="020B0604020202020204" pitchFamily="34" charset="0"/>
                <a:ea typeface="Arial" panose="020B0604020202020204" pitchFamily="34" charset="0"/>
              </a:rPr>
              <a:t>To return to the words of the Surgeon General when addressing the epidemic of SIL: </a:t>
            </a:r>
          </a:p>
          <a:p>
            <a:pPr algn="l" rtl="0" fontAlgn="base">
              <a:buFont typeface="Arial" panose="020B0604020202020204" pitchFamily="34" charset="0"/>
              <a:buNone/>
            </a:pPr>
            <a:endParaRPr lang="en-US" sz="1200" kern="0" dirty="0">
              <a:solidFill>
                <a:srgbClr val="000101"/>
              </a:solidFill>
              <a:effectLst/>
              <a:latin typeface="Arial" panose="020B0604020202020204" pitchFamily="34" charset="0"/>
              <a:ea typeface="Arial" panose="020B0604020202020204" pitchFamily="34" charset="0"/>
            </a:endParaRPr>
          </a:p>
          <a:p>
            <a:pPr algn="l" rtl="0" fontAlgn="base">
              <a:buFont typeface="Arial" panose="020B0604020202020204" pitchFamily="34" charset="0"/>
              <a:buNone/>
            </a:pPr>
            <a:endParaRPr lang="en-US" sz="1200" kern="0" dirty="0">
              <a:solidFill>
                <a:srgbClr val="000101"/>
              </a:solidFill>
              <a:effectLst/>
              <a:latin typeface="Arial" panose="020B0604020202020204" pitchFamily="34" charset="0"/>
              <a:ea typeface="Arial" panose="020B0604020202020204" pitchFamily="34" charset="0"/>
            </a:endParaRPr>
          </a:p>
          <a:p>
            <a:pPr algn="l" rtl="0" fontAlgn="base">
              <a:buFont typeface="Arial" panose="020B0604020202020204" pitchFamily="34" charset="0"/>
              <a:buNone/>
            </a:pPr>
            <a:r>
              <a:rPr lang="en-US" sz="1200" kern="0" dirty="0">
                <a:solidFill>
                  <a:srgbClr val="000101"/>
                </a:solidFill>
                <a:effectLst/>
                <a:latin typeface="Arial" panose="020B0604020202020204" pitchFamily="34" charset="0"/>
                <a:ea typeface="Arial" panose="020B0604020202020204" pitchFamily="34" charset="0"/>
              </a:rPr>
              <a:t>By integrating SIL screening and social prescribing into their practice, pharmacists gain a structured framework for addressing non-medical factors that influence our health </a:t>
            </a:r>
          </a:p>
          <a:p>
            <a:pPr algn="l" rtl="0" fontAlgn="base">
              <a:buFont typeface="Arial" panose="020B0604020202020204" pitchFamily="34" charset="0"/>
              <a:buNone/>
            </a:pPr>
            <a:r>
              <a:rPr lang="en-US" sz="1200" kern="0" dirty="0">
                <a:solidFill>
                  <a:srgbClr val="000101"/>
                </a:solidFill>
                <a:effectLst/>
                <a:latin typeface="Arial" panose="020B0604020202020204" pitchFamily="34" charset="0"/>
                <a:ea typeface="Arial" panose="020B0604020202020204" pitchFamily="34" charset="0"/>
              </a:rPr>
              <a:t>This can complement and enhance any existing pharmaceutical intervention. </a:t>
            </a:r>
            <a:endParaRPr lang="en-US" b="0" i="0" u="none" strike="noStrike" dirty="0">
              <a:solidFill>
                <a:srgbClr val="000000"/>
              </a:solidFill>
              <a:effectLst/>
              <a:latin typeface="Franklin Gothic Book" panose="020B0503020102020204" pitchFamily="34" charset="0"/>
            </a:endParaRPr>
          </a:p>
          <a:p>
            <a:pPr algn="l" rtl="0" fontAlgn="base">
              <a:buFont typeface="Arial" panose="020B0604020202020204" pitchFamily="34" charset="0"/>
              <a:buNone/>
            </a:pPr>
            <a:endParaRPr lang="en-US" b="0" i="0" u="none" strike="noStrike" dirty="0">
              <a:solidFill>
                <a:srgbClr val="000000"/>
              </a:solidFill>
              <a:effectLst/>
              <a:latin typeface="Franklin Gothic Book" panose="020B05030201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Franklin Gothic Book" panose="020B0503020102020204" pitchFamily="34" charset="0"/>
              </a:rPr>
              <a:t>What impact can you make by measuring for loneliness?</a:t>
            </a:r>
            <a:r>
              <a:rPr lang="en-US" b="0" i="0" dirty="0">
                <a:solidFill>
                  <a:srgbClr val="FFFFFF"/>
                </a:solidFill>
                <a:effectLst/>
                <a:latin typeface="Franklin Gothic Book" panose="020B0503020102020204" pitchFamily="34" charset="0"/>
              </a:rPr>
              <a:t>​</a:t>
            </a:r>
            <a:br>
              <a:rPr lang="en-US" b="0" i="0" dirty="0">
                <a:solidFill>
                  <a:srgbClr val="FFFFFF"/>
                </a:solidFill>
                <a:effectLst/>
                <a:latin typeface="Franklin Gothic Book" panose="020B0503020102020204" pitchFamily="34" charset="0"/>
              </a:rPr>
            </a:br>
            <a:r>
              <a:rPr lang="en-US" b="0" i="0" dirty="0">
                <a:solidFill>
                  <a:srgbClr val="FFFFFF"/>
                </a:solidFill>
                <a:effectLst/>
                <a:latin typeface="Franklin Gothic Book" panose="020B0503020102020204" pitchFamily="34" charset="0"/>
              </a:rPr>
              <a:t>​</a:t>
            </a:r>
            <a:endParaRPr lang="en-US" b="0" i="0" dirty="0">
              <a:solidFill>
                <a:srgbClr val="FFFFFF"/>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Franklin Gothic Book" panose="020B0503020102020204" pitchFamily="34" charset="0"/>
              </a:rPr>
              <a:t>Better understand loneliness at the local level</a:t>
            </a:r>
            <a:r>
              <a:rPr lang="en-US" b="0" i="0" dirty="0">
                <a:solidFill>
                  <a:srgbClr val="FFFFFF"/>
                </a:solidFill>
                <a:effectLst/>
                <a:latin typeface="Franklin Gothic Book" panose="020B0503020102020204" pitchFamily="34" charset="0"/>
              </a:rPr>
              <a:t>​</a:t>
            </a:r>
            <a:endParaRPr lang="en-US" b="0" i="0" dirty="0">
              <a:solidFill>
                <a:srgbClr val="FFFFFF"/>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Franklin Gothic Book" panose="020B0503020102020204" pitchFamily="34" charset="0"/>
              </a:rPr>
              <a:t>Reach the loneliest people</a:t>
            </a:r>
            <a:r>
              <a:rPr lang="en-US" b="0" i="0" dirty="0">
                <a:solidFill>
                  <a:srgbClr val="FFFFFF"/>
                </a:solidFill>
                <a:effectLst/>
                <a:latin typeface="Franklin Gothic Book" panose="020B0503020102020204" pitchFamily="34" charset="0"/>
              </a:rPr>
              <a:t>​</a:t>
            </a:r>
            <a:endParaRPr lang="en-US" b="0" i="0" dirty="0">
              <a:solidFill>
                <a:srgbClr val="FFFFFF"/>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Franklin Gothic Book" panose="020B0503020102020204" pitchFamily="34" charset="0"/>
              </a:rPr>
              <a:t>Take practical and actionable attempts to reduce loneliness</a:t>
            </a:r>
            <a:endParaRPr lang="en-US" b="0" i="0" dirty="0">
              <a:solidFill>
                <a:srgbClr val="FFFFFF"/>
              </a:solidFill>
              <a:effectLst/>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13</a:t>
            </a:fld>
            <a:endParaRPr lang="en-US" dirty="0"/>
          </a:p>
        </p:txBody>
      </p:sp>
    </p:spTree>
    <p:extLst>
      <p:ext uri="{BB962C8B-B14F-4D97-AF65-F5344CB8AC3E}">
        <p14:creationId xmlns:p14="http://schemas.microsoft.com/office/powerpoint/2010/main" val="3480802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u="sng" dirty="0">
                <a:solidFill>
                  <a:srgbClr val="002060"/>
                </a:solidFill>
                <a:ea typeface="Calibri"/>
                <a:cs typeface="Calibri"/>
              </a:rPr>
              <a:t>Participating pharmacies and pharmacy partners will ask patients Milwaukee County </a:t>
            </a:r>
            <a:r>
              <a:rPr lang="en-US" u="sng" dirty="0" err="1">
                <a:solidFill>
                  <a:srgbClr val="002060"/>
                </a:solidFill>
                <a:ea typeface="Calibri"/>
                <a:cs typeface="Calibri"/>
              </a:rPr>
              <a:t>patienst</a:t>
            </a:r>
            <a:r>
              <a:rPr lang="en-US" u="sng" dirty="0">
                <a:solidFill>
                  <a:srgbClr val="002060"/>
                </a:solidFill>
                <a:ea typeface="Calibri"/>
                <a:cs typeface="Calibri"/>
              </a:rPr>
              <a:t> who are over 60 if they would like to take a survey to measure their level of social connection. If they consent, the UCLA 3 item loneliness scale will be administered. </a:t>
            </a:r>
          </a:p>
          <a:p>
            <a:pPr lvl="1"/>
            <a:r>
              <a:rPr lang="en-US" u="sng" dirty="0">
                <a:solidFill>
                  <a:srgbClr val="002060"/>
                </a:solidFill>
                <a:ea typeface="Calibri"/>
                <a:cs typeface="Calibri"/>
              </a:rPr>
              <a:t>Read questions.</a:t>
            </a:r>
          </a:p>
          <a:p>
            <a:pPr lvl="1"/>
            <a:endParaRPr lang="en-US" u="sng" dirty="0">
              <a:solidFill>
                <a:srgbClr val="002060"/>
              </a:solidFill>
              <a:ea typeface="Calibri"/>
              <a:cs typeface="Calibri"/>
            </a:endParaRPr>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14</a:t>
            </a:fld>
            <a:endParaRPr lang="en-US" dirty="0"/>
          </a:p>
        </p:txBody>
      </p:sp>
    </p:spTree>
    <p:extLst>
      <p:ext uri="{BB962C8B-B14F-4D97-AF65-F5344CB8AC3E}">
        <p14:creationId xmlns:p14="http://schemas.microsoft.com/office/powerpoint/2010/main" val="176800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r>
              <a:rPr lang="en-US" sz="1200" dirty="0">
                <a:solidFill>
                  <a:srgbClr val="002060"/>
                </a:solidFill>
                <a:ea typeface="Calibri"/>
                <a:cs typeface="Calibri"/>
              </a:rPr>
              <a:t>Response will be coded and added up. </a:t>
            </a:r>
          </a:p>
          <a:p>
            <a:pPr lvl="2"/>
            <a:r>
              <a:rPr lang="en-US" sz="1200" dirty="0">
                <a:solidFill>
                  <a:srgbClr val="002060"/>
                </a:solidFill>
                <a:ea typeface="Calibri"/>
                <a:cs typeface="Calibri"/>
              </a:rPr>
              <a:t>Participants who score 6 or more will be referred to </a:t>
            </a:r>
            <a:r>
              <a:rPr lang="en-US" sz="1200" dirty="0" err="1">
                <a:solidFill>
                  <a:srgbClr val="002060"/>
                </a:solidFill>
                <a:ea typeface="Calibri"/>
                <a:cs typeface="Calibri"/>
              </a:rPr>
              <a:t>Milwaukke</a:t>
            </a:r>
            <a:r>
              <a:rPr lang="en-US" sz="1200" dirty="0">
                <a:solidFill>
                  <a:srgbClr val="002060"/>
                </a:solidFill>
                <a:ea typeface="Calibri"/>
                <a:cs typeface="Calibri"/>
              </a:rPr>
              <a:t> County Senior Service Provider- Vital Voices who will follow up with a phone call to the patient. </a:t>
            </a:r>
          </a:p>
          <a:p>
            <a:pPr lvl="2"/>
            <a:endParaRPr lang="en-US" sz="1200" dirty="0">
              <a:solidFill>
                <a:srgbClr val="002060"/>
              </a:solidFill>
              <a:ea typeface="Calibri"/>
              <a:cs typeface="Calibri"/>
            </a:endParaRPr>
          </a:p>
          <a:p>
            <a:pPr lvl="2"/>
            <a:r>
              <a:rPr lang="en-US" sz="1200" dirty="0">
                <a:solidFill>
                  <a:srgbClr val="002060"/>
                </a:solidFill>
                <a:ea typeface="Calibri"/>
                <a:cs typeface="Calibri"/>
              </a:rPr>
              <a:t>Staff may find it difficult to ask negatively worded and sensitive questions</a:t>
            </a:r>
            <a:endParaRPr lang="en-US" sz="1100" dirty="0">
              <a:solidFill>
                <a:srgbClr val="002060"/>
              </a:solidFill>
            </a:endParaRPr>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15</a:t>
            </a:fld>
            <a:endParaRPr lang="en-US" dirty="0"/>
          </a:p>
        </p:txBody>
      </p:sp>
    </p:spTree>
    <p:extLst>
      <p:ext uri="{BB962C8B-B14F-4D97-AF65-F5344CB8AC3E}">
        <p14:creationId xmlns:p14="http://schemas.microsoft.com/office/powerpoint/2010/main" val="39059534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Vital Voices connects with the participant, they will go through a questionnaire to try to uncover what may be contributing their social isolation or feelings of loneliness. The questions included in the assessment will focus on whether the participant is experiencing some of the bigger modifiable risk factors for SIL that we went through earlier. </a:t>
            </a:r>
          </a:p>
          <a:p>
            <a:r>
              <a:rPr lang="en-US" dirty="0"/>
              <a:t>Based on the participants responses to the questions, Vital Voices will connect participants to resources, programs, services that they might benefit from.</a:t>
            </a:r>
          </a:p>
        </p:txBody>
      </p:sp>
      <p:sp>
        <p:nvSpPr>
          <p:cNvPr id="4" name="Slide Number Placeholder 3"/>
          <p:cNvSpPr>
            <a:spLocks noGrp="1"/>
          </p:cNvSpPr>
          <p:nvPr>
            <p:ph type="sldNum" sz="quarter" idx="5"/>
          </p:nvPr>
        </p:nvSpPr>
        <p:spPr/>
        <p:txBody>
          <a:bodyPr/>
          <a:lstStyle/>
          <a:p>
            <a:fld id="{F97DC217-DF71-1A49-B3EA-559F1F43B0FF}" type="slidenum">
              <a:rPr lang="en-US" smtClean="0"/>
              <a:t>16</a:t>
            </a:fld>
            <a:endParaRPr lang="en-US" dirty="0"/>
          </a:p>
        </p:txBody>
      </p:sp>
    </p:spTree>
    <p:extLst>
      <p:ext uri="{BB962C8B-B14F-4D97-AF65-F5344CB8AC3E}">
        <p14:creationId xmlns:p14="http://schemas.microsoft.com/office/powerpoint/2010/main" val="795071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18</a:t>
            </a:fld>
            <a:endParaRPr lang="en-US" dirty="0"/>
          </a:p>
        </p:txBody>
      </p:sp>
    </p:spTree>
    <p:extLst>
      <p:ext uri="{BB962C8B-B14F-4D97-AF65-F5344CB8AC3E}">
        <p14:creationId xmlns:p14="http://schemas.microsoft.com/office/powerpoint/2010/main" val="980654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Incorporate more interactions in your day- take the time to chitchat at the grocery store. </a:t>
            </a:r>
            <a:r>
              <a:rPr lang="en-US" b="0" i="0" dirty="0">
                <a:solidFill>
                  <a:srgbClr val="0C0C0C"/>
                </a:solidFill>
                <a:effectLst/>
                <a:latin typeface="cnn_sans_display"/>
              </a:rPr>
              <a:t>Try keeping an eye out for opportunities to be kind to people you pass</a:t>
            </a:r>
            <a:endParaRPr lang="en-US" dirty="0"/>
          </a:p>
          <a:p>
            <a:endParaRPr lang="en-US" dirty="0"/>
          </a:p>
          <a:p>
            <a:r>
              <a:rPr lang="en-US" dirty="0"/>
              <a:t>Volunteer- helping others makes you feel good, and you can connect around an a cause or organization that has meaning for you.</a:t>
            </a:r>
          </a:p>
          <a:p>
            <a:endParaRPr lang="en-US" dirty="0"/>
          </a:p>
          <a:p>
            <a:r>
              <a:rPr lang="en-US" dirty="0"/>
              <a:t>Invite others to participate in activities with you- this could be going to church, going out to lunch, attending a fitness class. Many people may be hesitant to participate in social activities if they are going alone. Give yourself the opportunity to deepen your relationship with someone and let them know they belong.</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 out your local senior center, grab lunch at a dining site- if you haven’t already, explore opportunities to socialize and meet folks who share the same hobbies and interests as you at your senior center, or try something new! Regular attendance is key to building relationships.</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19</a:t>
            </a:fld>
            <a:endParaRPr lang="en-US" dirty="0"/>
          </a:p>
        </p:txBody>
      </p:sp>
    </p:spTree>
    <p:extLst>
      <p:ext uri="{BB962C8B-B14F-4D97-AF65-F5344CB8AC3E}">
        <p14:creationId xmlns:p14="http://schemas.microsoft.com/office/powerpoint/2010/main" val="3693790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873051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grpSp>
        <p:nvGrpSpPr>
          <p:cNvPr id="7" name="Group 6">
            <a:extLst>
              <a:ext uri="{FF2B5EF4-FFF2-40B4-BE49-F238E27FC236}">
                <a16:creationId xmlns:a16="http://schemas.microsoft.com/office/drawing/2014/main" id="{4E85868E-7C21-A4C2-8208-C285C8EB881A}"/>
              </a:ext>
              <a:ext uri="{C183D7F6-B498-43B3-948B-1728B52AA6E4}">
                <adec:decorative xmlns:adec="http://schemas.microsoft.com/office/drawing/2017/decorative" val="1"/>
              </a:ext>
            </a:extLst>
          </p:cNvPr>
          <p:cNvGrpSpPr/>
          <p:nvPr userDrawn="1"/>
        </p:nvGrpSpPr>
        <p:grpSpPr>
          <a:xfrm>
            <a:off x="1" y="0"/>
            <a:ext cx="12191999" cy="6858000"/>
            <a:chOff x="1" y="0"/>
            <a:chExt cx="12191999" cy="6858000"/>
          </a:xfrm>
        </p:grpSpPr>
        <p:sp>
          <p:nvSpPr>
            <p:cNvPr id="8" name="Freeform 3">
              <a:extLst>
                <a:ext uri="{FF2B5EF4-FFF2-40B4-BE49-F238E27FC236}">
                  <a16:creationId xmlns:a16="http://schemas.microsoft.com/office/drawing/2014/main" id="{A5B72AC4-06DF-3318-DA98-916223A541DD}"/>
                </a:ext>
                <a:ext uri="{C183D7F6-B498-43B3-948B-1728B52AA6E4}">
                  <adec:decorative xmlns:adec="http://schemas.microsoft.com/office/drawing/2017/decorative" val="1"/>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F72943B1-C2D2-6A06-13B8-01BB677BBA39}"/>
                </a:ext>
                <a:ext uri="{C183D7F6-B498-43B3-948B-1728B52AA6E4}">
                  <adec:decorative xmlns:adec="http://schemas.microsoft.com/office/drawing/2017/decorative" val="1"/>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10" name="Freeform 5">
              <a:extLst>
                <a:ext uri="{FF2B5EF4-FFF2-40B4-BE49-F238E27FC236}">
                  <a16:creationId xmlns:a16="http://schemas.microsoft.com/office/drawing/2014/main" id="{93BCE8BE-69D9-945A-25EB-C3253FF34BE9}"/>
                </a:ext>
                <a:ext uri="{C183D7F6-B498-43B3-948B-1728B52AA6E4}">
                  <adec:decorative xmlns:adec="http://schemas.microsoft.com/office/drawing/2017/decorative" val="1"/>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1" name="Group 10">
              <a:extLst>
                <a:ext uri="{FF2B5EF4-FFF2-40B4-BE49-F238E27FC236}">
                  <a16:creationId xmlns:a16="http://schemas.microsoft.com/office/drawing/2014/main" id="{EB4B02ED-8012-D8B2-71FD-AD54D6AC8FF8}"/>
                </a:ext>
                <a:ext uri="{C183D7F6-B498-43B3-948B-1728B52AA6E4}">
                  <adec:decorative xmlns:adec="http://schemas.microsoft.com/office/drawing/2017/decorative" val="1"/>
                </a:ext>
              </a:extLst>
            </p:cNvPr>
            <p:cNvGrpSpPr/>
            <p:nvPr userDrawn="1"/>
          </p:nvGrpSpPr>
          <p:grpSpPr>
            <a:xfrm>
              <a:off x="8082092" y="5590903"/>
              <a:ext cx="1572380" cy="1267097"/>
              <a:chOff x="7413403" y="4976359"/>
              <a:chExt cx="2334986" cy="1881641"/>
            </a:xfrm>
          </p:grpSpPr>
          <p:sp>
            <p:nvSpPr>
              <p:cNvPr id="12" name="Freeform 6">
                <a:extLst>
                  <a:ext uri="{FF2B5EF4-FFF2-40B4-BE49-F238E27FC236}">
                    <a16:creationId xmlns:a16="http://schemas.microsoft.com/office/drawing/2014/main" id="{DA996484-EBA6-60C6-98D2-52EAC748CB71}"/>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13" name="Freeform 7">
                <a:extLst>
                  <a:ext uri="{FF2B5EF4-FFF2-40B4-BE49-F238E27FC236}">
                    <a16:creationId xmlns:a16="http://schemas.microsoft.com/office/drawing/2014/main" id="{0C6D5304-AEBE-D22D-8003-A36020EF3F09}"/>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Tree>
    <p:extLst>
      <p:ext uri="{BB962C8B-B14F-4D97-AF65-F5344CB8AC3E}">
        <p14:creationId xmlns:p14="http://schemas.microsoft.com/office/powerpoint/2010/main" val="355764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37358626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1544657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9/8/20XX</a:t>
            </a:r>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90274018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9/8/20XX</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89200734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9/8/20XX</a:t>
            </a:r>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947047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47870166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9/8/20XX</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29997246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41880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7781672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80948448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0181779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6591095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99748957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9/8/20XX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731015189"/>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userDrawn="1"/>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6409989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Righ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userDrawn="1"/>
        </p:nvGrpSpPr>
        <p:grpSpPr>
          <a:xfrm flipH="1">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71600"/>
            <a:ext cx="5486400" cy="4114800"/>
          </a:xfrm>
        </p:spPr>
        <p:txBody>
          <a:bodyPr anchor="ctr" anchorCtr="0">
            <a:noAutofit/>
          </a:bodyPr>
          <a:lstStyle>
            <a:lvl1pPr>
              <a:defRPr sz="6000" b="1">
                <a:latin typeface="+mj-lt"/>
              </a:defRPr>
            </a:lvl1pPr>
          </a:lstStyle>
          <a:p>
            <a:r>
              <a:rPr lang="en-US" dirty="0"/>
              <a:t>Click to add title</a:t>
            </a:r>
          </a:p>
        </p:txBody>
      </p:sp>
      <p:sp>
        <p:nvSpPr>
          <p:cNvPr id="15" name="Picture Placeholder 14">
            <a:extLst>
              <a:ext uri="{FF2B5EF4-FFF2-40B4-BE49-F238E27FC236}">
                <a16:creationId xmlns:a16="http://schemas.microsoft.com/office/drawing/2014/main" id="{3124234B-E1C4-2616-9993-A23142AA69B2}"/>
              </a:ext>
            </a:extLst>
          </p:cNvPr>
          <p:cNvSpPr>
            <a:spLocks noGrp="1"/>
          </p:cNvSpPr>
          <p:nvPr>
            <p:ph type="pic" sz="quarter" idx="10"/>
          </p:nvPr>
        </p:nvSpPr>
        <p:spPr>
          <a:xfrm>
            <a:off x="7183438" y="1168400"/>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2349859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userDrawn="1"/>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dirty="0"/>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2056934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nd Content and Image 1">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userDrawn="1"/>
        </p:nvGrpSpPr>
        <p:grpSpPr>
          <a:xfrm>
            <a:off x="0" y="0"/>
            <a:ext cx="12208822" cy="6858002"/>
            <a:chOff x="0" y="0"/>
            <a:chExt cx="12208822" cy="6858002"/>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7200"/>
            <a:ext cx="10643508" cy="1371600"/>
          </a:xfrm>
        </p:spPr>
        <p:txBody>
          <a:bodyPr anchor="b">
            <a:noAutofit/>
          </a:bodyPr>
          <a:lstStyle>
            <a:lvl1pPr>
              <a:defRPr sz="4200" b="1">
                <a:latin typeface="+mj-lt"/>
              </a:defRPr>
            </a:lvl1pPr>
          </a:lstStyle>
          <a:p>
            <a:r>
              <a:rPr lang="en-US" dirty="0"/>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dirty="0"/>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426616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Smart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457200"/>
            <a:ext cx="9692640" cy="1371600"/>
          </a:xfrm>
        </p:spPr>
        <p:txBody>
          <a:bodyPr anchor="b">
            <a:noAutofit/>
          </a:bodyPr>
          <a:lstStyle>
            <a:lvl1pPr>
              <a:defRPr sz="4200" b="1">
                <a:latin typeface="+mj-lt"/>
              </a:defRPr>
            </a:lvl1pPr>
          </a:lstStyle>
          <a:p>
            <a:r>
              <a:rPr lang="en-US" dirty="0"/>
              <a:t>Click to add title</a:t>
            </a:r>
          </a:p>
        </p:txBody>
      </p:sp>
      <p:sp>
        <p:nvSpPr>
          <p:cNvPr id="4" name="Content Placeholder 2">
            <a:extLst>
              <a:ext uri="{FF2B5EF4-FFF2-40B4-BE49-F238E27FC236}">
                <a16:creationId xmlns:a16="http://schemas.microsoft.com/office/drawing/2014/main" id="{C45E425B-455F-127B-1647-045FD094F15D}"/>
              </a:ext>
            </a:extLst>
          </p:cNvPr>
          <p:cNvSpPr>
            <a:spLocks noGrp="1"/>
          </p:cNvSpPr>
          <p:nvPr>
            <p:ph idx="10" hasCustomPrompt="1"/>
          </p:nvPr>
        </p:nvSpPr>
        <p:spPr>
          <a:xfrm>
            <a:off x="1167493" y="2087561"/>
            <a:ext cx="2693306" cy="3890543"/>
          </a:xfrm>
        </p:spPr>
        <p:txBody>
          <a:bodyPr>
            <a:noAutofit/>
          </a:bodyPr>
          <a:lstStyle>
            <a:lvl1pPr marL="0" indent="0">
              <a:buNone/>
              <a:defRPr sz="2000">
                <a:latin typeface="+mn-lt"/>
              </a:defRPr>
            </a:lvl1pPr>
            <a:lvl2pPr marL="457200" indent="0">
              <a:buNone/>
              <a:defRPr sz="2000">
                <a:latin typeface="+mn-lt"/>
              </a:defRPr>
            </a:lvl2pPr>
            <a:lvl3pPr marL="914400" indent="0">
              <a:buNone/>
              <a:defRPr sz="2000">
                <a:latin typeface="+mn-lt"/>
              </a:defRPr>
            </a:lvl3pPr>
            <a:lvl4pPr marL="1371600" indent="0">
              <a:buNone/>
              <a:defRPr sz="2000">
                <a:latin typeface="+mn-lt"/>
              </a:defRPr>
            </a:lvl4pPr>
            <a:lvl5pPr marL="1828800" inden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4216400" y="2087563"/>
            <a:ext cx="6730274" cy="389054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141071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r>
              <a:rPr lang="en-US"/>
              <a:t>9/8/20XX</a:t>
            </a:r>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6474272"/>
      </p:ext>
    </p:extLst>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 id="2147483931" r:id="rId12"/>
    <p:sldLayoutId id="2147483932" r:id="rId13"/>
    <p:sldLayoutId id="2147483933" r:id="rId14"/>
    <p:sldLayoutId id="2147483934" r:id="rId15"/>
    <p:sldLayoutId id="2147483935" r:id="rId16"/>
    <p:sldLayoutId id="2147483936" r:id="rId17"/>
    <p:sldLayoutId id="2147483937" r:id="rId18"/>
    <p:sldLayoutId id="2147483939" r:id="rId19"/>
    <p:sldLayoutId id="2147483942" r:id="rId20"/>
    <p:sldLayoutId id="2147483943" r:id="rId21"/>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image" Target="../media/image5.png"/><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1.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0.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8.xml"/><Relationship Id="rId1" Type="http://schemas.openxmlformats.org/officeDocument/2006/relationships/slideLayout" Target="../slideLayouts/slideLayout21.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connectwi.org/join/" TargetMode="External"/><Relationship Id="rId1" Type="http://schemas.openxmlformats.org/officeDocument/2006/relationships/slideLayout" Target="../slideLayouts/slideLayout7.xml"/><Relationship Id="rId6" Type="http://schemas.openxmlformats.org/officeDocument/2006/relationships/hyperlink" Target="mailto:%20connectwi@wihealthyaging.org" TargetMode="External"/><Relationship Id="rId5" Type="http://schemas.openxmlformats.org/officeDocument/2006/relationships/hyperlink" Target="https://us06web.zoom.us/meeting/register/SDTJWhyRS3W1a0xE7ZCQHw" TargetMode="External"/><Relationship Id="rId4" Type="http://schemas.openxmlformats.org/officeDocument/2006/relationships/hyperlink" Target="mailto:connectwi@wihealthyaging.org"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mailto:Kaisa.Kerrigan@milwaukeecountywi.gov"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p:txBody>
          <a:bodyPr/>
          <a:lstStyle/>
          <a:p>
            <a:r>
              <a:rPr lang="en-US"/>
              <a:t>Social Isolation &amp; Loneliness in Older Adults</a:t>
            </a:r>
            <a:endParaRPr lang="en-US" dirty="0"/>
          </a:p>
        </p:txBody>
      </p:sp>
      <p:sp>
        <p:nvSpPr>
          <p:cNvPr id="3" name="TextBox 2">
            <a:extLst>
              <a:ext uri="{FF2B5EF4-FFF2-40B4-BE49-F238E27FC236}">
                <a16:creationId xmlns:a16="http://schemas.microsoft.com/office/drawing/2014/main" id="{D2095B4E-2226-B3AD-AB2B-1710F03E205C}"/>
              </a:ext>
            </a:extLst>
          </p:cNvPr>
          <p:cNvSpPr txBox="1"/>
          <p:nvPr/>
        </p:nvSpPr>
        <p:spPr>
          <a:xfrm>
            <a:off x="4945248" y="5162309"/>
            <a:ext cx="6638356" cy="830997"/>
          </a:xfrm>
          <a:prstGeom prst="rect">
            <a:avLst/>
          </a:prstGeom>
          <a:solidFill>
            <a:schemeClr val="bg1"/>
          </a:solidFill>
        </p:spPr>
        <p:txBody>
          <a:bodyPr wrap="none" rtlCol="0">
            <a:spAutoFit/>
          </a:bodyPr>
          <a:lstStyle/>
          <a:p>
            <a:r>
              <a:rPr lang="en-US" sz="2400" dirty="0"/>
              <a:t>Kaisa Kerrigan, Community Health Coordinator</a:t>
            </a:r>
          </a:p>
          <a:p>
            <a:r>
              <a:rPr lang="en-US" sz="2400" dirty="0"/>
              <a:t>Milwaukee County Area Agency on Aging</a:t>
            </a: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48DD4-4828-CE87-0C5C-42BE175E8DA5}"/>
              </a:ext>
            </a:extLst>
          </p:cNvPr>
          <p:cNvSpPr>
            <a:spLocks noGrp="1"/>
          </p:cNvSpPr>
          <p:nvPr>
            <p:ph type="title"/>
          </p:nvPr>
        </p:nvSpPr>
        <p:spPr>
          <a:xfrm>
            <a:off x="816552" y="1295493"/>
            <a:ext cx="5982560" cy="4421529"/>
          </a:xfrm>
        </p:spPr>
        <p:txBody>
          <a:bodyPr/>
          <a:lstStyle/>
          <a:p>
            <a:pPr algn="l" rtl="0" fontAlgn="base"/>
            <a:r>
              <a:rPr lang="en-US" sz="2400" b="0" i="0" u="none" strike="noStrike" dirty="0">
                <a:solidFill>
                  <a:srgbClr val="000000"/>
                </a:solidFill>
                <a:effectLst/>
                <a:latin typeface="+mn-lt"/>
              </a:rPr>
              <a:t>“Our </a:t>
            </a:r>
            <a:r>
              <a:rPr lang="en-US" sz="2400" i="0" u="none" strike="noStrike" dirty="0">
                <a:solidFill>
                  <a:srgbClr val="000000"/>
                </a:solidFill>
                <a:effectLst/>
                <a:latin typeface="+mn-lt"/>
              </a:rPr>
              <a:t>epidemic</a:t>
            </a:r>
            <a:r>
              <a:rPr lang="en-US" sz="2400" b="0" i="0" u="none" strike="noStrike" dirty="0">
                <a:solidFill>
                  <a:srgbClr val="000000"/>
                </a:solidFill>
                <a:effectLst/>
                <a:latin typeface="+mn-lt"/>
              </a:rPr>
              <a:t> of loneliness and isolation has been an underappreciated public health crisis that has harmed individual and societal health.” </a:t>
            </a:r>
            <a:br>
              <a:rPr lang="en-US" sz="2400" b="0" i="0" u="none" strike="noStrike" dirty="0">
                <a:solidFill>
                  <a:srgbClr val="000000"/>
                </a:solidFill>
                <a:effectLst/>
                <a:latin typeface="+mn-lt"/>
              </a:rPr>
            </a:br>
            <a:br>
              <a:rPr lang="en-US" sz="2400" b="0" i="0" u="none" strike="noStrike" dirty="0">
                <a:solidFill>
                  <a:srgbClr val="000000"/>
                </a:solidFill>
                <a:effectLst/>
                <a:latin typeface="+mn-lt"/>
              </a:rPr>
            </a:br>
            <a:r>
              <a:rPr lang="en-US" sz="2400" b="0" i="0" u="none" strike="noStrike" dirty="0">
                <a:solidFill>
                  <a:srgbClr val="000000"/>
                </a:solidFill>
                <a:effectLst/>
                <a:latin typeface="+mn-lt"/>
              </a:rPr>
              <a:t>Our relationships are a source of healing and well-being hiding in plain sight – one that can help us live healthier, more fulfilled, and more productive lives...”</a:t>
            </a:r>
            <a:r>
              <a:rPr lang="en-US" sz="2400" b="0" i="0" dirty="0">
                <a:solidFill>
                  <a:srgbClr val="FFFFFF"/>
                </a:solidFill>
                <a:effectLst/>
                <a:latin typeface="+mn-lt"/>
              </a:rPr>
              <a:t>​</a:t>
            </a:r>
            <a:br>
              <a:rPr lang="en-US" sz="1800" b="0" i="0" dirty="0">
                <a:solidFill>
                  <a:srgbClr val="FFFFFF"/>
                </a:solidFill>
                <a:effectLst/>
                <a:latin typeface="+mn-lt"/>
              </a:rPr>
            </a:br>
            <a:br>
              <a:rPr lang="en-US" sz="1800" b="0" i="0" dirty="0">
                <a:solidFill>
                  <a:srgbClr val="FFFFFF"/>
                </a:solidFill>
                <a:effectLst/>
                <a:latin typeface="+mn-lt"/>
              </a:rPr>
            </a:br>
            <a:r>
              <a:rPr lang="en-US" sz="1800" b="0" i="0" u="none" strike="noStrike" dirty="0">
                <a:solidFill>
                  <a:srgbClr val="000000"/>
                </a:solidFill>
                <a:effectLst/>
                <a:latin typeface="+mn-lt"/>
              </a:rPr>
              <a:t>U.S. Surgeon General Dr. Vivek Murthy</a:t>
            </a:r>
            <a:r>
              <a:rPr lang="en-US" sz="1800" b="0" i="0" dirty="0">
                <a:solidFill>
                  <a:srgbClr val="FFFFFF"/>
                </a:solidFill>
                <a:effectLst/>
                <a:latin typeface="+mn-lt"/>
              </a:rPr>
              <a:t>​</a:t>
            </a:r>
            <a:br>
              <a:rPr lang="en-US" sz="1800" b="0" i="0" dirty="0">
                <a:solidFill>
                  <a:srgbClr val="FFFFFF"/>
                </a:solidFill>
                <a:effectLst/>
                <a:latin typeface="+mn-lt"/>
              </a:rPr>
            </a:br>
            <a:r>
              <a:rPr lang="en-US" sz="1800" b="0" i="1" u="none" strike="noStrike" dirty="0">
                <a:solidFill>
                  <a:srgbClr val="000000"/>
                </a:solidFill>
                <a:effectLst/>
                <a:latin typeface="+mn-lt"/>
              </a:rPr>
              <a:t>May 3, 2023</a:t>
            </a:r>
            <a:endParaRPr lang="en-US" sz="1800" b="0" i="0" dirty="0">
              <a:solidFill>
                <a:srgbClr val="FFFFFF"/>
              </a:solidFill>
              <a:effectLst/>
              <a:latin typeface="+mn-lt"/>
            </a:endParaRPr>
          </a:p>
        </p:txBody>
      </p:sp>
      <p:sp>
        <p:nvSpPr>
          <p:cNvPr id="3" name="TextBox 2">
            <a:extLst>
              <a:ext uri="{FF2B5EF4-FFF2-40B4-BE49-F238E27FC236}">
                <a16:creationId xmlns:a16="http://schemas.microsoft.com/office/drawing/2014/main" id="{456BCCB2-4281-D995-3000-8FB8FDE0F7C4}"/>
              </a:ext>
            </a:extLst>
          </p:cNvPr>
          <p:cNvSpPr txBox="1"/>
          <p:nvPr/>
        </p:nvSpPr>
        <p:spPr>
          <a:xfrm>
            <a:off x="4267200" y="4475018"/>
            <a:ext cx="184731" cy="369332"/>
          </a:xfrm>
          <a:prstGeom prst="rect">
            <a:avLst/>
          </a:prstGeom>
          <a:noFill/>
        </p:spPr>
        <p:txBody>
          <a:bodyPr wrap="none" rtlCol="0">
            <a:spAutoFit/>
          </a:bodyPr>
          <a:lstStyle/>
          <a:p>
            <a:endParaRPr lang="en-US" dirty="0"/>
          </a:p>
        </p:txBody>
      </p:sp>
      <p:pic>
        <p:nvPicPr>
          <p:cNvPr id="1028" name="Picture 4" descr="Vaccines for Kids Likely to Get Green Light in Upcoming School Year ...">
            <a:extLst>
              <a:ext uri="{FF2B5EF4-FFF2-40B4-BE49-F238E27FC236}">
                <a16:creationId xmlns:a16="http://schemas.microsoft.com/office/drawing/2014/main" id="{A7269F63-47D5-5E34-74AC-5B37185BDA8D}"/>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l="17939" r="17939"/>
          <a:stretch>
            <a:fillRect/>
          </a:stretch>
        </p:blipFill>
        <p:spPr bwMode="auto">
          <a:xfrm>
            <a:off x="6874886" y="1360440"/>
            <a:ext cx="4500562" cy="452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677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9EA7EA7-74F5-4EE2-8E3D-1A10308259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A5CE79B5-7EE4-424D-AD14-5DEFB61B8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96C926F-F999-44BA-8D86-9EAB51D650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248745E7-0AF0-48F9-8E58-2673FC5F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Rectangle 25">
              <a:extLst>
                <a:ext uri="{FF2B5EF4-FFF2-40B4-BE49-F238E27FC236}">
                  <a16:creationId xmlns:a16="http://schemas.microsoft.com/office/drawing/2014/main" id="{9715E81A-D2E0-4431-9370-4E4A9ECA7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Isosceles Triangle 14">
              <a:extLst>
                <a:ext uri="{FF2B5EF4-FFF2-40B4-BE49-F238E27FC236}">
                  <a16:creationId xmlns:a16="http://schemas.microsoft.com/office/drawing/2014/main" id="{CEDB37A9-282D-4DDB-85AD-B2090A825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7">
              <a:extLst>
                <a:ext uri="{FF2B5EF4-FFF2-40B4-BE49-F238E27FC236}">
                  <a16:creationId xmlns:a16="http://schemas.microsoft.com/office/drawing/2014/main" id="{533D5933-7F91-4F5E-BC31-42FD0E2D8D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8">
              <a:extLst>
                <a:ext uri="{FF2B5EF4-FFF2-40B4-BE49-F238E27FC236}">
                  <a16:creationId xmlns:a16="http://schemas.microsoft.com/office/drawing/2014/main" id="{37ADDF68-C9BE-46EA-83DE-2C07DD839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9">
              <a:extLst>
                <a:ext uri="{FF2B5EF4-FFF2-40B4-BE49-F238E27FC236}">
                  <a16:creationId xmlns:a16="http://schemas.microsoft.com/office/drawing/2014/main" id="{10D67396-BABD-48A8-A892-CCB5095FA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a:extLst>
                <a:ext uri="{FF2B5EF4-FFF2-40B4-BE49-F238E27FC236}">
                  <a16:creationId xmlns:a16="http://schemas.microsoft.com/office/drawing/2014/main" id="{626DA82A-72C2-4DF6-9CF0-0D1F6B96B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Isosceles Triangle 19">
              <a:extLst>
                <a:ext uri="{FF2B5EF4-FFF2-40B4-BE49-F238E27FC236}">
                  <a16:creationId xmlns:a16="http://schemas.microsoft.com/office/drawing/2014/main" id="{8EE6DC63-4380-4BE0-A68A-8F01162BD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22" name="Rectangle 21">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7FF5EE67-DE83-C00F-F31C-58A2B46234DB}"/>
              </a:ext>
            </a:extLst>
          </p:cNvPr>
          <p:cNvSpPr>
            <a:spLocks noGrp="1"/>
          </p:cNvSpPr>
          <p:nvPr>
            <p:ph type="title"/>
          </p:nvPr>
        </p:nvSpPr>
        <p:spPr>
          <a:xfrm>
            <a:off x="133826" y="97085"/>
            <a:ext cx="11924347" cy="1248424"/>
          </a:xfrm>
        </p:spPr>
        <p:txBody>
          <a:bodyPr vert="horz" lIns="91440" tIns="45720" rIns="91440" bIns="45720" rtlCol="0" anchor="ctr">
            <a:normAutofit/>
          </a:bodyPr>
          <a:lstStyle/>
          <a:p>
            <a:r>
              <a:rPr lang="en-US" sz="3400" dirty="0"/>
              <a:t>Social Isolation and Loneliness-What is the difference?</a:t>
            </a:r>
          </a:p>
        </p:txBody>
      </p:sp>
      <p:sp>
        <p:nvSpPr>
          <p:cNvPr id="24" name="Isosceles Triangle 23">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26" name="Straight Connector 25">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8" name="Isosceles Triangle 27">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Oval 22">
            <a:extLst>
              <a:ext uri="{FF2B5EF4-FFF2-40B4-BE49-F238E27FC236}">
                <a16:creationId xmlns:a16="http://schemas.microsoft.com/office/drawing/2014/main" id="{134A4BC2-D9AC-5EBD-8C33-3469345350E0}"/>
              </a:ext>
            </a:extLst>
          </p:cNvPr>
          <p:cNvSpPr/>
          <p:nvPr/>
        </p:nvSpPr>
        <p:spPr>
          <a:xfrm>
            <a:off x="9277977" y="4022317"/>
            <a:ext cx="2355228" cy="234800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At our Core, Humans are </a:t>
            </a:r>
            <a:r>
              <a:rPr lang="en-US" sz="2400" b="1" dirty="0"/>
              <a:t>Social Beings</a:t>
            </a:r>
          </a:p>
        </p:txBody>
      </p:sp>
      <p:pic>
        <p:nvPicPr>
          <p:cNvPr id="7170" name="Picture 2" descr="Senior man looking out the window.">
            <a:extLst>
              <a:ext uri="{FF2B5EF4-FFF2-40B4-BE49-F238E27FC236}">
                <a16:creationId xmlns:a16="http://schemas.microsoft.com/office/drawing/2014/main" id="{DC372D99-5166-339B-1DC9-9894EB216C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5946"/>
          <a:stretch/>
        </p:blipFill>
        <p:spPr bwMode="auto">
          <a:xfrm>
            <a:off x="8755513" y="1265850"/>
            <a:ext cx="3237439" cy="2488671"/>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2572F027-3D98-6CE3-97F2-2FF7B14F9EC2}"/>
              </a:ext>
            </a:extLst>
          </p:cNvPr>
          <p:cNvSpPr txBox="1"/>
          <p:nvPr/>
        </p:nvSpPr>
        <p:spPr>
          <a:xfrm>
            <a:off x="277206" y="2068818"/>
            <a:ext cx="4347981" cy="3785652"/>
          </a:xfrm>
          <a:prstGeom prst="rect">
            <a:avLst/>
          </a:prstGeom>
          <a:noFill/>
        </p:spPr>
        <p:txBody>
          <a:bodyPr wrap="square" rtlCol="0">
            <a:spAutoFit/>
          </a:bodyPr>
          <a:lstStyle/>
          <a:p>
            <a:pPr marL="285750" lvl="0" indent="-285750">
              <a:buFont typeface="Arial" panose="020B0604020202020204" pitchFamily="34" charset="0"/>
              <a:buChar char="•"/>
            </a:pPr>
            <a:r>
              <a:rPr lang="en-US" sz="2000" dirty="0"/>
              <a:t>Objective. The # of relations and contacts a person has</a:t>
            </a:r>
          </a:p>
          <a:p>
            <a:pPr marL="285750" lvl="0" indent="-285750">
              <a:buFont typeface="Arial" panose="020B0604020202020204" pitchFamily="34" charset="0"/>
              <a:buChar char="•"/>
            </a:pPr>
            <a:endParaRPr lang="en-US" sz="2000" dirty="0"/>
          </a:p>
          <a:p>
            <a:pPr marL="285750" lvl="0" indent="-285750">
              <a:buFont typeface="Arial" panose="020B0604020202020204" pitchFamily="34" charset="0"/>
              <a:buChar char="•"/>
            </a:pPr>
            <a:r>
              <a:rPr lang="en-US" sz="2000" b="0" i="0" dirty="0"/>
              <a:t>when an individual </a:t>
            </a:r>
            <a:r>
              <a:rPr lang="en-US" sz="2000" b="1" i="0" dirty="0"/>
              <a:t>Lacks Opportunities</a:t>
            </a:r>
            <a:r>
              <a:rPr lang="en-US" sz="2000" b="0" i="0" dirty="0"/>
              <a:t> to be Socially Connected</a:t>
            </a:r>
          </a:p>
          <a:p>
            <a:pPr lvl="0"/>
            <a:endParaRPr lang="en-US" sz="2000" dirty="0"/>
          </a:p>
          <a:p>
            <a:pPr marL="285750" lvl="0" indent="-285750">
              <a:buFont typeface="Arial" panose="020B0604020202020204" pitchFamily="34" charset="0"/>
              <a:buChar char="•"/>
            </a:pPr>
            <a:r>
              <a:rPr lang="en-US" sz="2000" b="0" i="0" dirty="0"/>
              <a:t>*May not be unpleasant for the person; they may choose to isolate. Doesn’t make a person lonely.</a:t>
            </a:r>
            <a:endParaRPr lang="en-US" sz="2000" dirty="0"/>
          </a:p>
          <a:p>
            <a:endParaRPr lang="en-US" sz="2000" dirty="0"/>
          </a:p>
        </p:txBody>
      </p:sp>
      <p:sp>
        <p:nvSpPr>
          <p:cNvPr id="31" name="Content Placeholder 30">
            <a:extLst>
              <a:ext uri="{FF2B5EF4-FFF2-40B4-BE49-F238E27FC236}">
                <a16:creationId xmlns:a16="http://schemas.microsoft.com/office/drawing/2014/main" id="{B4AC52D9-3468-829D-792A-E50C976A3889}"/>
              </a:ext>
            </a:extLst>
          </p:cNvPr>
          <p:cNvSpPr>
            <a:spLocks noGrp="1"/>
          </p:cNvSpPr>
          <p:nvPr>
            <p:ph idx="1"/>
          </p:nvPr>
        </p:nvSpPr>
        <p:spPr>
          <a:xfrm>
            <a:off x="4866649" y="1660379"/>
            <a:ext cx="4016805" cy="4433942"/>
          </a:xfrm>
        </p:spPr>
        <p:txBody>
          <a:bodyPr/>
          <a:lstStyle/>
          <a:p>
            <a:pPr marL="285750" lvl="0" indent="-285750">
              <a:spcBef>
                <a:spcPts val="0"/>
              </a:spcBef>
              <a:buFont typeface="Arial" panose="020B0604020202020204" pitchFamily="34" charset="0"/>
              <a:buChar char="•"/>
            </a:pPr>
            <a:r>
              <a:rPr lang="en-US" sz="2000" b="0" dirty="0"/>
              <a:t>Subjective. A distressing </a:t>
            </a:r>
            <a:r>
              <a:rPr lang="en-US" sz="2000" b="0" i="1" dirty="0"/>
              <a:t>feeling</a:t>
            </a:r>
          </a:p>
          <a:p>
            <a:pPr lvl="0">
              <a:spcBef>
                <a:spcPts val="0"/>
              </a:spcBef>
            </a:pPr>
            <a:endParaRPr lang="en-US" sz="1600" b="0" i="1" dirty="0"/>
          </a:p>
          <a:p>
            <a:pPr marL="285750" lvl="0" indent="-285750">
              <a:spcBef>
                <a:spcPts val="0"/>
              </a:spcBef>
              <a:buFont typeface="Arial" panose="020B0604020202020204" pitchFamily="34" charset="0"/>
              <a:buChar char="•"/>
            </a:pPr>
            <a:r>
              <a:rPr lang="en-US" sz="2000" dirty="0"/>
              <a:t>Can be felt</a:t>
            </a:r>
            <a:r>
              <a:rPr lang="en-US" sz="2000" b="0" i="0" dirty="0"/>
              <a:t> regardless of whether they are alone or in the company of others</a:t>
            </a:r>
          </a:p>
          <a:p>
            <a:pPr lvl="0">
              <a:spcBef>
                <a:spcPts val="0"/>
              </a:spcBef>
            </a:pPr>
            <a:endParaRPr lang="en-US" sz="2000" b="0" dirty="0"/>
          </a:p>
          <a:p>
            <a:pPr marL="285750" lvl="0" indent="-285750">
              <a:spcBef>
                <a:spcPts val="0"/>
              </a:spcBef>
              <a:buFont typeface="Arial" panose="020B0604020202020204" pitchFamily="34" charset="0"/>
              <a:buChar char="•"/>
            </a:pPr>
            <a:r>
              <a:rPr lang="en-US" sz="2000" dirty="0"/>
              <a:t>V</a:t>
            </a:r>
            <a:r>
              <a:rPr lang="en-US" sz="2000" b="0" dirty="0"/>
              <a:t>arying degrees of loneliness; there are differences in frequency, duration, and intensity.</a:t>
            </a:r>
          </a:p>
          <a:p>
            <a:pPr lvl="0">
              <a:spcBef>
                <a:spcPts val="0"/>
              </a:spcBef>
            </a:pPr>
            <a:endParaRPr lang="en-US" sz="2000" b="0" dirty="0"/>
          </a:p>
          <a:p>
            <a:pPr marL="285750" lvl="0" indent="-285750">
              <a:spcBef>
                <a:spcPts val="0"/>
              </a:spcBef>
              <a:buFont typeface="Arial" panose="020B0604020202020204" pitchFamily="34" charset="0"/>
              <a:buChar char="•"/>
            </a:pPr>
            <a:r>
              <a:rPr lang="en-US" sz="2000" b="0" i="0" dirty="0"/>
              <a:t> *A person may be Lonely but not Socially Isolated and vice versa</a:t>
            </a:r>
            <a:endParaRPr lang="en-US" sz="2000" b="0" dirty="0"/>
          </a:p>
          <a:p>
            <a:endParaRPr lang="en-US" dirty="0"/>
          </a:p>
        </p:txBody>
      </p:sp>
      <p:sp>
        <p:nvSpPr>
          <p:cNvPr id="32" name="TextBox 31">
            <a:extLst>
              <a:ext uri="{FF2B5EF4-FFF2-40B4-BE49-F238E27FC236}">
                <a16:creationId xmlns:a16="http://schemas.microsoft.com/office/drawing/2014/main" id="{7FF7D9D0-CA90-35C2-D49D-3DFA04D9223E}"/>
              </a:ext>
            </a:extLst>
          </p:cNvPr>
          <p:cNvSpPr txBox="1"/>
          <p:nvPr/>
        </p:nvSpPr>
        <p:spPr>
          <a:xfrm>
            <a:off x="5702648" y="1160309"/>
            <a:ext cx="1840568" cy="523220"/>
          </a:xfrm>
          <a:prstGeom prst="rect">
            <a:avLst/>
          </a:prstGeom>
          <a:noFill/>
        </p:spPr>
        <p:txBody>
          <a:bodyPr wrap="none" rtlCol="0">
            <a:spAutoFit/>
          </a:bodyPr>
          <a:lstStyle/>
          <a:p>
            <a:r>
              <a:rPr lang="en-US" sz="2800" dirty="0"/>
              <a:t>Loneliness</a:t>
            </a:r>
          </a:p>
        </p:txBody>
      </p:sp>
      <p:sp>
        <p:nvSpPr>
          <p:cNvPr id="33" name="TextBox 32">
            <a:extLst>
              <a:ext uri="{FF2B5EF4-FFF2-40B4-BE49-F238E27FC236}">
                <a16:creationId xmlns:a16="http://schemas.microsoft.com/office/drawing/2014/main" id="{75345EBC-41EE-6BC7-AA6A-529247EC5D73}"/>
              </a:ext>
            </a:extLst>
          </p:cNvPr>
          <p:cNvSpPr txBox="1"/>
          <p:nvPr/>
        </p:nvSpPr>
        <p:spPr>
          <a:xfrm>
            <a:off x="1011905" y="1132674"/>
            <a:ext cx="2598788" cy="523220"/>
          </a:xfrm>
          <a:prstGeom prst="rect">
            <a:avLst/>
          </a:prstGeom>
          <a:noFill/>
        </p:spPr>
        <p:txBody>
          <a:bodyPr wrap="none" rtlCol="0">
            <a:spAutoFit/>
          </a:bodyPr>
          <a:lstStyle/>
          <a:p>
            <a:r>
              <a:rPr lang="en-US" sz="2800" dirty="0"/>
              <a:t>Social Isolation</a:t>
            </a:r>
            <a:endParaRPr lang="en-US" sz="2400" dirty="0"/>
          </a:p>
        </p:txBody>
      </p:sp>
    </p:spTree>
    <p:extLst>
      <p:ext uri="{BB962C8B-B14F-4D97-AF65-F5344CB8AC3E}">
        <p14:creationId xmlns:p14="http://schemas.microsoft.com/office/powerpoint/2010/main" val="2529338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113" name="Group 3112">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084" name="Straight Connector 3083">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085" name="Straight Connector 3084">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114"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15"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16" name="Isosceles Triangle 3115">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17"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18"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19"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0" name="Isosceles Triangle 3119">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1" name="Isosceles Triangle 3120">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pic>
        <p:nvPicPr>
          <p:cNvPr id="3078" name="Picture 6">
            <a:extLst>
              <a:ext uri="{FF2B5EF4-FFF2-40B4-BE49-F238E27FC236}">
                <a16:creationId xmlns:a16="http://schemas.microsoft.com/office/drawing/2014/main" id="{280779D7-8182-AE35-8955-13051929C1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893" r="-2" b="-2"/>
          <a:stretch/>
        </p:blipFill>
        <p:spPr bwMode="auto">
          <a:xfrm>
            <a:off x="5919989" y="1498624"/>
            <a:ext cx="4824482" cy="4176432"/>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B25FEDB-3878-1236-A915-4EEB8D598E3B}"/>
              </a:ext>
            </a:extLst>
          </p:cNvPr>
          <p:cNvSpPr>
            <a:spLocks noGrp="1"/>
          </p:cNvSpPr>
          <p:nvPr>
            <p:ph type="title"/>
          </p:nvPr>
        </p:nvSpPr>
        <p:spPr>
          <a:xfrm>
            <a:off x="845714" y="473929"/>
            <a:ext cx="8110084" cy="1320800"/>
          </a:xfrm>
        </p:spPr>
        <p:txBody>
          <a:bodyPr vert="horz" lIns="91440" tIns="45720" rIns="91440" bIns="45720" rtlCol="0" anchor="t">
            <a:normAutofit/>
          </a:bodyPr>
          <a:lstStyle/>
          <a:p>
            <a:r>
              <a:rPr lang="en-US" sz="4800" dirty="0"/>
              <a:t>Social</a:t>
            </a:r>
            <a:r>
              <a:rPr lang="en-US" sz="4400" dirty="0"/>
              <a:t> </a:t>
            </a:r>
            <a:r>
              <a:rPr lang="en-US" sz="4800" dirty="0"/>
              <a:t>Connectedness</a:t>
            </a:r>
            <a:r>
              <a:rPr lang="en-US" sz="4400" dirty="0"/>
              <a:t> </a:t>
            </a:r>
          </a:p>
        </p:txBody>
      </p:sp>
      <p:cxnSp>
        <p:nvCxnSpPr>
          <p:cNvPr id="3122" name="Straight Connector 312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23" name="Straight Connector 312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12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6"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7"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8"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29"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30"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aphicFrame>
        <p:nvGraphicFramePr>
          <p:cNvPr id="47" name="Content Placeholder 2">
            <a:extLst>
              <a:ext uri="{FF2B5EF4-FFF2-40B4-BE49-F238E27FC236}">
                <a16:creationId xmlns:a16="http://schemas.microsoft.com/office/drawing/2014/main" id="{25944DBB-5103-C8E6-855F-9F4F27743641}"/>
              </a:ext>
            </a:extLst>
          </p:cNvPr>
          <p:cNvGraphicFramePr>
            <a:graphicFrameLocks noGrp="1"/>
          </p:cNvGraphicFramePr>
          <p:nvPr>
            <p:ph idx="14"/>
            <p:extLst>
              <p:ext uri="{D42A27DB-BD31-4B8C-83A1-F6EECF244321}">
                <p14:modId xmlns:p14="http://schemas.microsoft.com/office/powerpoint/2010/main" val="2211810451"/>
              </p:ext>
            </p:extLst>
          </p:nvPr>
        </p:nvGraphicFramePr>
        <p:xfrm>
          <a:off x="1601788" y="1562440"/>
          <a:ext cx="3045920" cy="17178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BF4324B5-2762-9D0D-049A-BAB14AB03563}"/>
              </a:ext>
            </a:extLst>
          </p:cNvPr>
          <p:cNvSpPr txBox="1"/>
          <p:nvPr/>
        </p:nvSpPr>
        <p:spPr>
          <a:xfrm>
            <a:off x="5943057" y="5836260"/>
            <a:ext cx="5708614" cy="461665"/>
          </a:xfrm>
          <a:prstGeom prst="rect">
            <a:avLst/>
          </a:prstGeom>
          <a:noFill/>
        </p:spPr>
        <p:txBody>
          <a:bodyPr wrap="none" rtlCol="0">
            <a:spAutoFit/>
          </a:bodyPr>
          <a:lstStyle/>
          <a:p>
            <a:r>
              <a:rPr lang="en-US" sz="2400" b="1" dirty="0"/>
              <a:t>What does belonging look like to you? </a:t>
            </a:r>
          </a:p>
        </p:txBody>
      </p:sp>
      <p:sp>
        <p:nvSpPr>
          <p:cNvPr id="6" name="TextBox 5">
            <a:extLst>
              <a:ext uri="{FF2B5EF4-FFF2-40B4-BE49-F238E27FC236}">
                <a16:creationId xmlns:a16="http://schemas.microsoft.com/office/drawing/2014/main" id="{7BAAEA12-61D2-7851-A9FF-4885B0FB1104}"/>
              </a:ext>
            </a:extLst>
          </p:cNvPr>
          <p:cNvSpPr txBox="1"/>
          <p:nvPr/>
        </p:nvSpPr>
        <p:spPr>
          <a:xfrm>
            <a:off x="448733" y="3577711"/>
            <a:ext cx="5290934" cy="2677656"/>
          </a:xfrm>
          <a:prstGeom prst="rect">
            <a:avLst/>
          </a:prstGeom>
          <a:noFill/>
        </p:spPr>
        <p:txBody>
          <a:bodyPr wrap="square" rtlCol="0">
            <a:spAutoFit/>
          </a:bodyPr>
          <a:lstStyle/>
          <a:p>
            <a:r>
              <a:rPr lang="en-US" sz="2400" dirty="0"/>
              <a:t>“Connection is why we are here. [We are] wired to love, to be loved, and to belong. When [these] needs are not met, we don’t function as we were meant to. We break. We fall apart. We numb. We ache. We hurt others. We get sick.” –</a:t>
            </a:r>
            <a:r>
              <a:rPr lang="en-US" sz="2400" dirty="0" err="1"/>
              <a:t>Brene</a:t>
            </a:r>
            <a:r>
              <a:rPr lang="en-US" sz="2400" dirty="0"/>
              <a:t> Brown</a:t>
            </a:r>
          </a:p>
        </p:txBody>
      </p:sp>
    </p:spTree>
    <p:extLst>
      <p:ext uri="{BB962C8B-B14F-4D97-AF65-F5344CB8AC3E}">
        <p14:creationId xmlns:p14="http://schemas.microsoft.com/office/powerpoint/2010/main" val="399283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2C8CA-9CC5-CBCC-C8BE-7643FC7624E6}"/>
              </a:ext>
            </a:extLst>
          </p:cNvPr>
          <p:cNvSpPr>
            <a:spLocks noGrp="1"/>
          </p:cNvSpPr>
          <p:nvPr>
            <p:ph type="title"/>
          </p:nvPr>
        </p:nvSpPr>
        <p:spPr>
          <a:xfrm>
            <a:off x="940838" y="226548"/>
            <a:ext cx="11024508" cy="1371600"/>
          </a:xfrm>
        </p:spPr>
        <p:txBody>
          <a:bodyPr/>
          <a:lstStyle/>
          <a:p>
            <a:r>
              <a:rPr lang="en-US" dirty="0"/>
              <a:t>Three Vital Components of Connection</a:t>
            </a:r>
          </a:p>
        </p:txBody>
      </p:sp>
      <p:graphicFrame>
        <p:nvGraphicFramePr>
          <p:cNvPr id="16" name="Content Placeholder 15">
            <a:extLst>
              <a:ext uri="{FF2B5EF4-FFF2-40B4-BE49-F238E27FC236}">
                <a16:creationId xmlns:a16="http://schemas.microsoft.com/office/drawing/2014/main" id="{C4B3EAD1-A01A-9E15-DC48-29137664BB3E}"/>
              </a:ext>
            </a:extLst>
          </p:cNvPr>
          <p:cNvGraphicFramePr>
            <a:graphicFrameLocks noGrp="1"/>
          </p:cNvGraphicFramePr>
          <p:nvPr>
            <p:ph idx="10"/>
            <p:extLst>
              <p:ext uri="{D42A27DB-BD31-4B8C-83A1-F6EECF244321}">
                <p14:modId xmlns:p14="http://schemas.microsoft.com/office/powerpoint/2010/main" val="1389799948"/>
              </p:ext>
            </p:extLst>
          </p:nvPr>
        </p:nvGraphicFramePr>
        <p:xfrm>
          <a:off x="940838" y="1828800"/>
          <a:ext cx="6648682" cy="4500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2">
            <a:extLst>
              <a:ext uri="{FF2B5EF4-FFF2-40B4-BE49-F238E27FC236}">
                <a16:creationId xmlns:a16="http://schemas.microsoft.com/office/drawing/2014/main" id="{7C14AD2E-2D58-9B0C-78CF-39ECA7077CCC}"/>
              </a:ext>
            </a:extLst>
          </p:cNvPr>
          <p:cNvSpPr txBox="1">
            <a:spLocks/>
          </p:cNvSpPr>
          <p:nvPr/>
        </p:nvSpPr>
        <p:spPr>
          <a:xfrm>
            <a:off x="8631086" y="3429000"/>
            <a:ext cx="2747949" cy="3436936"/>
          </a:xfrm>
          <a:prstGeom prst="rect">
            <a:avLst/>
          </a:prstGeom>
        </p:spPr>
        <p:txBody>
          <a:bodyPr vert="horz" lIns="91440" tIns="45720" rIns="91440" bIns="45720" rtlCol="0">
            <a:normAutofit/>
          </a:bodyPr>
          <a:lstStyle>
            <a:lvl1pPr marL="0" indent="0" algn="l" defTabSz="457200" rtl="0" eaLnBrk="1" latinLnBrk="0" hangingPunct="1">
              <a:spcBef>
                <a:spcPts val="1000"/>
              </a:spcBef>
              <a:spcAft>
                <a:spcPts val="0"/>
              </a:spcAft>
              <a:buClr>
                <a:schemeClr val="accent1"/>
              </a:buClr>
              <a:buSzPct val="80000"/>
              <a:buFont typeface="Arial" panose="020B0604020202020204" pitchFamily="34" charset="0"/>
              <a:buNone/>
              <a:defRPr sz="2000" kern="1200">
                <a:solidFill>
                  <a:schemeClr val="bg1"/>
                </a:solidFill>
                <a:latin typeface="+mn-lt"/>
                <a:ea typeface="+mn-ea"/>
                <a:cs typeface="+mn-cs"/>
              </a:defRPr>
            </a:lvl1pPr>
            <a:lvl2pPr marL="283464"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2pPr>
            <a:lvl3pPr marL="566928"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3pPr>
            <a:lvl4pPr marL="850392"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4pPr>
            <a:lvl5pPr marL="1133856"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dirty="0">
              <a:solidFill>
                <a:schemeClr val="tx1"/>
              </a:solidFill>
            </a:endParaRPr>
          </a:p>
        </p:txBody>
      </p:sp>
      <p:sp>
        <p:nvSpPr>
          <p:cNvPr id="10" name="Content Placeholder 2">
            <a:extLst>
              <a:ext uri="{FF2B5EF4-FFF2-40B4-BE49-F238E27FC236}">
                <a16:creationId xmlns:a16="http://schemas.microsoft.com/office/drawing/2014/main" id="{8F28585A-BCB4-C2DB-5345-AB36A743E886}"/>
              </a:ext>
            </a:extLst>
          </p:cNvPr>
          <p:cNvSpPr txBox="1">
            <a:spLocks/>
          </p:cNvSpPr>
          <p:nvPr/>
        </p:nvSpPr>
        <p:spPr>
          <a:xfrm>
            <a:off x="5707465" y="5490505"/>
            <a:ext cx="2747949" cy="3436936"/>
          </a:xfrm>
          <a:prstGeom prst="rect">
            <a:avLst/>
          </a:prstGeom>
        </p:spPr>
        <p:txBody>
          <a:bodyPr vert="horz" lIns="91440" tIns="45720" rIns="91440" bIns="45720" rtlCol="0">
            <a:normAutofit/>
          </a:bodyPr>
          <a:lstStyle>
            <a:lvl1pPr marL="0" indent="0" algn="l" defTabSz="457200" rtl="0" eaLnBrk="1" latinLnBrk="0" hangingPunct="1">
              <a:spcBef>
                <a:spcPts val="1000"/>
              </a:spcBef>
              <a:spcAft>
                <a:spcPts val="0"/>
              </a:spcAft>
              <a:buClr>
                <a:schemeClr val="accent1"/>
              </a:buClr>
              <a:buSzPct val="80000"/>
              <a:buFont typeface="Arial" panose="020B0604020202020204" pitchFamily="34" charset="0"/>
              <a:buNone/>
              <a:defRPr sz="2000" kern="1200">
                <a:solidFill>
                  <a:schemeClr val="bg1"/>
                </a:solidFill>
                <a:latin typeface="+mn-lt"/>
                <a:ea typeface="+mn-ea"/>
                <a:cs typeface="+mn-cs"/>
              </a:defRPr>
            </a:lvl1pPr>
            <a:lvl2pPr marL="283464"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2pPr>
            <a:lvl3pPr marL="566928"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3pPr>
            <a:lvl4pPr marL="850392"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4pPr>
            <a:lvl5pPr marL="1133856" indent="-283464" algn="l" defTabSz="457200" rtl="0" eaLnBrk="1" latinLnBrk="0" hangingPunct="1">
              <a:spcBef>
                <a:spcPts val="1000"/>
              </a:spcBef>
              <a:spcAft>
                <a:spcPts val="0"/>
              </a:spcAft>
              <a:buClr>
                <a:schemeClr val="accent1"/>
              </a:buClr>
              <a:buSzPct val="80000"/>
              <a:buFont typeface="Arial" panose="020B0604020202020204" pitchFamily="34" charset="0"/>
              <a:buChar char="•"/>
              <a:defRPr sz="2000" kern="1200">
                <a:solidFill>
                  <a:schemeClr val="bg1"/>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dirty="0">
              <a:solidFill>
                <a:schemeClr val="tx1"/>
              </a:solidFill>
            </a:endParaRPr>
          </a:p>
        </p:txBody>
      </p:sp>
      <p:pic>
        <p:nvPicPr>
          <p:cNvPr id="2050" name="Picture 2">
            <a:extLst>
              <a:ext uri="{FF2B5EF4-FFF2-40B4-BE49-F238E27FC236}">
                <a16:creationId xmlns:a16="http://schemas.microsoft.com/office/drawing/2014/main" id="{7544D43F-DA21-358D-49DC-C6A10CFF20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64023" y="2125169"/>
            <a:ext cx="3617913" cy="361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38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EFC7F-8D63-004B-58B1-3C9336D21314}"/>
              </a:ext>
            </a:extLst>
          </p:cNvPr>
          <p:cNvSpPr>
            <a:spLocks noGrp="1"/>
          </p:cNvSpPr>
          <p:nvPr>
            <p:ph type="title"/>
          </p:nvPr>
        </p:nvSpPr>
        <p:spPr>
          <a:xfrm>
            <a:off x="547732" y="-142240"/>
            <a:ext cx="10861948" cy="1371600"/>
          </a:xfrm>
        </p:spPr>
        <p:txBody>
          <a:bodyPr/>
          <a:lstStyle/>
          <a:p>
            <a:r>
              <a:rPr lang="en-US" dirty="0"/>
              <a:t>Factors that Can Shape Social Connection</a:t>
            </a:r>
          </a:p>
        </p:txBody>
      </p:sp>
      <p:graphicFrame>
        <p:nvGraphicFramePr>
          <p:cNvPr id="11" name="Content Placeholder 10">
            <a:extLst>
              <a:ext uri="{FF2B5EF4-FFF2-40B4-BE49-F238E27FC236}">
                <a16:creationId xmlns:a16="http://schemas.microsoft.com/office/drawing/2014/main" id="{52937B02-C49C-CD00-395F-978891A995EA}"/>
              </a:ext>
            </a:extLst>
          </p:cNvPr>
          <p:cNvGraphicFramePr>
            <a:graphicFrameLocks noGrp="1"/>
          </p:cNvGraphicFramePr>
          <p:nvPr>
            <p:ph idx="10"/>
            <p:extLst>
              <p:ext uri="{D42A27DB-BD31-4B8C-83A1-F6EECF244321}">
                <p14:modId xmlns:p14="http://schemas.microsoft.com/office/powerpoint/2010/main" val="548537492"/>
              </p:ext>
            </p:extLst>
          </p:nvPr>
        </p:nvGraphicFramePr>
        <p:xfrm>
          <a:off x="181851" y="1231169"/>
          <a:ext cx="3694467" cy="53607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8" name="Content Placeholder 10">
            <a:extLst>
              <a:ext uri="{FF2B5EF4-FFF2-40B4-BE49-F238E27FC236}">
                <a16:creationId xmlns:a16="http://schemas.microsoft.com/office/drawing/2014/main" id="{5853C6C4-3CD4-79DE-721E-A5C43A8E5652}"/>
              </a:ext>
            </a:extLst>
          </p:cNvPr>
          <p:cNvGraphicFramePr>
            <a:graphicFrameLocks noGrp="1"/>
          </p:cNvGraphicFramePr>
          <p:nvPr>
            <p:ph idx="1"/>
            <p:extLst>
              <p:ext uri="{D42A27DB-BD31-4B8C-83A1-F6EECF244321}">
                <p14:modId xmlns:p14="http://schemas.microsoft.com/office/powerpoint/2010/main" val="1351231379"/>
              </p:ext>
            </p:extLst>
          </p:nvPr>
        </p:nvGraphicFramePr>
        <p:xfrm>
          <a:off x="4092197" y="1318851"/>
          <a:ext cx="3626771" cy="527304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8194" name="Picture 2">
            <a:extLst>
              <a:ext uri="{FF2B5EF4-FFF2-40B4-BE49-F238E27FC236}">
                <a16:creationId xmlns:a16="http://schemas.microsoft.com/office/drawing/2014/main" id="{B8A8B9E7-D1DE-FF61-5875-DC9606B7C94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34847" y="1628466"/>
            <a:ext cx="3877197" cy="3877197"/>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34D684A2-E342-BEEA-BDA5-EBF31600E6F9}"/>
              </a:ext>
            </a:extLst>
          </p:cNvPr>
          <p:cNvSpPr txBox="1"/>
          <p:nvPr/>
        </p:nvSpPr>
        <p:spPr>
          <a:xfrm>
            <a:off x="8066762" y="5849655"/>
            <a:ext cx="3626771" cy="646331"/>
          </a:xfrm>
          <a:prstGeom prst="rect">
            <a:avLst/>
          </a:prstGeom>
          <a:noFill/>
        </p:spPr>
        <p:txBody>
          <a:bodyPr wrap="square" rtlCol="0">
            <a:spAutoFit/>
          </a:bodyPr>
          <a:lstStyle/>
          <a:p>
            <a:r>
              <a:rPr lang="en-US" b="1" dirty="0"/>
              <a:t>Social connection is more than a personal issue</a:t>
            </a:r>
          </a:p>
        </p:txBody>
      </p:sp>
    </p:spTree>
    <p:extLst>
      <p:ext uri="{BB962C8B-B14F-4D97-AF65-F5344CB8AC3E}">
        <p14:creationId xmlns:p14="http://schemas.microsoft.com/office/powerpoint/2010/main" val="3248560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0786E-306F-FA21-4F87-81A032C68696}"/>
              </a:ext>
            </a:extLst>
          </p:cNvPr>
          <p:cNvSpPr>
            <a:spLocks noGrp="1"/>
          </p:cNvSpPr>
          <p:nvPr>
            <p:ph type="title"/>
          </p:nvPr>
        </p:nvSpPr>
        <p:spPr>
          <a:xfrm>
            <a:off x="406413" y="5408900"/>
            <a:ext cx="5869125" cy="1320800"/>
          </a:xfrm>
        </p:spPr>
        <p:txBody>
          <a:bodyPr anchor="t">
            <a:normAutofit fontScale="90000"/>
          </a:bodyPr>
          <a:lstStyle/>
          <a:p>
            <a:pPr algn="l"/>
            <a:br>
              <a:rPr lang="en-US" sz="2800" b="1" i="0" u="none" strike="noStrike" baseline="0" dirty="0">
                <a:solidFill>
                  <a:srgbClr val="002060"/>
                </a:solidFill>
                <a:latin typeface="Calibri Light" panose="020F0302020204030204" pitchFamily="34" charset="0"/>
              </a:rPr>
            </a:br>
            <a:r>
              <a:rPr lang="en-US" sz="2800" b="1" i="0" u="none" strike="noStrike" baseline="0" dirty="0">
                <a:solidFill>
                  <a:srgbClr val="002060"/>
                </a:solidFill>
                <a:latin typeface="Calibri Light" panose="020F0302020204030204" pitchFamily="34" charset="0"/>
              </a:rPr>
              <a:t>Adults ages 75 and older were the most likely to lack the social support they needed.</a:t>
            </a:r>
            <a:endParaRPr lang="en-US" sz="4400" b="1" dirty="0">
              <a:solidFill>
                <a:srgbClr val="002060"/>
              </a:solidFill>
            </a:endParaRPr>
          </a:p>
        </p:txBody>
      </p:sp>
      <p:pic>
        <p:nvPicPr>
          <p:cNvPr id="7" name="Picture 6" descr="Chart, bar chart&#10;&#10;Description automatically generated">
            <a:extLst>
              <a:ext uri="{FF2B5EF4-FFF2-40B4-BE49-F238E27FC236}">
                <a16:creationId xmlns:a16="http://schemas.microsoft.com/office/drawing/2014/main" id="{B5230A3D-CFC0-4A1A-F451-738FC2087A05}"/>
              </a:ext>
            </a:extLst>
          </p:cNvPr>
          <p:cNvPicPr>
            <a:picLocks noChangeAspect="1"/>
          </p:cNvPicPr>
          <p:nvPr/>
        </p:nvPicPr>
        <p:blipFill>
          <a:blip r:embed="rId3"/>
          <a:srcRect l="15835" r="-2" b="-2"/>
          <a:stretch/>
        </p:blipFill>
        <p:spPr>
          <a:xfrm>
            <a:off x="107633" y="1118191"/>
            <a:ext cx="6673582" cy="4777285"/>
          </a:xfrm>
          <a:prstGeom prst="rect">
            <a:avLst/>
          </a:prstGeom>
        </p:spPr>
      </p:pic>
      <p:sp>
        <p:nvSpPr>
          <p:cNvPr id="9" name="TextBox 8">
            <a:extLst>
              <a:ext uri="{FF2B5EF4-FFF2-40B4-BE49-F238E27FC236}">
                <a16:creationId xmlns:a16="http://schemas.microsoft.com/office/drawing/2014/main" id="{B8C6C4A6-212C-0325-3072-0C822CBBCC29}"/>
              </a:ext>
            </a:extLst>
          </p:cNvPr>
          <p:cNvSpPr txBox="1"/>
          <p:nvPr/>
        </p:nvSpPr>
        <p:spPr>
          <a:xfrm>
            <a:off x="9518659" y="102528"/>
            <a:ext cx="2565708" cy="1015663"/>
          </a:xfrm>
          <a:prstGeom prst="rect">
            <a:avLst/>
          </a:prstGeom>
          <a:noFill/>
        </p:spPr>
        <p:txBody>
          <a:bodyPr wrap="square">
            <a:spAutoFit/>
          </a:bodyPr>
          <a:lstStyle/>
          <a:p>
            <a:pPr algn="l"/>
            <a:endParaRPr lang="en-US" sz="1000" b="0" i="0" u="none" strike="noStrike" baseline="0" dirty="0">
              <a:solidFill>
                <a:srgbClr val="000000"/>
              </a:solidFill>
              <a:latin typeface="Calibri" panose="020F0502020204030204" pitchFamily="34" charset="0"/>
            </a:endParaRPr>
          </a:p>
          <a:p>
            <a:pPr marR="2190" algn="l"/>
            <a:r>
              <a:rPr lang="en-US" sz="1000" b="0" i="0" u="none" strike="noStrike" baseline="0" dirty="0">
                <a:latin typeface="Calibri" panose="020F0502020204030204" pitchFamily="34" charset="0"/>
              </a:rPr>
              <a:t>Wisconsin Department of Health Services, Division of Public Health. </a:t>
            </a:r>
            <a:r>
              <a:rPr lang="en-US" sz="1000" b="1" i="0" u="none" strike="noStrike" baseline="0" dirty="0">
                <a:latin typeface="Calibri" panose="020F0502020204030204" pitchFamily="34" charset="0"/>
              </a:rPr>
              <a:t>Social and Emotional Support Data in Wisconsin: Older Adults and People with Disabilities</a:t>
            </a:r>
            <a:r>
              <a:rPr lang="en-US" sz="1000" b="0" i="0" u="none" strike="noStrike" baseline="0" dirty="0">
                <a:latin typeface="Calibri" panose="020F0502020204030204" pitchFamily="34" charset="0"/>
              </a:rPr>
              <a:t>(P-03418). April 2023. </a:t>
            </a:r>
            <a:endParaRPr lang="en-US" sz="1000" dirty="0"/>
          </a:p>
        </p:txBody>
      </p:sp>
      <p:sp>
        <p:nvSpPr>
          <p:cNvPr id="11" name="Title 1">
            <a:extLst>
              <a:ext uri="{FF2B5EF4-FFF2-40B4-BE49-F238E27FC236}">
                <a16:creationId xmlns:a16="http://schemas.microsoft.com/office/drawing/2014/main" id="{62BAAF3E-C261-F1F8-90AB-8FF71A687119}"/>
              </a:ext>
            </a:extLst>
          </p:cNvPr>
          <p:cNvSpPr txBox="1">
            <a:spLocks/>
          </p:cNvSpPr>
          <p:nvPr/>
        </p:nvSpPr>
        <p:spPr>
          <a:xfrm>
            <a:off x="1009476" y="432391"/>
            <a:ext cx="10861948" cy="13716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Who is lonely?</a:t>
            </a:r>
          </a:p>
        </p:txBody>
      </p:sp>
      <p:pic>
        <p:nvPicPr>
          <p:cNvPr id="13" name="Picture 12">
            <a:extLst>
              <a:ext uri="{FF2B5EF4-FFF2-40B4-BE49-F238E27FC236}">
                <a16:creationId xmlns:a16="http://schemas.microsoft.com/office/drawing/2014/main" id="{A3880C87-2432-CFF8-2AD4-D248E4EE4F48}"/>
              </a:ext>
            </a:extLst>
          </p:cNvPr>
          <p:cNvPicPr>
            <a:picLocks noChangeAspect="1"/>
          </p:cNvPicPr>
          <p:nvPr/>
        </p:nvPicPr>
        <p:blipFill rotWithShape="1">
          <a:blip r:embed="rId4"/>
          <a:srcRect r="7163"/>
          <a:stretch/>
        </p:blipFill>
        <p:spPr>
          <a:xfrm>
            <a:off x="5981415" y="1247826"/>
            <a:ext cx="6210586" cy="4226744"/>
          </a:xfrm>
          <a:prstGeom prst="rect">
            <a:avLst/>
          </a:prstGeom>
        </p:spPr>
      </p:pic>
      <p:sp>
        <p:nvSpPr>
          <p:cNvPr id="14" name="TextBox 13">
            <a:extLst>
              <a:ext uri="{FF2B5EF4-FFF2-40B4-BE49-F238E27FC236}">
                <a16:creationId xmlns:a16="http://schemas.microsoft.com/office/drawing/2014/main" id="{B03A422B-D306-B501-A548-6D9A971C218B}"/>
              </a:ext>
            </a:extLst>
          </p:cNvPr>
          <p:cNvSpPr txBox="1"/>
          <p:nvPr/>
        </p:nvSpPr>
        <p:spPr>
          <a:xfrm>
            <a:off x="7051920" y="5555143"/>
            <a:ext cx="4869375" cy="1200329"/>
          </a:xfrm>
          <a:prstGeom prst="rect">
            <a:avLst/>
          </a:prstGeom>
          <a:solidFill>
            <a:schemeClr val="bg1"/>
          </a:solidFill>
        </p:spPr>
        <p:txBody>
          <a:bodyPr wrap="square" rtlCol="0">
            <a:spAutoFit/>
          </a:bodyPr>
          <a:lstStyle/>
          <a:p>
            <a:r>
              <a:rPr lang="en-US" sz="2400" dirty="0"/>
              <a:t>Adults with disabilities were more likely to lack the social support they needed regardless of age</a:t>
            </a:r>
          </a:p>
        </p:txBody>
      </p:sp>
    </p:spTree>
    <p:extLst>
      <p:ext uri="{BB962C8B-B14F-4D97-AF65-F5344CB8AC3E}">
        <p14:creationId xmlns:p14="http://schemas.microsoft.com/office/powerpoint/2010/main" val="1678163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 name="Straight Connector 12">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Isosceles Triangle 16">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Isosceles Triangle 20">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7" name="Title 6">
            <a:extLst>
              <a:ext uri="{FF2B5EF4-FFF2-40B4-BE49-F238E27FC236}">
                <a16:creationId xmlns:a16="http://schemas.microsoft.com/office/drawing/2014/main" id="{81C753FD-96EC-101A-B8A4-5F69A189BEF4}"/>
              </a:ext>
            </a:extLst>
          </p:cNvPr>
          <p:cNvSpPr>
            <a:spLocks noGrp="1"/>
          </p:cNvSpPr>
          <p:nvPr>
            <p:ph type="ctrTitle"/>
          </p:nvPr>
        </p:nvSpPr>
        <p:spPr>
          <a:xfrm>
            <a:off x="1006774" y="816307"/>
            <a:ext cx="8596668" cy="1320800"/>
          </a:xfrm>
        </p:spPr>
        <p:txBody>
          <a:bodyPr vert="horz" lIns="91440" tIns="45720" rIns="91440" bIns="45720" rtlCol="0" anchor="t">
            <a:normAutofit/>
          </a:bodyPr>
          <a:lstStyle/>
          <a:p>
            <a:pPr algn="l"/>
            <a:r>
              <a:rPr lang="en-US" sz="3600" dirty="0">
                <a:solidFill>
                  <a:srgbClr val="FF0000"/>
                </a:solidFill>
              </a:rPr>
              <a:t>At-risk groups</a:t>
            </a:r>
          </a:p>
        </p:txBody>
      </p:sp>
      <p:sp>
        <p:nvSpPr>
          <p:cNvPr id="9" name="TextBox 8">
            <a:extLst>
              <a:ext uri="{FF2B5EF4-FFF2-40B4-BE49-F238E27FC236}">
                <a16:creationId xmlns:a16="http://schemas.microsoft.com/office/drawing/2014/main" id="{7062D541-5FBA-494E-E527-7E5DFAA13D0C}"/>
              </a:ext>
            </a:extLst>
          </p:cNvPr>
          <p:cNvSpPr txBox="1"/>
          <p:nvPr/>
        </p:nvSpPr>
        <p:spPr>
          <a:xfrm>
            <a:off x="6008979" y="6138102"/>
            <a:ext cx="6112564" cy="569387"/>
          </a:xfrm>
          <a:prstGeom prst="rect">
            <a:avLst/>
          </a:prstGeom>
          <a:noFill/>
        </p:spPr>
        <p:txBody>
          <a:bodyPr wrap="square">
            <a:spAutoFit/>
          </a:bodyPr>
          <a:lstStyle/>
          <a:p>
            <a:pPr algn="l"/>
            <a:endParaRPr lang="en-US" sz="900" b="0" i="0" u="none" strike="noStrike" baseline="0" dirty="0">
              <a:solidFill>
                <a:srgbClr val="000000"/>
              </a:solidFill>
              <a:latin typeface="Calibri" panose="020F0502020204030204" pitchFamily="34" charset="0"/>
            </a:endParaRPr>
          </a:p>
          <a:p>
            <a:pPr marR="2190" algn="l"/>
            <a:r>
              <a:rPr lang="en-US" sz="1100" b="0" i="0" u="none" strike="noStrike" baseline="0" dirty="0">
                <a:latin typeface="Calibri" panose="020F0502020204030204" pitchFamily="34" charset="0"/>
              </a:rPr>
              <a:t>Wisconsin Department of Health Services, Division of Public Health. </a:t>
            </a:r>
            <a:r>
              <a:rPr lang="en-US" sz="1100" b="1" i="0" u="none" strike="noStrike" baseline="0" dirty="0">
                <a:latin typeface="Calibri" panose="020F0502020204030204" pitchFamily="34" charset="0"/>
              </a:rPr>
              <a:t>Social and Emotional Support Data in Wisconsin: Older Adults and People with Disabilities</a:t>
            </a:r>
            <a:r>
              <a:rPr lang="en-US" sz="1100" b="0" i="0" u="none" strike="noStrike" baseline="0" dirty="0">
                <a:latin typeface="Calibri" panose="020F0502020204030204" pitchFamily="34" charset="0"/>
              </a:rPr>
              <a:t>(P-03418). April 2023. </a:t>
            </a:r>
            <a:endParaRPr lang="en-US" sz="1100" dirty="0"/>
          </a:p>
        </p:txBody>
      </p:sp>
      <p:pic>
        <p:nvPicPr>
          <p:cNvPr id="23" name="Picture 22">
            <a:extLst>
              <a:ext uri="{FF2B5EF4-FFF2-40B4-BE49-F238E27FC236}">
                <a16:creationId xmlns:a16="http://schemas.microsoft.com/office/drawing/2014/main" id="{FC1549F1-FC53-76B7-6163-515DD2CF4EC7}"/>
              </a:ext>
            </a:extLst>
          </p:cNvPr>
          <p:cNvPicPr>
            <a:picLocks noChangeAspect="1"/>
          </p:cNvPicPr>
          <p:nvPr/>
        </p:nvPicPr>
        <p:blipFill>
          <a:blip r:embed="rId3"/>
          <a:stretch>
            <a:fillRect/>
          </a:stretch>
        </p:blipFill>
        <p:spPr>
          <a:xfrm>
            <a:off x="1093794" y="1534334"/>
            <a:ext cx="10004412" cy="4557995"/>
          </a:xfrm>
          <a:prstGeom prst="rect">
            <a:avLst/>
          </a:prstGeom>
        </p:spPr>
      </p:pic>
    </p:spTree>
    <p:extLst>
      <p:ext uri="{BB962C8B-B14F-4D97-AF65-F5344CB8AC3E}">
        <p14:creationId xmlns:p14="http://schemas.microsoft.com/office/powerpoint/2010/main" val="1609673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A8D09C8-7C5B-5C66-BCA5-29B6B5B790EC}"/>
              </a:ext>
            </a:extLst>
          </p:cNvPr>
          <p:cNvGraphicFramePr>
            <a:graphicFrameLocks noGrp="1"/>
          </p:cNvGraphicFramePr>
          <p:nvPr>
            <p:ph idx="1"/>
            <p:extLst>
              <p:ext uri="{D42A27DB-BD31-4B8C-83A1-F6EECF244321}">
                <p14:modId xmlns:p14="http://schemas.microsoft.com/office/powerpoint/2010/main" val="1741914705"/>
              </p:ext>
            </p:extLst>
          </p:nvPr>
        </p:nvGraphicFramePr>
        <p:xfrm>
          <a:off x="673646" y="1253411"/>
          <a:ext cx="11215868" cy="5231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A917AB66-D547-5177-C714-4ABED5D6452F}"/>
              </a:ext>
            </a:extLst>
          </p:cNvPr>
          <p:cNvSpPr txBox="1"/>
          <p:nvPr/>
        </p:nvSpPr>
        <p:spPr>
          <a:xfrm>
            <a:off x="673646" y="372833"/>
            <a:ext cx="10646394" cy="646331"/>
          </a:xfrm>
          <a:prstGeom prst="rect">
            <a:avLst/>
          </a:prstGeom>
          <a:noFill/>
        </p:spPr>
        <p:txBody>
          <a:bodyPr wrap="square" rtlCol="0">
            <a:spAutoFit/>
          </a:bodyPr>
          <a:lstStyle/>
          <a:p>
            <a:pPr algn="ctr"/>
            <a:r>
              <a:rPr lang="en-US" sz="3600" dirty="0"/>
              <a:t>Risk Factors for Social Isolation and Loneliness</a:t>
            </a:r>
          </a:p>
        </p:txBody>
      </p:sp>
    </p:spTree>
    <p:extLst>
      <p:ext uri="{BB962C8B-B14F-4D97-AF65-F5344CB8AC3E}">
        <p14:creationId xmlns:p14="http://schemas.microsoft.com/office/powerpoint/2010/main" val="3957955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6F9BAA4-9B41-4135-52DB-E0A328571A05}"/>
              </a:ext>
            </a:extLst>
          </p:cNvPr>
          <p:cNvSpPr/>
          <p:nvPr/>
        </p:nvSpPr>
        <p:spPr>
          <a:xfrm>
            <a:off x="0" y="0"/>
            <a:ext cx="12192000" cy="6858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2400" dirty="0"/>
          </a:p>
        </p:txBody>
      </p:sp>
      <p:pic>
        <p:nvPicPr>
          <p:cNvPr id="4" name="Picture 3">
            <a:extLst>
              <a:ext uri="{FF2B5EF4-FFF2-40B4-BE49-F238E27FC236}">
                <a16:creationId xmlns:a16="http://schemas.microsoft.com/office/drawing/2014/main" id="{337EFAB4-9A08-976B-0B77-1460A558B595}"/>
              </a:ext>
            </a:extLst>
          </p:cNvPr>
          <p:cNvPicPr>
            <a:picLocks noChangeAspect="1"/>
          </p:cNvPicPr>
          <p:nvPr/>
        </p:nvPicPr>
        <p:blipFill>
          <a:blip r:embed="rId3"/>
          <a:stretch>
            <a:fillRect/>
          </a:stretch>
        </p:blipFill>
        <p:spPr>
          <a:xfrm>
            <a:off x="2892057" y="303521"/>
            <a:ext cx="5948863" cy="5962601"/>
          </a:xfrm>
          <a:prstGeom prst="rect">
            <a:avLst/>
          </a:prstGeom>
        </p:spPr>
      </p:pic>
    </p:spTree>
    <p:extLst>
      <p:ext uri="{BB962C8B-B14F-4D97-AF65-F5344CB8AC3E}">
        <p14:creationId xmlns:p14="http://schemas.microsoft.com/office/powerpoint/2010/main" val="3766937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EF58C-138C-55F4-DA77-4C3F06C81A1C}"/>
              </a:ext>
            </a:extLst>
          </p:cNvPr>
          <p:cNvSpPr>
            <a:spLocks noGrp="1"/>
          </p:cNvSpPr>
          <p:nvPr>
            <p:ph type="title"/>
          </p:nvPr>
        </p:nvSpPr>
        <p:spPr>
          <a:xfrm>
            <a:off x="1249680" y="-371745"/>
            <a:ext cx="9692640" cy="1371600"/>
          </a:xfrm>
        </p:spPr>
        <p:txBody>
          <a:bodyPr/>
          <a:lstStyle/>
          <a:p>
            <a:r>
              <a:rPr lang="en-US" dirty="0"/>
              <a:t>How does SIL affect health?</a:t>
            </a:r>
          </a:p>
        </p:txBody>
      </p:sp>
      <p:graphicFrame>
        <p:nvGraphicFramePr>
          <p:cNvPr id="9" name="Content Placeholder 8">
            <a:extLst>
              <a:ext uri="{FF2B5EF4-FFF2-40B4-BE49-F238E27FC236}">
                <a16:creationId xmlns:a16="http://schemas.microsoft.com/office/drawing/2014/main" id="{F45309D8-67E9-54D8-ED5C-75FF96D54946}"/>
              </a:ext>
            </a:extLst>
          </p:cNvPr>
          <p:cNvGraphicFramePr>
            <a:graphicFrameLocks noGrp="1"/>
          </p:cNvGraphicFramePr>
          <p:nvPr>
            <p:ph idx="10"/>
            <p:extLst>
              <p:ext uri="{D42A27DB-BD31-4B8C-83A1-F6EECF244321}">
                <p14:modId xmlns:p14="http://schemas.microsoft.com/office/powerpoint/2010/main" val="1914273379"/>
              </p:ext>
            </p:extLst>
          </p:nvPr>
        </p:nvGraphicFramePr>
        <p:xfrm>
          <a:off x="1392828" y="1137920"/>
          <a:ext cx="7385280" cy="5360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Graphic 14" descr="Heart with pulse with solid fill">
            <a:extLst>
              <a:ext uri="{FF2B5EF4-FFF2-40B4-BE49-F238E27FC236}">
                <a16:creationId xmlns:a16="http://schemas.microsoft.com/office/drawing/2014/main" id="{49B1ED06-E878-8933-2F67-E89EAADE8D5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18852" y="2179320"/>
            <a:ext cx="914400" cy="914400"/>
          </a:xfrm>
          <a:prstGeom prst="rect">
            <a:avLst/>
          </a:prstGeom>
        </p:spPr>
      </p:pic>
      <p:pic>
        <p:nvPicPr>
          <p:cNvPr id="19" name="Graphic 18" descr="Worried face with solid fill with solid fill">
            <a:extLst>
              <a:ext uri="{FF2B5EF4-FFF2-40B4-BE49-F238E27FC236}">
                <a16:creationId xmlns:a16="http://schemas.microsoft.com/office/drawing/2014/main" id="{307F7B44-6740-09C7-D01A-8DD53C7F30F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18852" y="5043187"/>
            <a:ext cx="914400" cy="914400"/>
          </a:xfrm>
          <a:prstGeom prst="rect">
            <a:avLst/>
          </a:prstGeom>
        </p:spPr>
      </p:pic>
    </p:spTree>
    <p:extLst>
      <p:ext uri="{BB962C8B-B14F-4D97-AF65-F5344CB8AC3E}">
        <p14:creationId xmlns:p14="http://schemas.microsoft.com/office/powerpoint/2010/main" val="362649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Icon&#10;&#10;Description automatically generated">
            <a:extLst>
              <a:ext uri="{FF2B5EF4-FFF2-40B4-BE49-F238E27FC236}">
                <a16:creationId xmlns:a16="http://schemas.microsoft.com/office/drawing/2014/main" id="{D9EBFB46-EB12-3771-D10A-773E24922FBD}"/>
              </a:ext>
            </a:extLst>
          </p:cNvPr>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1201810" y="1913705"/>
            <a:ext cx="2703513" cy="1711325"/>
          </a:xfrm>
          <a:prstGeom prst="rect">
            <a:avLst/>
          </a:prstGeom>
        </p:spPr>
      </p:pic>
      <p:sp>
        <p:nvSpPr>
          <p:cNvPr id="9" name="Title 8">
            <a:extLst>
              <a:ext uri="{FF2B5EF4-FFF2-40B4-BE49-F238E27FC236}">
                <a16:creationId xmlns:a16="http://schemas.microsoft.com/office/drawing/2014/main" id="{740D290A-171E-C743-81A6-3848E60079A2}"/>
              </a:ext>
            </a:extLst>
          </p:cNvPr>
          <p:cNvSpPr>
            <a:spLocks noGrp="1"/>
          </p:cNvSpPr>
          <p:nvPr>
            <p:ph type="title" idx="4294967295"/>
          </p:nvPr>
        </p:nvSpPr>
        <p:spPr>
          <a:xfrm>
            <a:off x="713984" y="279400"/>
            <a:ext cx="10147300" cy="1371600"/>
          </a:xfrm>
          <a:solidFill>
            <a:schemeClr val="bg1"/>
          </a:solidFill>
        </p:spPr>
        <p:txBody>
          <a:bodyPr/>
          <a:lstStyle/>
          <a:p>
            <a:pPr algn="ctr"/>
            <a:r>
              <a:rPr lang="en-US" sz="4000" b="1" dirty="0"/>
              <a:t>RX Social Connect: Social Isolation and Loneliness Reduction Project</a:t>
            </a:r>
          </a:p>
        </p:txBody>
      </p:sp>
      <p:sp>
        <p:nvSpPr>
          <p:cNvPr id="11" name="Content Placeholder 10">
            <a:extLst>
              <a:ext uri="{FF2B5EF4-FFF2-40B4-BE49-F238E27FC236}">
                <a16:creationId xmlns:a16="http://schemas.microsoft.com/office/drawing/2014/main" id="{70BBBC2F-FD51-EA6D-3399-5101EF047E70}"/>
              </a:ext>
            </a:extLst>
          </p:cNvPr>
          <p:cNvSpPr>
            <a:spLocks noGrp="1"/>
          </p:cNvSpPr>
          <p:nvPr>
            <p:ph idx="4294967295"/>
          </p:nvPr>
        </p:nvSpPr>
        <p:spPr>
          <a:xfrm>
            <a:off x="4627590" y="2197868"/>
            <a:ext cx="6729412" cy="3890963"/>
          </a:xfrm>
          <a:solidFill>
            <a:schemeClr val="bg1"/>
          </a:solidFill>
        </p:spPr>
        <p:txBody>
          <a:bodyPr>
            <a:normAutofit lnSpcReduction="10000"/>
          </a:bodyPr>
          <a:lstStyle/>
          <a:p>
            <a:r>
              <a:rPr lang="en-US" sz="2800" dirty="0">
                <a:solidFill>
                  <a:srgbClr val="002060"/>
                </a:solidFill>
                <a:latin typeface="+mj-lt"/>
              </a:rPr>
              <a:t>Goal: train </a:t>
            </a:r>
            <a:r>
              <a:rPr lang="en-US" sz="2800" kern="0" dirty="0">
                <a:solidFill>
                  <a:srgbClr val="002060"/>
                </a:solidFill>
                <a:effectLst/>
                <a:latin typeface="+mj-lt"/>
                <a:ea typeface="Arial" panose="020B0604020202020204" pitchFamily="34" charset="0"/>
              </a:rPr>
              <a:t>community</a:t>
            </a:r>
            <a:r>
              <a:rPr lang="en-US" sz="2800" kern="0" spc="-1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pharmacists</a:t>
            </a:r>
            <a:r>
              <a:rPr lang="en-US" sz="2800" kern="0" spc="-1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in</a:t>
            </a:r>
            <a:r>
              <a:rPr lang="en-US" sz="2800" kern="0" spc="-1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screening</a:t>
            </a:r>
            <a:r>
              <a:rPr lang="en-US" sz="2800" kern="0" spc="-1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older</a:t>
            </a:r>
            <a:r>
              <a:rPr lang="en-US" sz="2800" kern="0" spc="-1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adults</a:t>
            </a:r>
            <a:r>
              <a:rPr lang="en-US" sz="2800" kern="0" spc="-10" dirty="0">
                <a:solidFill>
                  <a:srgbClr val="002060"/>
                </a:solidFill>
                <a:effectLst/>
                <a:latin typeface="+mj-lt"/>
                <a:ea typeface="Arial" panose="020B0604020202020204" pitchFamily="34" charset="0"/>
              </a:rPr>
              <a:t> </a:t>
            </a:r>
            <a:r>
              <a:rPr lang="en-US" sz="2800" kern="0" spc="-25" dirty="0">
                <a:solidFill>
                  <a:srgbClr val="002060"/>
                </a:solidFill>
                <a:effectLst/>
                <a:latin typeface="+mj-lt"/>
                <a:ea typeface="Arial" panose="020B0604020202020204" pitchFamily="34" charset="0"/>
              </a:rPr>
              <a:t>for</a:t>
            </a:r>
            <a:r>
              <a:rPr lang="en-US" sz="2800" kern="0" dirty="0">
                <a:solidFill>
                  <a:srgbClr val="002060"/>
                </a:solidFill>
                <a:effectLst/>
                <a:latin typeface="+mj-lt"/>
                <a:ea typeface="Arial" panose="020B0604020202020204" pitchFamily="34" charset="0"/>
              </a:rPr>
              <a:t> social</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isolation</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and</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loneliness</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(SIL)</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and</a:t>
            </a:r>
            <a:r>
              <a:rPr lang="en-US" sz="2800" kern="0" spc="-20" dirty="0">
                <a:solidFill>
                  <a:srgbClr val="002060"/>
                </a:solidFill>
                <a:effectLst/>
                <a:latin typeface="+mj-lt"/>
                <a:ea typeface="Arial" panose="020B0604020202020204" pitchFamily="34" charset="0"/>
              </a:rPr>
              <a:t> ultimately </a:t>
            </a:r>
            <a:r>
              <a:rPr lang="en-US" sz="2800" kern="0" spc="-20" dirty="0">
                <a:solidFill>
                  <a:srgbClr val="002060"/>
                </a:solidFill>
                <a:latin typeface="+mj-lt"/>
                <a:ea typeface="Arial" panose="020B0604020202020204" pitchFamily="34" charset="0"/>
              </a:rPr>
              <a:t>referring</a:t>
            </a:r>
            <a:r>
              <a:rPr lang="en-US" sz="2800" kern="0" spc="-20" dirty="0">
                <a:solidFill>
                  <a:srgbClr val="002060"/>
                </a:solidFill>
                <a:effectLst/>
                <a:latin typeface="+mj-lt"/>
                <a:ea typeface="Arial" panose="020B0604020202020204" pitchFamily="34" charset="0"/>
              </a:rPr>
              <a:t> </a:t>
            </a:r>
            <a:r>
              <a:rPr lang="en-US" sz="2800" kern="0" spc="-20" dirty="0">
                <a:solidFill>
                  <a:srgbClr val="002060"/>
                </a:solidFill>
                <a:latin typeface="+mj-lt"/>
                <a:ea typeface="Arial" panose="020B0604020202020204" pitchFamily="34" charset="0"/>
              </a:rPr>
              <a:t>participants</a:t>
            </a:r>
            <a:r>
              <a:rPr lang="en-US" sz="2800" kern="0" dirty="0">
                <a:solidFill>
                  <a:srgbClr val="002060"/>
                </a:solidFill>
                <a:effectLst/>
                <a:latin typeface="+mj-lt"/>
                <a:ea typeface="Arial" panose="020B0604020202020204" pitchFamily="34" charset="0"/>
              </a:rPr>
              <a:t> to</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community</a:t>
            </a:r>
            <a:r>
              <a:rPr lang="en-US" sz="2800" kern="0" spc="-20" dirty="0">
                <a:solidFill>
                  <a:srgbClr val="002060"/>
                </a:solidFill>
                <a:effectLst/>
                <a:latin typeface="+mj-lt"/>
                <a:ea typeface="Arial" panose="020B0604020202020204" pitchFamily="34" charset="0"/>
              </a:rPr>
              <a:t> </a:t>
            </a:r>
            <a:r>
              <a:rPr lang="en-US" sz="2800" kern="0" dirty="0">
                <a:solidFill>
                  <a:srgbClr val="002060"/>
                </a:solidFill>
                <a:effectLst/>
                <a:latin typeface="+mj-lt"/>
                <a:ea typeface="Arial" panose="020B0604020202020204" pitchFamily="34" charset="0"/>
              </a:rPr>
              <a:t>resources</a:t>
            </a:r>
            <a:r>
              <a:rPr lang="en-US" sz="2800" kern="0" spc="-20" dirty="0">
                <a:solidFill>
                  <a:srgbClr val="002060"/>
                </a:solidFill>
                <a:effectLst/>
                <a:latin typeface="+mj-lt"/>
                <a:ea typeface="Arial" panose="020B0604020202020204" pitchFamily="34" charset="0"/>
              </a:rPr>
              <a:t> </a:t>
            </a:r>
            <a:r>
              <a:rPr lang="en-US" sz="2800" kern="0" spc="-20" dirty="0">
                <a:solidFill>
                  <a:srgbClr val="002060"/>
                </a:solidFill>
                <a:latin typeface="+mj-lt"/>
                <a:ea typeface="Arial" panose="020B0604020202020204" pitchFamily="34" charset="0"/>
              </a:rPr>
              <a:t>and a </a:t>
            </a:r>
            <a:r>
              <a:rPr lang="en-US" sz="2800" kern="0" dirty="0">
                <a:solidFill>
                  <a:srgbClr val="002060"/>
                </a:solidFill>
                <a:effectLst/>
                <a:latin typeface="+mj-lt"/>
                <a:ea typeface="Arial" panose="020B0604020202020204" pitchFamily="34" charset="0"/>
              </a:rPr>
              <a:t>mental health provider as needed for appropriate follow-up.</a:t>
            </a:r>
          </a:p>
          <a:p>
            <a:endParaRPr lang="en-US" sz="2800" kern="0" dirty="0">
              <a:solidFill>
                <a:srgbClr val="002060"/>
              </a:solidFill>
              <a:latin typeface="+mj-lt"/>
              <a:ea typeface="Arial" panose="020B0604020202020204" pitchFamily="34" charset="0"/>
            </a:endParaRPr>
          </a:p>
          <a:p>
            <a:r>
              <a:rPr lang="en-US" sz="2800" kern="0" dirty="0">
                <a:solidFill>
                  <a:srgbClr val="002060"/>
                </a:solidFill>
                <a:effectLst/>
                <a:latin typeface="+mj-lt"/>
                <a:ea typeface="Arial" panose="020B0604020202020204" pitchFamily="34" charset="0"/>
              </a:rPr>
              <a:t>A “social prescription”</a:t>
            </a:r>
          </a:p>
          <a:p>
            <a:endParaRPr lang="en-US" kern="0" dirty="0">
              <a:solidFill>
                <a:srgbClr val="000101"/>
              </a:solidFill>
              <a:latin typeface="Arial" panose="020B0604020202020204" pitchFamily="34" charset="0"/>
            </a:endParaRPr>
          </a:p>
          <a:p>
            <a:endParaRPr lang="en-US" dirty="0"/>
          </a:p>
          <a:p>
            <a:endParaRPr lang="en-US" dirty="0"/>
          </a:p>
        </p:txBody>
      </p:sp>
      <p:pic>
        <p:nvPicPr>
          <p:cNvPr id="16" name="Picture 15" descr="Pharmacy Society of Wisconsin | LinkedIn">
            <a:extLst>
              <a:ext uri="{FF2B5EF4-FFF2-40B4-BE49-F238E27FC236}">
                <a16:creationId xmlns:a16="http://schemas.microsoft.com/office/drawing/2014/main" id="{9C9D702C-D52F-8B49-3031-AABB207194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730" y="4007065"/>
            <a:ext cx="1032923" cy="103292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Medical College of Wisconsin School of Pharmacy | LinkedIn">
            <a:extLst>
              <a:ext uri="{FF2B5EF4-FFF2-40B4-BE49-F238E27FC236}">
                <a16:creationId xmlns:a16="http://schemas.microsoft.com/office/drawing/2014/main" id="{D5E85990-5982-3829-5EE1-1C6CFCBCF50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0625"/>
          <a:stretch/>
        </p:blipFill>
        <p:spPr bwMode="auto">
          <a:xfrm>
            <a:off x="1631449" y="3710302"/>
            <a:ext cx="1487765" cy="132968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7CFE2A48-2ACD-10E4-21D9-EBFA4768B4E6}"/>
              </a:ext>
            </a:extLst>
          </p:cNvPr>
          <p:cNvPicPr>
            <a:picLocks noChangeAspect="1"/>
          </p:cNvPicPr>
          <p:nvPr/>
        </p:nvPicPr>
        <p:blipFill>
          <a:blip r:embed="rId6"/>
          <a:stretch>
            <a:fillRect/>
          </a:stretch>
        </p:blipFill>
        <p:spPr>
          <a:xfrm>
            <a:off x="3308010" y="3779579"/>
            <a:ext cx="1194625" cy="1503822"/>
          </a:xfrm>
          <a:prstGeom prst="rect">
            <a:avLst/>
          </a:prstGeom>
        </p:spPr>
      </p:pic>
      <p:pic>
        <p:nvPicPr>
          <p:cNvPr id="21" name="Picture 20">
            <a:extLst>
              <a:ext uri="{FF2B5EF4-FFF2-40B4-BE49-F238E27FC236}">
                <a16:creationId xmlns:a16="http://schemas.microsoft.com/office/drawing/2014/main" id="{1757250D-3831-661F-2030-EB397151B0AD}"/>
              </a:ext>
            </a:extLst>
          </p:cNvPr>
          <p:cNvPicPr>
            <a:picLocks noChangeAspect="1"/>
          </p:cNvPicPr>
          <p:nvPr/>
        </p:nvPicPr>
        <p:blipFill>
          <a:blip r:embed="rId7"/>
          <a:stretch>
            <a:fillRect/>
          </a:stretch>
        </p:blipFill>
        <p:spPr>
          <a:xfrm>
            <a:off x="834998" y="5599062"/>
            <a:ext cx="3142430" cy="979538"/>
          </a:xfrm>
          <a:prstGeom prst="rect">
            <a:avLst/>
          </a:prstGeom>
        </p:spPr>
      </p:pic>
    </p:spTree>
    <p:extLst>
      <p:ext uri="{BB962C8B-B14F-4D97-AF65-F5344CB8AC3E}">
        <p14:creationId xmlns:p14="http://schemas.microsoft.com/office/powerpoint/2010/main" val="907915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3CBFBDF-F2C8-0799-D485-4C1C9EFD34A0}"/>
              </a:ext>
            </a:extLst>
          </p:cNvPr>
          <p:cNvSpPr>
            <a:spLocks noGrp="1"/>
          </p:cNvSpPr>
          <p:nvPr>
            <p:ph type="title"/>
          </p:nvPr>
        </p:nvSpPr>
        <p:spPr>
          <a:xfrm>
            <a:off x="1166088" y="284186"/>
            <a:ext cx="10643508" cy="1371600"/>
          </a:xfrm>
        </p:spPr>
        <p:txBody>
          <a:bodyPr/>
          <a:lstStyle/>
          <a:p>
            <a:r>
              <a:rPr lang="en-US" sz="5400" dirty="0"/>
              <a:t>Why pharmacists?</a:t>
            </a:r>
          </a:p>
        </p:txBody>
      </p:sp>
      <p:sp>
        <p:nvSpPr>
          <p:cNvPr id="7" name="Content Placeholder 6">
            <a:extLst>
              <a:ext uri="{FF2B5EF4-FFF2-40B4-BE49-F238E27FC236}">
                <a16:creationId xmlns:a16="http://schemas.microsoft.com/office/drawing/2014/main" id="{1FEDAE8A-8DFE-0CDB-81A9-5926708D5A8A}"/>
              </a:ext>
            </a:extLst>
          </p:cNvPr>
          <p:cNvSpPr>
            <a:spLocks noGrp="1"/>
          </p:cNvSpPr>
          <p:nvPr>
            <p:ph idx="15"/>
          </p:nvPr>
        </p:nvSpPr>
        <p:spPr>
          <a:xfrm>
            <a:off x="1275875" y="2465408"/>
            <a:ext cx="5932258" cy="3917307"/>
          </a:xfrm>
        </p:spPr>
        <p:txBody>
          <a:bodyPr>
            <a:normAutofit fontScale="92500"/>
          </a:bodyPr>
          <a:lstStyle/>
          <a:p>
            <a:r>
              <a:rPr lang="en-US" sz="2400" dirty="0">
                <a:solidFill>
                  <a:schemeClr val="tx1"/>
                </a:solidFill>
              </a:rPr>
              <a:t>-most accessible healthcare provider</a:t>
            </a:r>
          </a:p>
          <a:p>
            <a:r>
              <a:rPr lang="en-US" sz="2400" dirty="0">
                <a:solidFill>
                  <a:schemeClr val="tx1"/>
                </a:solidFill>
              </a:rPr>
              <a:t>-a pharmacist may be one of the few points of contact in their lives</a:t>
            </a:r>
          </a:p>
          <a:p>
            <a:r>
              <a:rPr lang="en-US" sz="2400" dirty="0">
                <a:solidFill>
                  <a:schemeClr val="tx1"/>
                </a:solidFill>
              </a:rPr>
              <a:t>-</a:t>
            </a:r>
            <a:r>
              <a:rPr lang="en-US" sz="2400" b="0" i="1" u="none" strike="noStrike" dirty="0">
                <a:solidFill>
                  <a:schemeClr val="tx1"/>
                </a:solidFill>
                <a:effectLst/>
                <a:latin typeface="Franklin Gothic Book" panose="020B0503020102020204" pitchFamily="34" charset="0"/>
              </a:rPr>
              <a:t>"Given the profound consequences of loneliness and isolation, </a:t>
            </a:r>
            <a:r>
              <a:rPr lang="en-US" sz="2400" b="0" i="0" dirty="0">
                <a:solidFill>
                  <a:schemeClr val="tx1"/>
                </a:solidFill>
                <a:effectLst/>
                <a:latin typeface="Franklin Gothic Book" panose="020B0503020102020204" pitchFamily="34" charset="0"/>
              </a:rPr>
              <a:t>​</a:t>
            </a:r>
            <a:r>
              <a:rPr lang="en-US" sz="2400" b="1" i="1" u="sng" strike="noStrike" dirty="0">
                <a:solidFill>
                  <a:schemeClr val="tx1"/>
                </a:solidFill>
                <a:effectLst/>
                <a:latin typeface="Franklin Gothic Book" panose="020B0503020102020204" pitchFamily="34" charset="0"/>
              </a:rPr>
              <a:t>we have an opportunity, and an obligation, to make the same investments in addressing social connection </a:t>
            </a:r>
            <a:r>
              <a:rPr lang="en-US" sz="2400" b="0" i="1" u="none" strike="noStrike" dirty="0">
                <a:solidFill>
                  <a:schemeClr val="tx1"/>
                </a:solidFill>
                <a:effectLst/>
                <a:latin typeface="Franklin Gothic Book" panose="020B0503020102020204" pitchFamily="34" charset="0"/>
              </a:rPr>
              <a:t>that we have made in addressing tobacco use, obesity, and the addiction crisis“ – Vivek Murthy, U.S. Surgeon General</a:t>
            </a:r>
          </a:p>
        </p:txBody>
      </p:sp>
      <p:pic>
        <p:nvPicPr>
          <p:cNvPr id="9" name="Picture Placeholder 8" descr="Healthcare worker typing on keyboard">
            <a:extLst>
              <a:ext uri="{FF2B5EF4-FFF2-40B4-BE49-F238E27FC236}">
                <a16:creationId xmlns:a16="http://schemas.microsoft.com/office/drawing/2014/main" id="{925FF686-D89F-CDA2-DC21-699CF94A0781}"/>
              </a:ext>
            </a:extLst>
          </p:cNvPr>
          <p:cNvPicPr>
            <a:picLocks noGrp="1" noChangeAspect="1"/>
          </p:cNvPicPr>
          <p:nvPr>
            <p:ph type="pic" sz="quarter" idx="14"/>
          </p:nvPr>
        </p:nvPicPr>
        <p:blipFill>
          <a:blip r:embed="rId3"/>
          <a:srcRect l="16667" r="16667"/>
          <a:stretch>
            <a:fillRect/>
          </a:stretch>
        </p:blipFill>
        <p:spPr/>
      </p:pic>
    </p:spTree>
    <p:extLst>
      <p:ext uri="{BB962C8B-B14F-4D97-AF65-F5344CB8AC3E}">
        <p14:creationId xmlns:p14="http://schemas.microsoft.com/office/powerpoint/2010/main" val="2303588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8C6C1CE4-7119-796A-1F3C-3191E10A95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603" y="1322369"/>
            <a:ext cx="9508869" cy="521621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BE57A12-A7A9-5B98-FF37-212EC50B9FE7}"/>
              </a:ext>
            </a:extLst>
          </p:cNvPr>
          <p:cNvSpPr txBox="1"/>
          <p:nvPr/>
        </p:nvSpPr>
        <p:spPr>
          <a:xfrm>
            <a:off x="676406" y="440904"/>
            <a:ext cx="4341253" cy="707886"/>
          </a:xfrm>
          <a:prstGeom prst="rect">
            <a:avLst/>
          </a:prstGeom>
          <a:noFill/>
        </p:spPr>
        <p:txBody>
          <a:bodyPr wrap="none" rtlCol="0">
            <a:spAutoFit/>
          </a:bodyPr>
          <a:lstStyle/>
          <a:p>
            <a:r>
              <a:rPr lang="en-US" sz="4000" dirty="0"/>
              <a:t>How does it work?</a:t>
            </a:r>
          </a:p>
        </p:txBody>
      </p:sp>
    </p:spTree>
    <p:extLst>
      <p:ext uri="{BB962C8B-B14F-4D97-AF65-F5344CB8AC3E}">
        <p14:creationId xmlns:p14="http://schemas.microsoft.com/office/powerpoint/2010/main" val="4252526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a:extLst>
              <a:ext uri="{FF2B5EF4-FFF2-40B4-BE49-F238E27FC236}">
                <a16:creationId xmlns:a16="http://schemas.microsoft.com/office/drawing/2014/main" id="{6C51F955-6044-A251-E05B-FBC61A5D70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8215" y="159245"/>
            <a:ext cx="8979281" cy="4858575"/>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BC0CC3D6-E0C6-80B8-58F8-242AC13E17AC}"/>
              </a:ext>
            </a:extLst>
          </p:cNvPr>
          <p:cNvSpPr>
            <a:spLocks noGrp="1"/>
          </p:cNvSpPr>
          <p:nvPr/>
        </p:nvSpPr>
        <p:spPr bwMode="auto">
          <a:xfrm>
            <a:off x="395266" y="5017820"/>
            <a:ext cx="9902230" cy="184018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lvl1pPr marL="342900" indent="-273050" algn="l" rtl="0" eaLnBrk="0" fontAlgn="base" hangingPunct="0">
              <a:spcBef>
                <a:spcPts val="700"/>
              </a:spcBef>
              <a:spcAft>
                <a:spcPct val="0"/>
              </a:spcAft>
              <a:buClr>
                <a:schemeClr val="accent1"/>
              </a:buClr>
              <a:buSzPct val="85000"/>
              <a:buFont typeface="Wingdings 3" panose="05040102010807070707" pitchFamily="18" charset="2"/>
              <a:buChar char=""/>
              <a:defRPr sz="2000" kern="1200">
                <a:solidFill>
                  <a:srgbClr val="6A6A6A"/>
                </a:solidFill>
                <a:latin typeface="Franklin Gothic Book"/>
                <a:ea typeface="ＭＳ Ｐゴシック" charset="0"/>
                <a:cs typeface="Franklin Gothic Book"/>
              </a:defRPr>
            </a:lvl1pPr>
            <a:lvl2pPr marL="742950" indent="-273050" algn="l" rtl="0" eaLnBrk="0" fontAlgn="base" hangingPunct="0">
              <a:spcBef>
                <a:spcPts val="700"/>
              </a:spcBef>
              <a:spcAft>
                <a:spcPct val="0"/>
              </a:spcAft>
              <a:buClr>
                <a:schemeClr val="accent1"/>
              </a:buClr>
              <a:buSzPct val="85000"/>
              <a:buFont typeface="Wingdings 3" panose="05040102010807070707" pitchFamily="18" charset="2"/>
              <a:buChar char=""/>
              <a:defRPr sz="1600" kern="1200">
                <a:solidFill>
                  <a:srgbClr val="6A6A6A"/>
                </a:solidFill>
                <a:latin typeface="Franklin Gothic Book"/>
                <a:ea typeface="ＭＳ Ｐゴシック" charset="0"/>
                <a:cs typeface="Franklin Gothic Book"/>
              </a:defRPr>
            </a:lvl2pPr>
            <a:lvl3pPr marL="1143000" indent="-273050" algn="l" rtl="0" eaLnBrk="0" fontAlgn="base" hangingPunct="0">
              <a:spcBef>
                <a:spcPts val="700"/>
              </a:spcBef>
              <a:spcAft>
                <a:spcPct val="0"/>
              </a:spcAft>
              <a:buClr>
                <a:schemeClr val="accent1"/>
              </a:buClr>
              <a:buSzPct val="85000"/>
              <a:buFont typeface="Wingdings 3" panose="05040102010807070707" pitchFamily="18" charset="2"/>
              <a:buChar char=""/>
              <a:defRPr sz="1400" kern="1200">
                <a:solidFill>
                  <a:srgbClr val="6A6A6A"/>
                </a:solidFill>
                <a:latin typeface="Franklin Gothic Book"/>
                <a:ea typeface="ＭＳ Ｐゴシック" charset="0"/>
                <a:cs typeface="Franklin Gothic Book"/>
              </a:defRPr>
            </a:lvl3pPr>
            <a:lvl4pPr marL="1600200" indent="-273050" algn="l" rtl="0" eaLnBrk="0" fontAlgn="base" hangingPunct="0">
              <a:spcBef>
                <a:spcPts val="700"/>
              </a:spcBef>
              <a:spcAft>
                <a:spcPct val="0"/>
              </a:spcAft>
              <a:buClr>
                <a:schemeClr val="accent1"/>
              </a:buClr>
              <a:buSzPct val="85000"/>
              <a:buFont typeface="Wingdings 3" panose="05040102010807070707" pitchFamily="18" charset="2"/>
              <a:buChar char=""/>
              <a:defRPr sz="1400" kern="1200">
                <a:solidFill>
                  <a:srgbClr val="6A6A6A"/>
                </a:solidFill>
                <a:latin typeface="Franklin Gothic Book"/>
                <a:ea typeface="ＭＳ Ｐゴシック" charset="0"/>
                <a:cs typeface="Franklin Gothic Book"/>
              </a:defRPr>
            </a:lvl4pPr>
            <a:lvl5pPr marL="2057400" indent="-273050" algn="l" rtl="0" eaLnBrk="0" fontAlgn="base" hangingPunct="0">
              <a:spcBef>
                <a:spcPts val="700"/>
              </a:spcBef>
              <a:spcAft>
                <a:spcPct val="0"/>
              </a:spcAft>
              <a:buClr>
                <a:schemeClr val="accent1"/>
              </a:buClr>
              <a:buSzPct val="85000"/>
              <a:buFont typeface="Wingdings 3" panose="05040102010807070707" pitchFamily="18" charset="2"/>
              <a:buChar char=""/>
              <a:defRPr sz="1400" kern="1200">
                <a:solidFill>
                  <a:srgbClr val="6A6A6A"/>
                </a:solidFill>
                <a:latin typeface="Franklin Gothic Book"/>
                <a:ea typeface="ＭＳ Ｐゴシック" charset="0"/>
                <a:cs typeface="Franklin Gothic Book"/>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a:lstStyle>
          <a:p>
            <a:pPr marL="69850" indent="0" eaLnBrk="1" hangingPunct="1">
              <a:buNone/>
            </a:pPr>
            <a:endParaRPr lang="en-US" dirty="0">
              <a:solidFill>
                <a:srgbClr val="002060"/>
              </a:solidFill>
            </a:endParaRPr>
          </a:p>
          <a:p>
            <a:pPr lvl="2"/>
            <a:r>
              <a:rPr lang="en-US" sz="2000" dirty="0">
                <a:solidFill>
                  <a:srgbClr val="002060"/>
                </a:solidFill>
                <a:ea typeface="Calibri"/>
                <a:cs typeface="Calibri"/>
              </a:rPr>
              <a:t>Widely used across the world – cited over 1,500 times</a:t>
            </a:r>
            <a:endParaRPr lang="en-US" sz="2000" dirty="0">
              <a:solidFill>
                <a:srgbClr val="002060"/>
              </a:solidFill>
              <a:ea typeface="ＭＳ Ｐゴシック"/>
              <a:cs typeface="Calibri"/>
            </a:endParaRPr>
          </a:p>
          <a:p>
            <a:pPr lvl="2"/>
            <a:r>
              <a:rPr lang="en-US" sz="2000" dirty="0">
                <a:solidFill>
                  <a:srgbClr val="002060"/>
                </a:solidFill>
                <a:ea typeface="Calibri"/>
                <a:cs typeface="Calibri"/>
              </a:rPr>
              <a:t>Regularly asked as part of the English Longitudinal Study of Ageing (ELSA)</a:t>
            </a:r>
            <a:endParaRPr lang="en-US" sz="2000" dirty="0">
              <a:solidFill>
                <a:srgbClr val="002060"/>
              </a:solidFill>
              <a:cs typeface="Calibri"/>
            </a:endParaRPr>
          </a:p>
          <a:p>
            <a:pPr lvl="2"/>
            <a:r>
              <a:rPr lang="en-US" sz="2000" dirty="0">
                <a:solidFill>
                  <a:srgbClr val="002060"/>
                </a:solidFill>
                <a:ea typeface="Calibri"/>
                <a:cs typeface="Calibri"/>
              </a:rPr>
              <a:t>Proven accurate in various deliveries (self-completed, face-to-face, and telephone</a:t>
            </a:r>
            <a:r>
              <a:rPr lang="en-US" sz="1800" dirty="0">
                <a:solidFill>
                  <a:srgbClr val="002060"/>
                </a:solidFill>
                <a:ea typeface="Calibri"/>
                <a:cs typeface="Calibri"/>
              </a:rPr>
              <a:t>)</a:t>
            </a:r>
          </a:p>
          <a:p>
            <a:pPr lvl="2"/>
            <a:endParaRPr lang="en-US" sz="1800" dirty="0">
              <a:solidFill>
                <a:srgbClr val="002060"/>
              </a:solidFill>
              <a:ea typeface="Calibri"/>
              <a:cs typeface="Calibri"/>
            </a:endParaRPr>
          </a:p>
          <a:p>
            <a:pPr lvl="2"/>
            <a:endParaRPr lang="en-US" dirty="0">
              <a:solidFill>
                <a:srgbClr val="002060"/>
              </a:solidFill>
              <a:ea typeface="Calibri"/>
              <a:cs typeface="Calibri"/>
            </a:endParaRPr>
          </a:p>
        </p:txBody>
      </p:sp>
    </p:spTree>
    <p:extLst>
      <p:ext uri="{BB962C8B-B14F-4D97-AF65-F5344CB8AC3E}">
        <p14:creationId xmlns:p14="http://schemas.microsoft.com/office/powerpoint/2010/main" val="3755652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9EA7EA7-74F5-4EE2-8E3D-1A10308259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A5CE79B5-7EE4-424D-AD14-5DEFB61B8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96C926F-F999-44BA-8D86-9EAB51D650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48745E7-0AF0-48F9-8E58-2673FC5F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Rectangle 25">
              <a:extLst>
                <a:ext uri="{FF2B5EF4-FFF2-40B4-BE49-F238E27FC236}">
                  <a16:creationId xmlns:a16="http://schemas.microsoft.com/office/drawing/2014/main" id="{9715E81A-D2E0-4431-9370-4E4A9ECA7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Isosceles Triangle 13">
              <a:extLst>
                <a:ext uri="{FF2B5EF4-FFF2-40B4-BE49-F238E27FC236}">
                  <a16:creationId xmlns:a16="http://schemas.microsoft.com/office/drawing/2014/main" id="{CEDB37A9-282D-4DDB-85AD-B2090A825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7">
              <a:extLst>
                <a:ext uri="{FF2B5EF4-FFF2-40B4-BE49-F238E27FC236}">
                  <a16:creationId xmlns:a16="http://schemas.microsoft.com/office/drawing/2014/main" id="{533D5933-7F91-4F5E-BC31-42FD0E2D8D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8">
              <a:extLst>
                <a:ext uri="{FF2B5EF4-FFF2-40B4-BE49-F238E27FC236}">
                  <a16:creationId xmlns:a16="http://schemas.microsoft.com/office/drawing/2014/main" id="{37ADDF68-C9BE-46EA-83DE-2C07DD839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9">
              <a:extLst>
                <a:ext uri="{FF2B5EF4-FFF2-40B4-BE49-F238E27FC236}">
                  <a16:creationId xmlns:a16="http://schemas.microsoft.com/office/drawing/2014/main" id="{10D67396-BABD-48A8-A892-CCB5095FA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626DA82A-72C2-4DF6-9CF0-0D1F6B96B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a:extLst>
                <a:ext uri="{FF2B5EF4-FFF2-40B4-BE49-F238E27FC236}">
                  <a16:creationId xmlns:a16="http://schemas.microsoft.com/office/drawing/2014/main" id="{8EE6DC63-4380-4BE0-A68A-8F01162BD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21" name="Rectangle 20">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2" name="Isosceles Triangle 31">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3" name="Isosceles Triangle 32">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F9BCB35E-5C4A-BE8B-C92F-20776D070AFE}"/>
              </a:ext>
            </a:extLst>
          </p:cNvPr>
          <p:cNvSpPr>
            <a:spLocks noGrp="1"/>
          </p:cNvSpPr>
          <p:nvPr>
            <p:ph type="title"/>
          </p:nvPr>
        </p:nvSpPr>
        <p:spPr>
          <a:xfrm>
            <a:off x="508296" y="417398"/>
            <a:ext cx="8596668" cy="1320800"/>
          </a:xfrm>
        </p:spPr>
        <p:txBody>
          <a:bodyPr vert="horz" lIns="91440" tIns="45720" rIns="91440" bIns="45720" rtlCol="0" anchor="t">
            <a:normAutofit/>
          </a:bodyPr>
          <a:lstStyle/>
          <a:p>
            <a:r>
              <a:rPr lang="en-US" sz="3600" dirty="0"/>
              <a:t>Follow- Up Assessment</a:t>
            </a:r>
          </a:p>
        </p:txBody>
      </p:sp>
      <p:pic>
        <p:nvPicPr>
          <p:cNvPr id="7" name="Picture 6">
            <a:extLst>
              <a:ext uri="{FF2B5EF4-FFF2-40B4-BE49-F238E27FC236}">
                <a16:creationId xmlns:a16="http://schemas.microsoft.com/office/drawing/2014/main" id="{96D7E378-1B47-1145-DD27-9A16126F17F8}"/>
              </a:ext>
            </a:extLst>
          </p:cNvPr>
          <p:cNvPicPr>
            <a:picLocks noChangeAspect="1"/>
          </p:cNvPicPr>
          <p:nvPr/>
        </p:nvPicPr>
        <p:blipFill>
          <a:blip r:embed="rId3"/>
          <a:stretch>
            <a:fillRect/>
          </a:stretch>
        </p:blipFill>
        <p:spPr>
          <a:xfrm>
            <a:off x="10690875" y="245374"/>
            <a:ext cx="1194625" cy="1503822"/>
          </a:xfrm>
          <a:prstGeom prst="rect">
            <a:avLst/>
          </a:prstGeom>
        </p:spPr>
      </p:pic>
      <p:pic>
        <p:nvPicPr>
          <p:cNvPr id="6146" name="Picture 2">
            <a:extLst>
              <a:ext uri="{FF2B5EF4-FFF2-40B4-BE49-F238E27FC236}">
                <a16:creationId xmlns:a16="http://schemas.microsoft.com/office/drawing/2014/main" id="{78ABA526-73D2-8873-3DC4-363D0D512033}"/>
              </a:ext>
            </a:extLst>
          </p:cNvPr>
          <p:cNvPicPr>
            <a:picLocks noGrp="1" noChangeAspect="1" noChangeArrowheads="1"/>
          </p:cNvPicPr>
          <p:nvPr>
            <p:ph idx="15"/>
          </p:nvPr>
        </p:nvPicPr>
        <p:blipFill rotWithShape="1">
          <a:blip r:embed="rId4">
            <a:extLst>
              <a:ext uri="{28A0092B-C50C-407E-A947-70E740481C1C}">
                <a14:useLocalDpi xmlns:a14="http://schemas.microsoft.com/office/drawing/2010/main" val="0"/>
              </a:ext>
            </a:extLst>
          </a:blip>
          <a:srcRect b="63889"/>
          <a:stretch/>
        </p:blipFill>
        <p:spPr bwMode="auto">
          <a:xfrm>
            <a:off x="7371412" y="2021946"/>
            <a:ext cx="4514088" cy="13208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33FEFB4-A72F-F625-697E-28EC88B5FF44}"/>
              </a:ext>
            </a:extLst>
          </p:cNvPr>
          <p:cNvSpPr txBox="1"/>
          <p:nvPr/>
        </p:nvSpPr>
        <p:spPr>
          <a:xfrm>
            <a:off x="5594911" y="527910"/>
            <a:ext cx="5969000" cy="2154436"/>
          </a:xfrm>
          <a:prstGeom prst="rect">
            <a:avLst/>
          </a:prstGeom>
          <a:noFill/>
        </p:spPr>
        <p:txBody>
          <a:bodyPr wrap="square" rtlCol="0">
            <a:spAutoFit/>
          </a:bodyPr>
          <a:lstStyle/>
          <a:p>
            <a:r>
              <a:rPr lang="en-US" sz="2400" dirty="0"/>
              <a:t>Vital Voices for Mental Health</a:t>
            </a:r>
          </a:p>
          <a:p>
            <a:endParaRPr lang="en-US" sz="2400" dirty="0"/>
          </a:p>
          <a:p>
            <a:endParaRPr lang="en-US" sz="2400" dirty="0"/>
          </a:p>
          <a:p>
            <a:endParaRPr lang="en-US" sz="2400" dirty="0"/>
          </a:p>
          <a:p>
            <a:endParaRPr lang="en-US" sz="2000" dirty="0"/>
          </a:p>
          <a:p>
            <a:pPr marL="285750" indent="-285750">
              <a:buFont typeface="Arial" panose="020B0604020202020204" pitchFamily="34" charset="0"/>
              <a:buChar char="•"/>
            </a:pPr>
            <a:endParaRPr lang="en-US" dirty="0"/>
          </a:p>
        </p:txBody>
      </p:sp>
      <p:sp>
        <p:nvSpPr>
          <p:cNvPr id="20" name="TextBox 19">
            <a:extLst>
              <a:ext uri="{FF2B5EF4-FFF2-40B4-BE49-F238E27FC236}">
                <a16:creationId xmlns:a16="http://schemas.microsoft.com/office/drawing/2014/main" id="{4E0B5729-1E3F-E381-8528-9EE073802CD6}"/>
              </a:ext>
            </a:extLst>
          </p:cNvPr>
          <p:cNvSpPr txBox="1"/>
          <p:nvPr/>
        </p:nvSpPr>
        <p:spPr>
          <a:xfrm>
            <a:off x="601757" y="1438140"/>
            <a:ext cx="7440712" cy="5539978"/>
          </a:xfrm>
          <a:prstGeom prst="rect">
            <a:avLst/>
          </a:prstGeom>
          <a:noFill/>
        </p:spPr>
        <p:txBody>
          <a:bodyPr wrap="square" rtlCol="0">
            <a:spAutoFit/>
          </a:bodyPr>
          <a:lstStyle/>
          <a:p>
            <a:pPr marL="285750" indent="-285750">
              <a:buFont typeface="Arial" panose="020B0604020202020204" pitchFamily="34" charset="0"/>
              <a:buChar char="•"/>
            </a:pPr>
            <a:r>
              <a:rPr lang="en-US" sz="2000" kern="0" dirty="0">
                <a:effectLst/>
                <a:ea typeface="Times New Roman" panose="02020603050405020304" pitchFamily="18" charset="0"/>
              </a:rPr>
              <a:t>Living alone, general feelings of loneliness; </a:t>
            </a:r>
          </a:p>
          <a:p>
            <a:pPr marL="285750" indent="-285750">
              <a:buFont typeface="Arial" panose="020B0604020202020204" pitchFamily="34" charset="0"/>
              <a:buChar char="•"/>
            </a:pPr>
            <a:r>
              <a:rPr lang="en-US" sz="2000" kern="0" dirty="0">
                <a:ea typeface="Times New Roman" panose="02020603050405020304" pitchFamily="18" charset="0"/>
              </a:rPr>
              <a:t>L</a:t>
            </a:r>
            <a:r>
              <a:rPr lang="en-US" sz="2000" kern="0" dirty="0">
                <a:effectLst/>
                <a:ea typeface="Times New Roman" panose="02020603050405020304" pitchFamily="18" charset="0"/>
              </a:rPr>
              <a:t>imited social interaction; few social contacts</a:t>
            </a:r>
          </a:p>
          <a:p>
            <a:pPr marL="285750" indent="-285750">
              <a:buFont typeface="Arial" panose="020B0604020202020204" pitchFamily="34" charset="0"/>
              <a:buChar char="•"/>
            </a:pPr>
            <a:r>
              <a:rPr lang="en-US" sz="2000" kern="0" dirty="0">
                <a:effectLst/>
                <a:ea typeface="Times New Roman" panose="02020603050405020304" pitchFamily="18" charset="0"/>
                <a:cs typeface="Calibri" panose="020F0502020204030204" pitchFamily="34" charset="0"/>
              </a:rPr>
              <a:t>Concern with medical debt/bills piling up</a:t>
            </a:r>
            <a:endParaRPr lang="en-US" sz="2000" kern="100" dirty="0">
              <a:effectLs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000" kern="0" dirty="0">
                <a:effectLst/>
                <a:ea typeface="Times New Roman" panose="02020603050405020304" pitchFamily="18" charset="0"/>
              </a:rPr>
              <a:t>Limited mobility</a:t>
            </a:r>
            <a:endParaRPr lang="en-US" sz="2000" kern="0" dirty="0">
              <a:ea typeface="Times New Roman" panose="02020603050405020304" pitchFamily="18" charset="0"/>
            </a:endParaRPr>
          </a:p>
          <a:p>
            <a:pPr marL="285750" indent="-285750">
              <a:buFont typeface="Arial" panose="020B0604020202020204" pitchFamily="34" charset="0"/>
              <a:buChar char="•"/>
            </a:pPr>
            <a:r>
              <a:rPr lang="en-US" sz="2000" kern="0" dirty="0"/>
              <a:t>Difficulty completing daily tasks</a:t>
            </a:r>
          </a:p>
          <a:p>
            <a:pPr marL="285750" indent="-285750">
              <a:buFont typeface="Arial" panose="020B0604020202020204" pitchFamily="34" charset="0"/>
              <a:buChar char="•"/>
            </a:pPr>
            <a:r>
              <a:rPr lang="en-US" sz="2000" kern="0" dirty="0"/>
              <a:t>Difficulty preparing meals/ getting proper nutrition</a:t>
            </a:r>
          </a:p>
          <a:p>
            <a:pPr marL="285750" indent="-285750">
              <a:buFont typeface="Arial" panose="020B0604020202020204" pitchFamily="34" charset="0"/>
              <a:buChar char="•"/>
            </a:pPr>
            <a:r>
              <a:rPr lang="en-US" sz="2000" kern="0" dirty="0"/>
              <a:t>Lack of transportation</a:t>
            </a:r>
          </a:p>
          <a:p>
            <a:pPr marL="285750" indent="-285750">
              <a:buFont typeface="Arial" panose="020B0604020202020204" pitchFamily="34" charset="0"/>
              <a:buChar char="•"/>
            </a:pPr>
            <a:r>
              <a:rPr lang="en-US" sz="2000" kern="0" dirty="0">
                <a:effectLst/>
                <a:ea typeface="Times New Roman" panose="02020603050405020304" pitchFamily="18" charset="0"/>
                <a:cs typeface="Calibri" panose="020F0502020204030204" pitchFamily="34" charset="0"/>
              </a:rPr>
              <a:t>Memory, dementia, neurocognitive concerns</a:t>
            </a:r>
            <a:endParaRPr lang="en-US" sz="2000" kern="100" dirty="0">
              <a:effectLs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000" kern="0" dirty="0">
                <a:effectLst/>
                <a:ea typeface="Times New Roman" panose="02020603050405020304" pitchFamily="18" charset="0"/>
                <a:cs typeface="Calibri" panose="020F0502020204030204" pitchFamily="34" charset="0"/>
              </a:rPr>
              <a:t>Caregiver status</a:t>
            </a:r>
            <a:endParaRPr lang="en-US" sz="2000" kern="100" dirty="0">
              <a:effectLs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000" dirty="0"/>
              <a:t>Hearing/vision loss</a:t>
            </a:r>
          </a:p>
          <a:p>
            <a:pPr marL="285750" indent="-285750">
              <a:buFont typeface="Arial" panose="020B0604020202020204" pitchFamily="34" charset="0"/>
              <a:buChar char="•"/>
            </a:pPr>
            <a:r>
              <a:rPr lang="en-US" sz="2000" kern="0" dirty="0">
                <a:effectLst/>
                <a:ea typeface="Times New Roman" panose="02020603050405020304" pitchFamily="18" charset="0"/>
                <a:cs typeface="Calibri" panose="020F0502020204030204" pitchFamily="34" charset="0"/>
              </a:rPr>
              <a:t>Experiencing unresolved grief or loss; bereavement</a:t>
            </a:r>
          </a:p>
          <a:p>
            <a:pPr marL="285750" indent="-285750">
              <a:buFont typeface="Arial" panose="020B0604020202020204" pitchFamily="34" charset="0"/>
              <a:buChar char="•"/>
            </a:pPr>
            <a:r>
              <a:rPr lang="en-US" sz="2000" kern="0" dirty="0">
                <a:effectLst/>
                <a:ea typeface="Times New Roman" panose="02020603050405020304" pitchFamily="18" charset="0"/>
              </a:rPr>
              <a:t>Self-identified as having fair or poor health; living with chronic conditions</a:t>
            </a:r>
          </a:p>
          <a:p>
            <a:pPr marL="285750" indent="-285750">
              <a:buFont typeface="Arial" panose="020B0604020202020204" pitchFamily="34" charset="0"/>
              <a:buChar char="•"/>
            </a:pPr>
            <a:r>
              <a:rPr lang="en-US" sz="2000" kern="0" dirty="0">
                <a:ea typeface="Times New Roman" panose="02020603050405020304" pitchFamily="18" charset="0"/>
              </a:rPr>
              <a:t>Uninsured</a:t>
            </a:r>
          </a:p>
          <a:p>
            <a:pPr marL="285750" indent="-285750">
              <a:buFont typeface="Arial" panose="020B0604020202020204" pitchFamily="34" charset="0"/>
              <a:buChar char="•"/>
            </a:pPr>
            <a:r>
              <a:rPr lang="en-US" sz="2000" kern="0" dirty="0">
                <a:effectLst/>
                <a:ea typeface="Times New Roman" panose="02020603050405020304" pitchFamily="18" charset="0"/>
                <a:cs typeface="Calibri" panose="020F0502020204030204" pitchFamily="34" charset="0"/>
              </a:rPr>
              <a:t>Concerns with anxiety, depression, suicidal thoughts</a:t>
            </a:r>
            <a:endParaRPr lang="en-US" sz="2000" kern="100" dirty="0">
              <a:effectLs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800" u="sng" kern="0" dirty="0">
              <a:solidFill>
                <a:srgbClr val="000000"/>
              </a:solidFill>
              <a:effectLst/>
              <a:latin typeface="Calibri" panose="020F0502020204030204" pitchFamily="34" charset="0"/>
              <a:ea typeface="Times New Roman" panose="02020603050405020304" pitchFamily="18" charset="0"/>
            </a:endParaRPr>
          </a:p>
          <a:p>
            <a:pPr marL="285750" indent="-285750">
              <a:buFont typeface="Arial" panose="020B0604020202020204" pitchFamily="34" charset="0"/>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577000047"/>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Isosceles Triangle 17">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Isosceles Triangle 22">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8E126E58-8898-E1C2-6D86-C2B408AD7F07}"/>
              </a:ext>
            </a:extLst>
          </p:cNvPr>
          <p:cNvSpPr>
            <a:spLocks noGrp="1"/>
          </p:cNvSpPr>
          <p:nvPr>
            <p:ph type="title"/>
          </p:nvPr>
        </p:nvSpPr>
        <p:spPr>
          <a:xfrm>
            <a:off x="6397414" y="1552021"/>
            <a:ext cx="3562773" cy="3249131"/>
          </a:xfrm>
        </p:spPr>
        <p:txBody>
          <a:bodyPr vert="horz" lIns="91440" tIns="45720" rIns="91440" bIns="45720" rtlCol="0" anchor="b">
            <a:normAutofit/>
          </a:bodyPr>
          <a:lstStyle/>
          <a:p>
            <a:pPr>
              <a:lnSpc>
                <a:spcPct val="90000"/>
              </a:lnSpc>
            </a:pPr>
            <a:r>
              <a:rPr lang="en-US" sz="5400" kern="1200" dirty="0">
                <a:solidFill>
                  <a:schemeClr val="accent1"/>
                </a:solidFill>
                <a:latin typeface="+mj-lt"/>
                <a:ea typeface="+mj-ea"/>
                <a:cs typeface="+mj-cs"/>
              </a:rPr>
              <a:t>Social Prescribing in Primary Care</a:t>
            </a:r>
          </a:p>
        </p:txBody>
      </p:sp>
      <p:sp>
        <p:nvSpPr>
          <p:cNvPr id="25" name="Isosceles Triangle 24">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8" name="Picture 7">
            <a:extLst>
              <a:ext uri="{FF2B5EF4-FFF2-40B4-BE49-F238E27FC236}">
                <a16:creationId xmlns:a16="http://schemas.microsoft.com/office/drawing/2014/main" id="{0DB7369B-52E0-B5BC-A838-7BC4C97CEFAD}"/>
              </a:ext>
            </a:extLst>
          </p:cNvPr>
          <p:cNvPicPr>
            <a:picLocks noChangeAspect="1"/>
          </p:cNvPicPr>
          <p:nvPr/>
        </p:nvPicPr>
        <p:blipFill>
          <a:blip r:embed="rId2"/>
          <a:stretch>
            <a:fillRect/>
          </a:stretch>
        </p:blipFill>
        <p:spPr>
          <a:xfrm>
            <a:off x="1313563" y="-8467"/>
            <a:ext cx="4965383" cy="6858000"/>
          </a:xfrm>
          <a:prstGeom prst="rect">
            <a:avLst/>
          </a:prstGeom>
        </p:spPr>
      </p:pic>
    </p:spTree>
    <p:extLst>
      <p:ext uri="{BB962C8B-B14F-4D97-AF65-F5344CB8AC3E}">
        <p14:creationId xmlns:p14="http://schemas.microsoft.com/office/powerpoint/2010/main" val="3018012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E701F-68C9-2CC8-9C76-F7121224664F}"/>
              </a:ext>
            </a:extLst>
          </p:cNvPr>
          <p:cNvSpPr>
            <a:spLocks noGrp="1"/>
          </p:cNvSpPr>
          <p:nvPr>
            <p:ph type="title"/>
          </p:nvPr>
        </p:nvSpPr>
        <p:spPr>
          <a:xfrm>
            <a:off x="1074215" y="243069"/>
            <a:ext cx="10643508" cy="1371600"/>
          </a:xfrm>
        </p:spPr>
        <p:txBody>
          <a:bodyPr/>
          <a:lstStyle/>
          <a:p>
            <a:r>
              <a:rPr lang="en-US" dirty="0">
                <a:solidFill>
                  <a:schemeClr val="bg1"/>
                </a:solidFill>
              </a:rPr>
              <a:t>Aging &amp; Disabilities Services Resources </a:t>
            </a:r>
          </a:p>
        </p:txBody>
      </p:sp>
      <p:graphicFrame>
        <p:nvGraphicFramePr>
          <p:cNvPr id="5" name="Content Placeholder 4">
            <a:extLst>
              <a:ext uri="{FF2B5EF4-FFF2-40B4-BE49-F238E27FC236}">
                <a16:creationId xmlns:a16="http://schemas.microsoft.com/office/drawing/2014/main" id="{5E6F9D08-0057-AA5D-D1B0-1B862429E518}"/>
              </a:ext>
            </a:extLst>
          </p:cNvPr>
          <p:cNvGraphicFramePr>
            <a:graphicFrameLocks noGrp="1"/>
          </p:cNvGraphicFramePr>
          <p:nvPr>
            <p:ph idx="15"/>
            <p:extLst>
              <p:ext uri="{D42A27DB-BD31-4B8C-83A1-F6EECF244321}">
                <p14:modId xmlns:p14="http://schemas.microsoft.com/office/powerpoint/2010/main" val="3938315277"/>
              </p:ext>
            </p:extLst>
          </p:nvPr>
        </p:nvGraphicFramePr>
        <p:xfrm>
          <a:off x="1433031" y="1875098"/>
          <a:ext cx="9088357" cy="4353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1376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F97FE-DD20-B09F-FD78-4FE62351EE46}"/>
              </a:ext>
            </a:extLst>
          </p:cNvPr>
          <p:cNvSpPr>
            <a:spLocks noGrp="1"/>
          </p:cNvSpPr>
          <p:nvPr>
            <p:ph type="title"/>
          </p:nvPr>
        </p:nvSpPr>
        <p:spPr/>
        <p:txBody>
          <a:bodyPr/>
          <a:lstStyle/>
          <a:p>
            <a:r>
              <a:rPr lang="en-US" dirty="0"/>
              <a:t>What can I do to improve Social Connection in my community?</a:t>
            </a:r>
          </a:p>
        </p:txBody>
      </p:sp>
      <p:sp>
        <p:nvSpPr>
          <p:cNvPr id="3" name="Content Placeholder 2">
            <a:extLst>
              <a:ext uri="{FF2B5EF4-FFF2-40B4-BE49-F238E27FC236}">
                <a16:creationId xmlns:a16="http://schemas.microsoft.com/office/drawing/2014/main" id="{C4E21140-F6E3-6103-E15E-0A1C21CD52D2}"/>
              </a:ext>
            </a:extLst>
          </p:cNvPr>
          <p:cNvSpPr>
            <a:spLocks noGrp="1"/>
          </p:cNvSpPr>
          <p:nvPr>
            <p:ph idx="1"/>
          </p:nvPr>
        </p:nvSpPr>
        <p:spPr>
          <a:xfrm>
            <a:off x="5141996" y="5309105"/>
            <a:ext cx="6740324" cy="3420101"/>
          </a:xfrm>
        </p:spPr>
        <p:txBody>
          <a:bodyPr/>
          <a:lstStyle/>
          <a:p>
            <a:pPr algn="r"/>
            <a:r>
              <a:rPr lang="en-US" sz="2000" b="1" i="0" u="none" strike="noStrike" dirty="0">
                <a:solidFill>
                  <a:srgbClr val="000000"/>
                </a:solidFill>
                <a:effectLst/>
                <a:latin typeface="+mn-lt"/>
              </a:rPr>
              <a:t>“Together, we can build a country that’s healthier, more resilient, less lonely, and more connected.”- Vivek Murthy, U.S. Surgeon General</a:t>
            </a:r>
            <a:endParaRPr lang="en-US" b="1" dirty="0"/>
          </a:p>
        </p:txBody>
      </p:sp>
      <p:sp>
        <p:nvSpPr>
          <p:cNvPr id="9" name="TextBox 8">
            <a:extLst>
              <a:ext uri="{FF2B5EF4-FFF2-40B4-BE49-F238E27FC236}">
                <a16:creationId xmlns:a16="http://schemas.microsoft.com/office/drawing/2014/main" id="{67FB0B3B-83E0-E91D-523E-F2B161BA95EF}"/>
              </a:ext>
            </a:extLst>
          </p:cNvPr>
          <p:cNvSpPr txBox="1"/>
          <p:nvPr/>
        </p:nvSpPr>
        <p:spPr>
          <a:xfrm>
            <a:off x="5648444" y="3338331"/>
            <a:ext cx="3055717"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C07EFC5B-06CA-6F5D-21C9-567C53FD2A12}"/>
              </a:ext>
            </a:extLst>
          </p:cNvPr>
          <p:cNvSpPr txBox="1"/>
          <p:nvPr/>
        </p:nvSpPr>
        <p:spPr>
          <a:xfrm>
            <a:off x="5297346" y="3568953"/>
            <a:ext cx="3055717" cy="914400"/>
          </a:xfrm>
          <a:prstGeom prst="rect">
            <a:avLst/>
          </a:prstGeom>
          <a:noFill/>
        </p:spPr>
        <p:txBody>
          <a:bodyPr wrap="square" rtlCol="0">
            <a:spAutoFit/>
          </a:bodyPr>
          <a:lstStyle/>
          <a:p>
            <a:endParaRPr lang="en-US" dirty="0"/>
          </a:p>
        </p:txBody>
      </p:sp>
      <p:sp>
        <p:nvSpPr>
          <p:cNvPr id="11" name="TextBox 10">
            <a:extLst>
              <a:ext uri="{FF2B5EF4-FFF2-40B4-BE49-F238E27FC236}">
                <a16:creationId xmlns:a16="http://schemas.microsoft.com/office/drawing/2014/main" id="{5A4F578F-D7B2-AF1D-99BA-E832EC061047}"/>
              </a:ext>
            </a:extLst>
          </p:cNvPr>
          <p:cNvSpPr txBox="1"/>
          <p:nvPr/>
        </p:nvSpPr>
        <p:spPr>
          <a:xfrm>
            <a:off x="498037" y="3693966"/>
            <a:ext cx="8014121" cy="461665"/>
          </a:xfrm>
          <a:prstGeom prst="rect">
            <a:avLst/>
          </a:prstGeom>
          <a:noFill/>
        </p:spPr>
        <p:txBody>
          <a:bodyPr wrap="square" rtlCol="0">
            <a:spAutoFit/>
          </a:bodyPr>
          <a:lstStyle/>
          <a:p>
            <a:r>
              <a:rPr lang="en-US" sz="2400" dirty="0"/>
              <a:t>Incorporate more small social interactions in your day</a:t>
            </a:r>
          </a:p>
        </p:txBody>
      </p:sp>
      <p:sp>
        <p:nvSpPr>
          <p:cNvPr id="12" name="TextBox 11">
            <a:extLst>
              <a:ext uri="{FF2B5EF4-FFF2-40B4-BE49-F238E27FC236}">
                <a16:creationId xmlns:a16="http://schemas.microsoft.com/office/drawing/2014/main" id="{BFE5F68E-731F-75CB-7133-25AE8DECC079}"/>
              </a:ext>
            </a:extLst>
          </p:cNvPr>
          <p:cNvSpPr txBox="1"/>
          <p:nvPr/>
        </p:nvSpPr>
        <p:spPr>
          <a:xfrm>
            <a:off x="779789" y="2398863"/>
            <a:ext cx="3219971" cy="584775"/>
          </a:xfrm>
          <a:prstGeom prst="rect">
            <a:avLst/>
          </a:prstGeom>
          <a:noFill/>
        </p:spPr>
        <p:txBody>
          <a:bodyPr wrap="square" rtlCol="0">
            <a:spAutoFit/>
          </a:bodyPr>
          <a:lstStyle/>
          <a:p>
            <a:r>
              <a:rPr lang="en-US" sz="3200" dirty="0"/>
              <a:t>Volunteer</a:t>
            </a:r>
            <a:endParaRPr lang="en-US" dirty="0"/>
          </a:p>
        </p:txBody>
      </p:sp>
      <p:sp>
        <p:nvSpPr>
          <p:cNvPr id="13" name="TextBox 12">
            <a:extLst>
              <a:ext uri="{FF2B5EF4-FFF2-40B4-BE49-F238E27FC236}">
                <a16:creationId xmlns:a16="http://schemas.microsoft.com/office/drawing/2014/main" id="{0BAC01FA-57C0-2091-4148-5D0F38FB925E}"/>
              </a:ext>
            </a:extLst>
          </p:cNvPr>
          <p:cNvSpPr txBox="1"/>
          <p:nvPr/>
        </p:nvSpPr>
        <p:spPr>
          <a:xfrm>
            <a:off x="3760749" y="4385448"/>
            <a:ext cx="4751409" cy="830997"/>
          </a:xfrm>
          <a:prstGeom prst="rect">
            <a:avLst/>
          </a:prstGeom>
          <a:noFill/>
        </p:spPr>
        <p:txBody>
          <a:bodyPr wrap="square" rtlCol="0">
            <a:spAutoFit/>
          </a:bodyPr>
          <a:lstStyle/>
          <a:p>
            <a:r>
              <a:rPr lang="en-US" sz="2400" dirty="0"/>
              <a:t>Invite others to participate in activities with you</a:t>
            </a:r>
          </a:p>
        </p:txBody>
      </p:sp>
      <p:sp>
        <p:nvSpPr>
          <p:cNvPr id="14" name="TextBox 13">
            <a:extLst>
              <a:ext uri="{FF2B5EF4-FFF2-40B4-BE49-F238E27FC236}">
                <a16:creationId xmlns:a16="http://schemas.microsoft.com/office/drawing/2014/main" id="{59ACA106-D691-EA64-0049-7DA8D249F9F8}"/>
              </a:ext>
            </a:extLst>
          </p:cNvPr>
          <p:cNvSpPr txBox="1"/>
          <p:nvPr/>
        </p:nvSpPr>
        <p:spPr>
          <a:xfrm>
            <a:off x="4184413" y="2091087"/>
            <a:ext cx="4143092" cy="1200329"/>
          </a:xfrm>
          <a:prstGeom prst="rect">
            <a:avLst/>
          </a:prstGeom>
          <a:noFill/>
        </p:spPr>
        <p:txBody>
          <a:bodyPr wrap="square" rtlCol="0">
            <a:spAutoFit/>
          </a:bodyPr>
          <a:lstStyle/>
          <a:p>
            <a:r>
              <a:rPr lang="en-US" sz="2400" dirty="0"/>
              <a:t>Check out your local senior center, grab lunch at a dining site</a:t>
            </a:r>
          </a:p>
        </p:txBody>
      </p:sp>
      <p:pic>
        <p:nvPicPr>
          <p:cNvPr id="17" name="Picture 16" descr="Elderly women outdoors carrying a yoga mat">
            <a:extLst>
              <a:ext uri="{FF2B5EF4-FFF2-40B4-BE49-F238E27FC236}">
                <a16:creationId xmlns:a16="http://schemas.microsoft.com/office/drawing/2014/main" id="{E3285934-80F8-2CB7-2215-5F66BDD1E9AA}"/>
              </a:ext>
            </a:extLst>
          </p:cNvPr>
          <p:cNvPicPr>
            <a:picLocks noChangeAspect="1"/>
          </p:cNvPicPr>
          <p:nvPr/>
        </p:nvPicPr>
        <p:blipFill>
          <a:blip r:embed="rId3"/>
          <a:stretch>
            <a:fillRect/>
          </a:stretch>
        </p:blipFill>
        <p:spPr>
          <a:xfrm>
            <a:off x="397266" y="4375510"/>
            <a:ext cx="3282577" cy="2189473"/>
          </a:xfrm>
          <a:prstGeom prst="rect">
            <a:avLst/>
          </a:prstGeom>
        </p:spPr>
      </p:pic>
      <p:pic>
        <p:nvPicPr>
          <p:cNvPr id="9218" name="Picture 2">
            <a:extLst>
              <a:ext uri="{FF2B5EF4-FFF2-40B4-BE49-F238E27FC236}">
                <a16:creationId xmlns:a16="http://schemas.microsoft.com/office/drawing/2014/main" id="{9805A84F-26DA-5106-7032-2C961D084A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2158" y="1927664"/>
            <a:ext cx="3282577" cy="32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214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go for the Wisconsin Coalition for Social Connection">
            <a:hlinkClick r:id="rId2"/>
            <a:extLst>
              <a:ext uri="{FF2B5EF4-FFF2-40B4-BE49-F238E27FC236}">
                <a16:creationId xmlns:a16="http://schemas.microsoft.com/office/drawing/2014/main" id="{3F4F6374-D9D4-354A-35F8-7A2E20B70A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675" y="122523"/>
            <a:ext cx="3746265" cy="16868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45A765B-E61F-942E-F2FD-9DEFB3AD792E}"/>
              </a:ext>
            </a:extLst>
          </p:cNvPr>
          <p:cNvSpPr txBox="1"/>
          <p:nvPr/>
        </p:nvSpPr>
        <p:spPr>
          <a:xfrm>
            <a:off x="1049676" y="2131992"/>
            <a:ext cx="8562639" cy="3139321"/>
          </a:xfrm>
          <a:prstGeom prst="rect">
            <a:avLst/>
          </a:prstGeom>
          <a:noFill/>
        </p:spPr>
        <p:txBody>
          <a:bodyPr wrap="square">
            <a:spAutoFit/>
          </a:bodyPr>
          <a:lstStyle/>
          <a:p>
            <a:pPr algn="l">
              <a:buFont typeface="Arial" panose="020B0604020202020204" pitchFamily="34" charset="0"/>
              <a:buChar char="•"/>
            </a:pPr>
            <a:r>
              <a:rPr lang="en-US" b="0" i="0" dirty="0">
                <a:solidFill>
                  <a:srgbClr val="000000"/>
                </a:solidFill>
                <a:effectLst/>
                <a:latin typeface="inherit"/>
              </a:rPr>
              <a:t>The Wisconsin Coalition for Social Connection meets on the </a:t>
            </a:r>
            <a:r>
              <a:rPr lang="en-US" b="1" i="0" dirty="0">
                <a:solidFill>
                  <a:srgbClr val="000000"/>
                </a:solidFill>
                <a:effectLst/>
                <a:latin typeface="inherit"/>
              </a:rPr>
              <a:t>first Monday </a:t>
            </a:r>
            <a:r>
              <a:rPr lang="en-US" b="0" i="0" dirty="0">
                <a:solidFill>
                  <a:srgbClr val="000000"/>
                </a:solidFill>
                <a:effectLst/>
                <a:latin typeface="inherit"/>
              </a:rPr>
              <a:t>of every month from</a:t>
            </a:r>
            <a:r>
              <a:rPr lang="en-US" b="1" i="0" dirty="0">
                <a:solidFill>
                  <a:srgbClr val="000000"/>
                </a:solidFill>
                <a:effectLst/>
                <a:latin typeface="inherit"/>
              </a:rPr>
              <a:t> 2:00 – 3:00 p.m</a:t>
            </a:r>
            <a:r>
              <a:rPr lang="en-US" b="0" i="0" dirty="0">
                <a:solidFill>
                  <a:srgbClr val="000000"/>
                </a:solidFill>
                <a:effectLst/>
                <a:latin typeface="inherit"/>
              </a:rPr>
              <a:t>. If you’re interested in being an active Coalition member and attending these monthly leadership meetings, please </a:t>
            </a:r>
            <a:r>
              <a:rPr lang="en-US" b="1" i="0" dirty="0">
                <a:solidFill>
                  <a:srgbClr val="117BA8"/>
                </a:solidFill>
                <a:effectLst/>
                <a:latin typeface="inherit"/>
                <a:hlinkClick r:id="rId4"/>
              </a:rPr>
              <a:t>contact us</a:t>
            </a:r>
            <a:r>
              <a:rPr lang="en-US" b="0" i="0" dirty="0">
                <a:solidFill>
                  <a:srgbClr val="000000"/>
                </a:solidFill>
                <a:effectLst/>
                <a:latin typeface="inherit"/>
              </a:rPr>
              <a:t>.</a:t>
            </a:r>
          </a:p>
          <a:p>
            <a:pPr algn="l"/>
            <a:endParaRPr lang="en-US" b="0" i="0" dirty="0">
              <a:solidFill>
                <a:srgbClr val="000000"/>
              </a:solidFill>
              <a:effectLst/>
              <a:latin typeface="inherit"/>
            </a:endParaRPr>
          </a:p>
          <a:p>
            <a:pPr algn="l">
              <a:buFont typeface="Arial" panose="020B0604020202020204" pitchFamily="34" charset="0"/>
              <a:buChar char="•"/>
            </a:pPr>
            <a:r>
              <a:rPr lang="en-US" b="0" i="0" dirty="0">
                <a:solidFill>
                  <a:srgbClr val="000000"/>
                </a:solidFill>
                <a:effectLst/>
                <a:latin typeface="inherit"/>
              </a:rPr>
              <a:t>Join the Wisconsin Coalition for Social Connection Network meetings! </a:t>
            </a:r>
            <a:r>
              <a:rPr lang="en-US" b="1" i="0" dirty="0">
                <a:solidFill>
                  <a:srgbClr val="000000"/>
                </a:solidFill>
                <a:effectLst/>
                <a:latin typeface="inherit"/>
              </a:rPr>
              <a:t>Network meetings are open to anyone</a:t>
            </a:r>
            <a:r>
              <a:rPr lang="en-US" b="0" i="0" dirty="0">
                <a:solidFill>
                  <a:srgbClr val="000000"/>
                </a:solidFill>
                <a:effectLst/>
                <a:latin typeface="inherit"/>
              </a:rPr>
              <a:t>. 2026 meeting schedule: </a:t>
            </a:r>
            <a:r>
              <a:rPr lang="en-US" b="1" i="0" dirty="0">
                <a:solidFill>
                  <a:srgbClr val="000000"/>
                </a:solidFill>
                <a:effectLst/>
                <a:latin typeface="inherit"/>
              </a:rPr>
              <a:t>February 17, April 21, June 16, August 18, October 20, and December 15</a:t>
            </a:r>
            <a:r>
              <a:rPr lang="en-US" b="0" i="0" dirty="0">
                <a:solidFill>
                  <a:srgbClr val="000000"/>
                </a:solidFill>
                <a:effectLst/>
                <a:latin typeface="inherit"/>
              </a:rPr>
              <a:t> from </a:t>
            </a:r>
            <a:r>
              <a:rPr lang="en-US" b="1" i="0" dirty="0">
                <a:solidFill>
                  <a:srgbClr val="000000"/>
                </a:solidFill>
                <a:effectLst/>
                <a:latin typeface="inherit"/>
              </a:rPr>
              <a:t>2:00 – 3:30 p.m</a:t>
            </a:r>
            <a:r>
              <a:rPr lang="en-US" b="0" i="0" dirty="0">
                <a:solidFill>
                  <a:srgbClr val="000000"/>
                </a:solidFill>
                <a:effectLst/>
                <a:latin typeface="inherit"/>
              </a:rPr>
              <a:t>. The last half hour of each meeting will be for networking and open discussion. </a:t>
            </a:r>
            <a:r>
              <a:rPr lang="en-US" b="1" i="0" dirty="0">
                <a:solidFill>
                  <a:srgbClr val="000000"/>
                </a:solidFill>
                <a:effectLst/>
                <a:latin typeface="inherit"/>
              </a:rPr>
              <a:t>Registration is required</a:t>
            </a:r>
            <a:r>
              <a:rPr lang="en-US" b="0" i="0" dirty="0">
                <a:solidFill>
                  <a:srgbClr val="000000"/>
                </a:solidFill>
                <a:effectLst/>
                <a:latin typeface="inherit"/>
              </a:rPr>
              <a:t>. </a:t>
            </a:r>
            <a:r>
              <a:rPr lang="en-US" b="1" i="0" dirty="0">
                <a:solidFill>
                  <a:srgbClr val="117BA8"/>
                </a:solidFill>
                <a:effectLst/>
                <a:latin typeface="inherit"/>
                <a:hlinkClick r:id="rId5"/>
              </a:rPr>
              <a:t>Register here</a:t>
            </a:r>
            <a:r>
              <a:rPr lang="en-US" b="0" i="0" dirty="0">
                <a:solidFill>
                  <a:srgbClr val="000000"/>
                </a:solidFill>
                <a:effectLst/>
                <a:latin typeface="inherit"/>
              </a:rPr>
              <a:t>.</a:t>
            </a:r>
          </a:p>
          <a:p>
            <a:pPr algn="l"/>
            <a:endParaRPr lang="en-US" b="0" i="0" dirty="0">
              <a:solidFill>
                <a:srgbClr val="000000"/>
              </a:solidFill>
              <a:effectLst/>
              <a:latin typeface="inherit"/>
            </a:endParaRPr>
          </a:p>
          <a:p>
            <a:pPr algn="l">
              <a:buFont typeface="Arial" panose="020B0604020202020204" pitchFamily="34" charset="0"/>
              <a:buChar char="•"/>
            </a:pPr>
            <a:r>
              <a:rPr lang="en-US" b="0" i="0" dirty="0">
                <a:solidFill>
                  <a:srgbClr val="000000"/>
                </a:solidFill>
                <a:effectLst/>
                <a:latin typeface="inherit"/>
              </a:rPr>
              <a:t>Coalition committees (currently: Awareness Committee and Policy Champions Committee) meet </a:t>
            </a:r>
            <a:r>
              <a:rPr lang="en-US" b="1" i="0" dirty="0">
                <a:solidFill>
                  <a:srgbClr val="000000"/>
                </a:solidFill>
                <a:effectLst/>
                <a:latin typeface="inherit"/>
              </a:rPr>
              <a:t>monthly</a:t>
            </a:r>
            <a:r>
              <a:rPr lang="en-US" b="0" i="0" dirty="0">
                <a:solidFill>
                  <a:srgbClr val="000000"/>
                </a:solidFill>
                <a:effectLst/>
                <a:latin typeface="inherit"/>
              </a:rPr>
              <a:t>. If you’re interested in joining a committee, please </a:t>
            </a:r>
            <a:r>
              <a:rPr lang="en-US" b="1" i="0" dirty="0">
                <a:solidFill>
                  <a:srgbClr val="117BA8"/>
                </a:solidFill>
                <a:effectLst/>
                <a:latin typeface="inherit"/>
                <a:hlinkClick r:id="rId6"/>
              </a:rPr>
              <a:t>contact us</a:t>
            </a:r>
            <a:r>
              <a:rPr lang="en-US" b="0" i="0" dirty="0">
                <a:solidFill>
                  <a:srgbClr val="000000"/>
                </a:solidFill>
                <a:effectLst/>
                <a:latin typeface="inherit"/>
              </a:rPr>
              <a:t>.</a:t>
            </a:r>
          </a:p>
        </p:txBody>
      </p:sp>
    </p:spTree>
    <p:extLst>
      <p:ext uri="{BB962C8B-B14F-4D97-AF65-F5344CB8AC3E}">
        <p14:creationId xmlns:p14="http://schemas.microsoft.com/office/powerpoint/2010/main" val="2682147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D0A14BC-EF40-E0CF-1CEB-5CCCBB438253}"/>
              </a:ext>
            </a:extLst>
          </p:cNvPr>
          <p:cNvSpPr>
            <a:spLocks noGrp="1"/>
          </p:cNvSpPr>
          <p:nvPr>
            <p:ph type="ctrTitle"/>
          </p:nvPr>
        </p:nvSpPr>
        <p:spPr>
          <a:xfrm>
            <a:off x="1564940" y="1488784"/>
            <a:ext cx="7766936" cy="1646302"/>
          </a:xfrm>
        </p:spPr>
        <p:txBody>
          <a:bodyPr/>
          <a:lstStyle/>
          <a:p>
            <a:r>
              <a:rPr lang="en-US" dirty="0"/>
              <a:t>Thank you!!!</a:t>
            </a:r>
          </a:p>
        </p:txBody>
      </p:sp>
      <p:sp>
        <p:nvSpPr>
          <p:cNvPr id="6" name="Subtitle 5">
            <a:extLst>
              <a:ext uri="{FF2B5EF4-FFF2-40B4-BE49-F238E27FC236}">
                <a16:creationId xmlns:a16="http://schemas.microsoft.com/office/drawing/2014/main" id="{66E616EA-02ED-9A33-188A-A96EB455C53A}"/>
              </a:ext>
            </a:extLst>
          </p:cNvPr>
          <p:cNvSpPr>
            <a:spLocks noGrp="1"/>
          </p:cNvSpPr>
          <p:nvPr>
            <p:ph type="subTitle" idx="1"/>
          </p:nvPr>
        </p:nvSpPr>
        <p:spPr>
          <a:xfrm>
            <a:off x="1680687" y="844646"/>
            <a:ext cx="7766936" cy="1096899"/>
          </a:xfrm>
        </p:spPr>
        <p:txBody>
          <a:bodyPr>
            <a:normAutofit/>
          </a:bodyPr>
          <a:lstStyle/>
          <a:p>
            <a:r>
              <a:rPr lang="en-US" sz="3200" dirty="0"/>
              <a:t>Questions, comments, suggestions for increasing social connection?</a:t>
            </a:r>
          </a:p>
        </p:txBody>
      </p:sp>
      <p:sp>
        <p:nvSpPr>
          <p:cNvPr id="7" name="Subtitle 5">
            <a:extLst>
              <a:ext uri="{FF2B5EF4-FFF2-40B4-BE49-F238E27FC236}">
                <a16:creationId xmlns:a16="http://schemas.microsoft.com/office/drawing/2014/main" id="{E393EBDC-6EEB-F5E2-98BC-2FF599A4E224}"/>
              </a:ext>
            </a:extLst>
          </p:cNvPr>
          <p:cNvSpPr txBox="1">
            <a:spLocks/>
          </p:cNvSpPr>
          <p:nvPr/>
        </p:nvSpPr>
        <p:spPr>
          <a:xfrm>
            <a:off x="277792" y="4985293"/>
            <a:ext cx="8243856" cy="1325607"/>
          </a:xfrm>
          <a:prstGeom prst="rect">
            <a:avLst/>
          </a:prstGeom>
        </p:spPr>
        <p:txBody>
          <a:bodyPr vert="horz" lIns="91440" tIns="45720" rIns="91440" bIns="45720" rtlCol="0" anchor="t">
            <a:normAutofit fontScale="77500" lnSpcReduction="2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r>
              <a:rPr lang="en-US" sz="3200" dirty="0"/>
              <a:t>Reach out anytime:</a:t>
            </a:r>
          </a:p>
          <a:p>
            <a:pPr algn="l"/>
            <a:r>
              <a:rPr lang="en-US" sz="3200" dirty="0">
                <a:hlinkClick r:id="rId2"/>
              </a:rPr>
              <a:t>Kaisa.Kerrigan@milwaukeecountywi.gov</a:t>
            </a:r>
            <a:endParaRPr lang="en-US" sz="3200" dirty="0"/>
          </a:p>
          <a:p>
            <a:pPr algn="l"/>
            <a:r>
              <a:rPr lang="en-US" sz="3200" dirty="0"/>
              <a:t>Milwaukee County AAA Community Health Coordinator</a:t>
            </a:r>
          </a:p>
        </p:txBody>
      </p:sp>
    </p:spTree>
    <p:extLst>
      <p:ext uri="{BB962C8B-B14F-4D97-AF65-F5344CB8AC3E}">
        <p14:creationId xmlns:p14="http://schemas.microsoft.com/office/powerpoint/2010/main" val="28153158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5A8381C-73EB-48EA-B45F-7B7C8C7DF409}">
  <ds:schemaRefs>
    <ds:schemaRef ds:uri="http://schemas.microsoft.com/sharepoint/v3/contenttype/forms"/>
  </ds:schemaRefs>
</ds:datastoreItem>
</file>

<file path=customXml/itemProps2.xml><?xml version="1.0" encoding="utf-8"?>
<ds:datastoreItem xmlns:ds="http://schemas.openxmlformats.org/officeDocument/2006/customXml" ds:itemID="{61E98C35-9ECE-4425-BCBA-00E118C705C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5AA6A711-2C3F-4EC0-B88B-62D7408511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3731</TotalTime>
  <Words>3370</Words>
  <Application>Microsoft Office PowerPoint</Application>
  <PresentationFormat>Widescreen</PresentationFormat>
  <Paragraphs>295</Paragraphs>
  <Slides>21</Slides>
  <Notes>18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ＭＳ Ｐゴシック</vt:lpstr>
      <vt:lpstr>Arial</vt:lpstr>
      <vt:lpstr>Bookman Old Style</vt:lpstr>
      <vt:lpstr>Calibri</vt:lpstr>
      <vt:lpstr>Calibri Light</vt:lpstr>
      <vt:lpstr>cnn_sans_display</vt:lpstr>
      <vt:lpstr>Franklin Gothic Book</vt:lpstr>
      <vt:lpstr>inherit</vt:lpstr>
      <vt:lpstr>Times New Roman</vt:lpstr>
      <vt:lpstr>Trebuchet MS</vt:lpstr>
      <vt:lpstr>Ubuntu</vt:lpstr>
      <vt:lpstr>Wingdings 3</vt:lpstr>
      <vt:lpstr>Facet</vt:lpstr>
      <vt:lpstr>Social Isolation &amp; Loneliness in Older Adults</vt:lpstr>
      <vt:lpstr>“Our epidemic of loneliness and isolation has been an underappreciated public health crisis that has harmed individual and societal health.”   Our relationships are a source of healing and well-being hiding in plain sight – one that can help us live healthier, more fulfilled, and more productive lives...”​  U.S. Surgeon General Dr. Vivek Murthy​ May 3, 2023</vt:lpstr>
      <vt:lpstr>Social Isolation and Loneliness-What is the difference?</vt:lpstr>
      <vt:lpstr>Social Connectedness </vt:lpstr>
      <vt:lpstr>Three Vital Components of Connection</vt:lpstr>
      <vt:lpstr>Factors that Can Shape Social Connection</vt:lpstr>
      <vt:lpstr> Adults ages 75 and older were the most likely to lack the social support they needed.</vt:lpstr>
      <vt:lpstr>At-risk groups</vt:lpstr>
      <vt:lpstr>PowerPoint Presentation</vt:lpstr>
      <vt:lpstr>PowerPoint Presentation</vt:lpstr>
      <vt:lpstr>How does SIL affect health?</vt:lpstr>
      <vt:lpstr>RX Social Connect: Social Isolation and Loneliness Reduction Project</vt:lpstr>
      <vt:lpstr>Why pharmacists?</vt:lpstr>
      <vt:lpstr>PowerPoint Presentation</vt:lpstr>
      <vt:lpstr>PowerPoint Presentation</vt:lpstr>
      <vt:lpstr>Follow- Up Assessment</vt:lpstr>
      <vt:lpstr>Social Prescribing in Primary Care</vt:lpstr>
      <vt:lpstr>Aging &amp; Disabilities Services Resources </vt:lpstr>
      <vt:lpstr>What can I do to improve Social Connection in my community?</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Isolation &amp; Loneliness in Older Adults</dc:title>
  <dc:creator>Kerrigan, Kaisa</dc:creator>
  <cp:lastModifiedBy>Daniel Idzikowski</cp:lastModifiedBy>
  <cp:revision>9</cp:revision>
  <dcterms:created xsi:type="dcterms:W3CDTF">2024-11-11T14:35:56Z</dcterms:created>
  <dcterms:modified xsi:type="dcterms:W3CDTF">2026-06-21T22:07:43Z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