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9.xml" ContentType="application/vnd.openxmlformats-officedocument.presentationml.notesSlide+xml"/>
  <Override PartName="/ppt/ink/ink4.xml" ContentType="application/inkml+xml"/>
  <Override PartName="/ppt/ink/ink5.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21"/>
  </p:notesMasterIdLst>
  <p:sldIdLst>
    <p:sldId id="336" r:id="rId2"/>
    <p:sldId id="349" r:id="rId3"/>
    <p:sldId id="322" r:id="rId4"/>
    <p:sldId id="302" r:id="rId5"/>
    <p:sldId id="330" r:id="rId6"/>
    <p:sldId id="319" r:id="rId7"/>
    <p:sldId id="320" r:id="rId8"/>
    <p:sldId id="350" r:id="rId9"/>
    <p:sldId id="321" r:id="rId10"/>
    <p:sldId id="352" r:id="rId11"/>
    <p:sldId id="293" r:id="rId12"/>
    <p:sldId id="323" r:id="rId13"/>
    <p:sldId id="353" r:id="rId14"/>
    <p:sldId id="351" r:id="rId15"/>
    <p:sldId id="324" r:id="rId16"/>
    <p:sldId id="295" r:id="rId17"/>
    <p:sldId id="325" r:id="rId18"/>
    <p:sldId id="276" r:id="rId19"/>
    <p:sldId id="261" r:id="rId20"/>
  </p:sldIdLst>
  <p:sldSz cx="9753600" cy="73152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99"/>
    <a:srgbClr val="898989"/>
    <a:srgbClr val="006D6D"/>
    <a:srgbClr val="000000"/>
    <a:srgbClr val="FFF65C"/>
    <a:srgbClr val="FEDD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77" autoAdjust="0"/>
    <p:restoredTop sz="86441" autoAdjust="0"/>
  </p:normalViewPr>
  <p:slideViewPr>
    <p:cSldViewPr snapToGrid="0">
      <p:cViewPr varScale="1">
        <p:scale>
          <a:sx n="90" d="100"/>
          <a:sy n="90" d="100"/>
        </p:scale>
        <p:origin x="1572"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3870" y="-10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7T21:11:25.975"/>
    </inkml:context>
    <inkml:brush xml:id="br0">
      <inkml:brushProperty name="width" value="0.035" units="cm"/>
      <inkml:brushProperty name="height" value="0.035" units="cm"/>
      <inkml:brushProperty name="color" value="#E71224"/>
    </inkml:brush>
  </inkml:definitions>
  <inkml:trace contextRef="#ctx0" brushRef="#br0">1597 300 24483,'0'12'0,"-2"-1"0,-2 1 0,1 0 0,-3 0 0,-1-2 0,0 2 0,-3-2 0,0 2 0,-2-1 0,0 0 0,-2-1 0,-1 1 0,0-1 0,-2 0 0,-1-1 0,-1 1 0,-1-1 0,-1 0 0,-1-1 0,1 0 0,-3 0 0,-1 0 0,0-2 0,-1 2 0,0-2 0,-1-1 0,0 1 0,-2-1 0,1-1 0,-2 1 0,1-1 0,-1-1 0,0 1 0,-1-2 0,0 0 0,-1 0 0,2 0 0,-2-2 0,1 0 0,0 0 0,-1 0 0,1-2 0,0 0 0,0 0 0,1 0 0,-1-2 0,1 1 0,0-1 0,2-1 0,-2 1 0,3-1 0,-1-1 0,1 1 0,0-1 0,1-2 0,2 2 0,0-2 0,0 0 0,1 0 0,1 0 0,1-1 0,2 0 0,0-1 0,1 1 0,1-1 0,1 0 0,1-1 0,2 1 0,0-1 0,2 0 0,0-1 0,2 2 0,2-2 0,-1 2 0,3-2 0,1 0 0,1 0 0,1 1 0,1-1 0,2 0 0,1 0 0,1 1 0,1-1 0,1 0 0,3 1 0,-1 0 0,2-1 0,2 0 0,0 2 0,2 0 0,0-2 0,2 3 0,1-2 0,1 1 0,1 0 0,1 2 0,0-2 0,2 2 0,1-1 0,1 2 0,1-2 0,0 1 0,0 2 0,2-1 0,1 1 0,0 0 0,1 0 0,-1 1 0,3 0 0,-2 1 0,2 0 0,0 0 0,1 1 0,-1 2 0,1-2 0,0 2 0,0 0 0,1 0 0,-1 1 0,0 0 0,1 1 0,-2 0 0,2 0 0,-1 2 0,0-2 0,-1 2 0,0 1 0,-1 0 0,1 0 0,-2 1 0,1 0 0,-2 1 0,0 0 0,-1 0 0,0 1 0,-1-1 0,0 2 0,-1 1 0,-3-2 0,1 2 0,-1-1 0,-1 2 0,-1-2 0,-1 2 0,-1 0 0,-2 1 0,0-2 0,-1 3 0,-2-2 0,0 0 0,-2 2 0,0 0 0,-3-1 0,0 0 0,-1 1 0,-3 0 0,1-1 0,-2 1 0,-2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07T21:11:25.975"/>
    </inkml:context>
    <inkml:brush xml:id="br0">
      <inkml:brushProperty name="width" value="0.035" units="cm"/>
      <inkml:brushProperty name="height" value="0.035" units="cm"/>
      <inkml:brushProperty name="color" value="#E71224"/>
    </inkml:brush>
  </inkml:definitions>
  <inkml:trace contextRef="#ctx0" brushRef="#br0">1597 300 24483,'0'12'0,"-2"-1"0,-2 1 0,1 0 0,-3 0 0,-1-2 0,0 2 0,-3-2 0,0 2 0,-2-1 0,0 0 0,-2-1 0,-1 1 0,0-1 0,-2 0 0,-1-1 0,-1 1 0,-1-1 0,-1 0 0,-1-1 0,1 0 0,-3 0 0,-1 0 0,0-2 0,-1 2 0,0-2 0,-1-1 0,0 1 0,-2-1 0,1-1 0,-2 1 0,1-1 0,-1-1 0,0 1 0,-1-2 0,0 0 0,-1 0 0,2 0 0,-2-2 0,1 0 0,0 0 0,-1 0 0,1-2 0,0 0 0,0 0 0,1 0 0,-1-2 0,1 1 0,0-1 0,2-1 0,-2 1 0,3-1 0,-1-1 0,1 1 0,0-1 0,1-2 0,2 2 0,0-2 0,0 0 0,1 0 0,1 0 0,1-1 0,2 0 0,0-1 0,1 1 0,1-1 0,1 0 0,1-1 0,2 1 0,0-1 0,2 0 0,0-1 0,2 2 0,2-2 0,-1 2 0,3-2 0,1 0 0,1 0 0,1 1 0,1-1 0,2 0 0,1 0 0,1 1 0,1-1 0,1 0 0,3 1 0,-1 0 0,2-1 0,2 0 0,0 2 0,2 0 0,0-2 0,2 3 0,1-2 0,1 1 0,1 0 0,1 2 0,0-2 0,2 2 0,1-1 0,1 2 0,1-2 0,0 1 0,0 2 0,2-1 0,1 1 0,0 0 0,1 0 0,-1 1 0,3 0 0,-2 1 0,2 0 0,0 0 0,1 1 0,-1 2 0,1-2 0,0 2 0,0 0 0,1 0 0,-1 1 0,0 0 0,1 1 0,-2 0 0,2 0 0,-1 2 0,0-2 0,-1 2 0,0 1 0,-1 0 0,1 0 0,-2 1 0,1 0 0,-2 1 0,0 0 0,-1 0 0,0 1 0,-1-1 0,0 2 0,-1 1 0,-3-2 0,1 2 0,-1-1 0,-1 2 0,-1-2 0,-1 2 0,-1 0 0,-2 1 0,0-2 0,-1 3 0,-2-2 0,0 0 0,-2 2 0,0 0 0,-3-1 0,0 0 0,-1 1 0,-3 0 0,1-1 0,-2 1 0,-2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22T19:02:05.350"/>
    </inkml:context>
    <inkml:brush xml:id="br0">
      <inkml:brushProperty name="width" value="0.035" units="cm"/>
      <inkml:brushProperty name="height" value="0.035" units="cm"/>
      <inkml:brushProperty name="color" value="#E71224"/>
    </inkml:brush>
  </inkml:definitions>
  <inkml:trace contextRef="#ctx0" brushRef="#br0">1597 300 24483,'0'12'0,"-2"-1"0,-2 1 0,1 0 0,-3 0 0,-1-2 0,0 2 0,-3-2 0,0 2 0,-2-1 0,0 0 0,-2-1 0,-1 1 0,0-1 0,-2 0 0,-1-1 0,-1 1 0,-1-1 0,-1 0 0,-1-1 0,1 0 0,-3 0 0,-1 0 0,0-2 0,-1 2 0,0-2 0,-1-1 0,0 1 0,-2-1 0,1-1 0,-2 1 0,1-1 0,-1-1 0,0 1 0,-1-2 0,0 0 0,-1 0 0,2 0 0,-2-2 0,1 0 0,0 0 0,-1 0 0,1-2 0,0 0 0,0 0 0,1 0 0,-1-2 0,1 1 0,0-1 0,2-1 0,-2 1 0,3-1 0,-1-1 0,1 1 0,0-1 0,1-2 0,2 2 0,0-2 0,0 0 0,1 0 0,1 0 0,1-1 0,2 0 0,0-1 0,1 1 0,1-1 0,1 0 0,1-1 0,2 1 0,0-1 0,2 0 0,0-1 0,2 2 0,2-2 0,-1 2 0,3-2 0,1 0 0,1 0 0,1 1 0,1-1 0,2 0 0,1 0 0,1 1 0,1-1 0,1 0 0,3 1 0,-1 0 0,2-1 0,2 0 0,0 2 0,2 0 0,0-2 0,2 3 0,1-2 0,1 1 0,1 0 0,1 2 0,0-2 0,2 2 0,1-1 0,1 2 0,1-2 0,0 1 0,0 2 0,2-1 0,1 1 0,0 0 0,1 0 0,-1 1 0,3 0 0,-2 1 0,2 0 0,0 0 0,1 1 0,-1 2 0,1-2 0,0 2 0,0 0 0,1 0 0,-1 1 0,0 0 0,1 1 0,-2 0 0,2 0 0,-1 2 0,0-2 0,-1 2 0,0 1 0,-1 0 0,1 0 0,-2 1 0,1 0 0,-2 1 0,0 0 0,-1 0 0,0 1 0,-1-1 0,0 2 0,-1 1 0,-3-2 0,1 2 0,-1-1 0,-1 2 0,-1-2 0,-1 2 0,-1 0 0,-2 1 0,0-2 0,-1 3 0,-2-2 0,0 0 0,-2 2 0,0 0 0,-3-1 0,0 0 0,-1 1 0,-3 0 0,1-1 0,-2 1 0,-2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5-21T14:43:04.435"/>
    </inkml:context>
    <inkml:brush xml:id="br0">
      <inkml:brushProperty name="width" value="0.035" units="cm"/>
      <inkml:brushProperty name="height" value="0.035" units="cm"/>
      <inkml:brushProperty name="color" value="#E71224"/>
    </inkml:brush>
  </inkml:definitions>
  <inkml:trace contextRef="#ctx0" brushRef="#br0">1597 300 24483,'0'12'0,"-2"-1"0,-2 1 0,1 0 0,-3 0 0,-1-2 0,0 2 0,-3-2 0,0 2 0,-2-1 0,0 0 0,-2-1 0,-1 1 0,0-1 0,-2 0 0,-1-1 0,-1 1 0,-1-1 0,-1 0 0,-1-1 0,1 0 0,-3 0 0,-1 0 0,0-2 0,-1 2 0,0-2 0,-1-1 0,0 1 0,-2-1 0,1-1 0,-2 1 0,1-1 0,-1-1 0,0 1 0,-1-2 0,0 0 0,-1 0 0,2 0 0,-2-2 0,1 0 0,0 0 0,-1 0 0,1-2 0,0 0 0,0 0 0,1 0 0,-1-2 0,1 1 0,0-1 0,2-1 0,-2 1 0,3-1 0,-1-1 0,1 1 0,0-1 0,1-2 0,2 2 0,0-2 0,0 0 0,1 0 0,1 0 0,1-1 0,2 0 0,0-1 0,1 1 0,1-1 0,1 0 0,1-1 0,2 1 0,0-1 0,2 0 0,0-1 0,2 2 0,2-2 0,-1 2 0,3-2 0,1 0 0,1 0 0,1 1 0,1-1 0,2 0 0,1 0 0,1 1 0,1-1 0,1 0 0,3 1 0,-1 0 0,2-1 0,2 0 0,0 2 0,2 0 0,0-2 0,2 3 0,1-2 0,1 1 0,1 0 0,1 2 0,0-2 0,2 2 0,1-1 0,1 2 0,1-2 0,0 1 0,0 2 0,2-1 0,1 1 0,0 0 0,1 0 0,-1 1 0,3 0 0,-2 1 0,2 0 0,0 0 0,1 1 0,-1 2 0,1-2 0,0 2 0,0 0 0,1 0 0,-1 1 0,0 0 0,1 1 0,-2 0 0,2 0 0,-1 2 0,0-2 0,-1 2 0,0 1 0,-1 0 0,1 0 0,-2 1 0,1 0 0,-2 1 0,0 0 0,-1 0 0,0 1 0,-1-1 0,0 2 0,-1 1 0,-3-2 0,1 2 0,-1-1 0,-1 2 0,-1-2 0,-1 2 0,-1 0 0,-2 1 0,0-2 0,-1 3 0,-2-2 0,0 0 0,-2 2 0,0 0 0,-3-1 0,0 0 0,-1 1 0,-3 0 0,1-1 0,-2 1 0,-2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5-21T14:43:05.724"/>
    </inkml:context>
    <inkml:brush xml:id="br0">
      <inkml:brushProperty name="width" value="0.035" units="cm"/>
      <inkml:brushProperty name="height" value="0.035" units="cm"/>
      <inkml:brushProperty name="color" value="#E71224"/>
    </inkml:brush>
  </inkml:definitions>
  <inkml:trace contextRef="#ctx0" brushRef="#br0">1597 300 24483,'0'12'0,"-2"-1"0,-2 1 0,1 0 0,-3 0 0,-1-2 0,0 2 0,-3-2 0,0 2 0,-2-1 0,0 0 0,-2-1 0,-1 1 0,0-1 0,-2 0 0,-1-1 0,-1 1 0,-1-1 0,-1 0 0,-1-1 0,1 0 0,-3 0 0,-1 0 0,0-2 0,-1 2 0,0-2 0,-1-1 0,0 1 0,-2-1 0,1-1 0,-2 1 0,1-1 0,-1-1 0,0 1 0,-1-2 0,0 0 0,-1 0 0,2 0 0,-2-2 0,1 0 0,0 0 0,-1 0 0,1-2 0,0 0 0,0 0 0,1 0 0,-1-2 0,1 1 0,0-1 0,2-1 0,-2 1 0,3-1 0,-1-1 0,1 1 0,0-1 0,1-2 0,2 2 0,0-2 0,0 0 0,1 0 0,1 0 0,1-1 0,2 0 0,0-1 0,1 1 0,1-1 0,1 0 0,1-1 0,2 1 0,0-1 0,2 0 0,0-1 0,2 2 0,2-2 0,-1 2 0,3-2 0,1 0 0,1 0 0,1 1 0,1-1 0,2 0 0,1 0 0,1 1 0,1-1 0,1 0 0,3 1 0,-1 0 0,2-1 0,2 0 0,0 2 0,2 0 0,0-2 0,2 3 0,1-2 0,1 1 0,1 0 0,1 2 0,0-2 0,2 2 0,1-1 0,1 2 0,1-2 0,0 1 0,0 2 0,2-1 0,1 1 0,0 0 0,1 0 0,-1 1 0,3 0 0,-2 1 0,2 0 0,0 0 0,1 1 0,-1 2 0,1-2 0,0 2 0,0 0 0,1 0 0,-1 1 0,0 0 0,1 1 0,-2 0 0,2 0 0,-1 2 0,0-2 0,-1 2 0,0 1 0,-1 0 0,1 0 0,-2 1 0,1 0 0,-2 1 0,0 0 0,-1 0 0,0 1 0,-1-1 0,0 2 0,-1 1 0,-3-2 0,1 2 0,-1-1 0,-1 2 0,-1-2 0,-1 2 0,-1 0 0,-2 1 0,0-2 0,-1 3 0,-2-2 0,0 0 0,-2 2 0,0 0 0,-3-1 0,0 0 0,-1 1 0,-3 0 0,1-1 0,-2 1 0,-2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3" y="1"/>
            <a:ext cx="3043343" cy="467072"/>
          </a:xfrm>
          <a:prstGeom prst="rect">
            <a:avLst/>
          </a:prstGeom>
        </p:spPr>
        <p:txBody>
          <a:bodyPr vert="horz" lIns="93324" tIns="46662" rIns="93324" bIns="46662" rtlCol="0"/>
          <a:lstStyle>
            <a:lvl1pPr algn="r">
              <a:defRPr sz="1200"/>
            </a:lvl1pPr>
          </a:lstStyle>
          <a:p>
            <a:fld id="{95ACB878-BF15-40AF-859B-342E50E5F5BC}" type="datetimeFigureOut">
              <a:rPr lang="en-US" smtClean="0"/>
              <a:t>6/4/2026</a:t>
            </a:fld>
            <a:endParaRPr lang="en-US" dirty="0"/>
          </a:p>
        </p:txBody>
      </p:sp>
      <p:sp>
        <p:nvSpPr>
          <p:cNvPr id="4" name="Slide Image Placeholder 3"/>
          <p:cNvSpPr>
            <a:spLocks noGrp="1" noRot="1" noChangeAspect="1"/>
          </p:cNvSpPr>
          <p:nvPr>
            <p:ph type="sldImg" idx="2"/>
          </p:nvPr>
        </p:nvSpPr>
        <p:spPr>
          <a:xfrm>
            <a:off x="1417638" y="1163638"/>
            <a:ext cx="4187825" cy="3141662"/>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80003"/>
            <a:ext cx="5618480" cy="3665459"/>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3" y="8842030"/>
            <a:ext cx="3043343" cy="467071"/>
          </a:xfrm>
          <a:prstGeom prst="rect">
            <a:avLst/>
          </a:prstGeom>
        </p:spPr>
        <p:txBody>
          <a:bodyPr vert="horz" lIns="93324" tIns="46662" rIns="93324" bIns="46662" rtlCol="0" anchor="b"/>
          <a:lstStyle>
            <a:lvl1pPr algn="r">
              <a:defRPr sz="1200"/>
            </a:lvl1pPr>
          </a:lstStyle>
          <a:p>
            <a:fld id="{449A2B6A-B6C0-41BC-9157-2AF7895D76E7}" type="slidenum">
              <a:rPr lang="en-US" smtClean="0"/>
              <a:t>‹#›</a:t>
            </a:fld>
            <a:endParaRPr lang="en-US" dirty="0"/>
          </a:p>
        </p:txBody>
      </p:sp>
    </p:spTree>
    <p:extLst>
      <p:ext uri="{BB962C8B-B14F-4D97-AF65-F5344CB8AC3E}">
        <p14:creationId xmlns:p14="http://schemas.microsoft.com/office/powerpoint/2010/main" val="16844133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E26D0-D3E7-C1E5-7F2D-06C284725F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23219-AA19-67C7-1C5E-0DE3B2B15268}"/>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F437C6D7-6F62-2C49-71C4-0A87304044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A287F7-EBCA-9CE8-7FE5-C693DBB565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9A2B6A-B6C0-41BC-9157-2AF7895D76E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373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CA770-5973-C2D0-6149-FD1C6661F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8FD665-3506-7AA7-C323-77FA15C6760D}"/>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C24BD359-9A95-6D48-9243-B5ECB1D07E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6BA76C-489A-4CA8-BCB2-88D9036A0B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9A2B6A-B6C0-41BC-9157-2AF7895D76E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3972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4BD56-A713-35FF-4BA7-7492046BBB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0BF8AB-6E5A-388B-CAB2-42E26F8810DB}"/>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B749AF26-3058-8A5F-7FD8-DC0671033642}"/>
              </a:ext>
            </a:extLst>
          </p:cNvPr>
          <p:cNvSpPr>
            <a:spLocks noGrp="1"/>
          </p:cNvSpPr>
          <p:nvPr>
            <p:ph type="body" idx="1"/>
          </p:nvPr>
        </p:nvSpPr>
        <p:spPr/>
        <p:txBody>
          <a:bodyPr/>
          <a:lstStyle/>
          <a:p>
            <a:endParaRPr lang="en-US" sz="1200" dirty="0">
              <a:effectLst/>
              <a:latin typeface="+mj-lt"/>
            </a:endParaRPr>
          </a:p>
          <a:p>
            <a:endParaRPr lang="en-US" dirty="0"/>
          </a:p>
        </p:txBody>
      </p:sp>
      <p:sp>
        <p:nvSpPr>
          <p:cNvPr id="4" name="Slide Number Placeholder 3">
            <a:extLst>
              <a:ext uri="{FF2B5EF4-FFF2-40B4-BE49-F238E27FC236}">
                <a16:creationId xmlns:a16="http://schemas.microsoft.com/office/drawing/2014/main" id="{18FC429B-761F-7662-F3A0-6D35213858D5}"/>
              </a:ext>
            </a:extLst>
          </p:cNvPr>
          <p:cNvSpPr>
            <a:spLocks noGrp="1"/>
          </p:cNvSpPr>
          <p:nvPr>
            <p:ph type="sldNum" sz="quarter" idx="5"/>
          </p:nvPr>
        </p:nvSpPr>
        <p:spPr/>
        <p:txBody>
          <a:bodyPr/>
          <a:lstStyle/>
          <a:p>
            <a:fld id="{449A2B6A-B6C0-41BC-9157-2AF7895D76E7}" type="slidenum">
              <a:rPr lang="en-US" smtClean="0"/>
              <a:t>3</a:t>
            </a:fld>
            <a:endParaRPr lang="en-US" dirty="0"/>
          </a:p>
        </p:txBody>
      </p:sp>
    </p:spTree>
    <p:extLst>
      <p:ext uri="{BB962C8B-B14F-4D97-AF65-F5344CB8AC3E}">
        <p14:creationId xmlns:p14="http://schemas.microsoft.com/office/powerpoint/2010/main" val="3185609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EA346-8742-5C70-1F18-4CF37996BA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649C3E-041E-8189-2201-15A37DEF42C0}"/>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29335108-67FC-78EF-193D-6E9A9AF2F386}"/>
              </a:ext>
            </a:extLst>
          </p:cNvPr>
          <p:cNvSpPr>
            <a:spLocks noGrp="1"/>
          </p:cNvSpPr>
          <p:nvPr>
            <p:ph type="body" idx="1"/>
          </p:nvPr>
        </p:nvSpPr>
        <p:spPr/>
        <p:txBody>
          <a:bodyPr/>
          <a:lstStyle/>
          <a:p>
            <a:endParaRPr lang="en-US" sz="1200" dirty="0">
              <a:effectLst/>
              <a:latin typeface="+mj-lt"/>
            </a:endParaRPr>
          </a:p>
          <a:p>
            <a:endParaRPr lang="en-US" dirty="0"/>
          </a:p>
        </p:txBody>
      </p:sp>
      <p:sp>
        <p:nvSpPr>
          <p:cNvPr id="4" name="Slide Number Placeholder 3">
            <a:extLst>
              <a:ext uri="{FF2B5EF4-FFF2-40B4-BE49-F238E27FC236}">
                <a16:creationId xmlns:a16="http://schemas.microsoft.com/office/drawing/2014/main" id="{24D246F6-2A86-C8A8-7041-D944111DE878}"/>
              </a:ext>
            </a:extLst>
          </p:cNvPr>
          <p:cNvSpPr>
            <a:spLocks noGrp="1"/>
          </p:cNvSpPr>
          <p:nvPr>
            <p:ph type="sldNum" sz="quarter" idx="5"/>
          </p:nvPr>
        </p:nvSpPr>
        <p:spPr/>
        <p:txBody>
          <a:bodyPr/>
          <a:lstStyle/>
          <a:p>
            <a:fld id="{449A2B6A-B6C0-41BC-9157-2AF7895D76E7}" type="slidenum">
              <a:rPr lang="en-US" smtClean="0"/>
              <a:t>4</a:t>
            </a:fld>
            <a:endParaRPr lang="en-US" dirty="0"/>
          </a:p>
        </p:txBody>
      </p:sp>
    </p:spTree>
    <p:extLst>
      <p:ext uri="{BB962C8B-B14F-4D97-AF65-F5344CB8AC3E}">
        <p14:creationId xmlns:p14="http://schemas.microsoft.com/office/powerpoint/2010/main" val="4284889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5CE6E-7210-E95E-407B-335F207189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74C0B3-3A43-5F50-5BEE-E9B6AE6CB881}"/>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5525210D-B097-8768-93DB-6175E31EC3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B4EC02-795F-3C86-41E6-6EA9CDA23DD6}"/>
              </a:ext>
            </a:extLst>
          </p:cNvPr>
          <p:cNvSpPr>
            <a:spLocks noGrp="1"/>
          </p:cNvSpPr>
          <p:nvPr>
            <p:ph type="sldNum" sz="quarter" idx="5"/>
          </p:nvPr>
        </p:nvSpPr>
        <p:spPr/>
        <p:txBody>
          <a:bodyPr/>
          <a:lstStyle/>
          <a:p>
            <a:fld id="{449A2B6A-B6C0-41BC-9157-2AF7895D76E7}" type="slidenum">
              <a:rPr lang="en-US" smtClean="0"/>
              <a:t>5</a:t>
            </a:fld>
            <a:endParaRPr lang="en-US" dirty="0"/>
          </a:p>
        </p:txBody>
      </p:sp>
    </p:spTree>
    <p:extLst>
      <p:ext uri="{BB962C8B-B14F-4D97-AF65-F5344CB8AC3E}">
        <p14:creationId xmlns:p14="http://schemas.microsoft.com/office/powerpoint/2010/main" val="3698990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7638" y="1163638"/>
            <a:ext cx="4187825" cy="31416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9A2B6A-B6C0-41BC-9157-2AF7895D76E7}" type="slidenum">
              <a:rPr lang="en-US" smtClean="0"/>
              <a:t>8</a:t>
            </a:fld>
            <a:endParaRPr lang="en-US" dirty="0"/>
          </a:p>
        </p:txBody>
      </p:sp>
    </p:spTree>
    <p:extLst>
      <p:ext uri="{BB962C8B-B14F-4D97-AF65-F5344CB8AC3E}">
        <p14:creationId xmlns:p14="http://schemas.microsoft.com/office/powerpoint/2010/main" val="2038426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7638" y="1163638"/>
            <a:ext cx="4187825" cy="31416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9A2B6A-B6C0-41BC-9157-2AF7895D76E7}" type="slidenum">
              <a:rPr lang="en-US" smtClean="0"/>
              <a:t>9</a:t>
            </a:fld>
            <a:endParaRPr lang="en-US" dirty="0"/>
          </a:p>
        </p:txBody>
      </p:sp>
    </p:spTree>
    <p:extLst>
      <p:ext uri="{BB962C8B-B14F-4D97-AF65-F5344CB8AC3E}">
        <p14:creationId xmlns:p14="http://schemas.microsoft.com/office/powerpoint/2010/main" val="1991972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2D917-30A5-863C-3115-4BEAC9B974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4D5F2D-12D0-9B64-781B-A15C4A61F7DC}"/>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60EA570C-C930-B877-BF79-5C7E09C175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B34247-2DAF-DE45-B29A-59626E7B13A4}"/>
              </a:ext>
            </a:extLst>
          </p:cNvPr>
          <p:cNvSpPr>
            <a:spLocks noGrp="1"/>
          </p:cNvSpPr>
          <p:nvPr>
            <p:ph type="sldNum" sz="quarter" idx="5"/>
          </p:nvPr>
        </p:nvSpPr>
        <p:spPr/>
        <p:txBody>
          <a:bodyPr/>
          <a:lstStyle/>
          <a:p>
            <a:fld id="{449A2B6A-B6C0-41BC-9157-2AF7895D76E7}" type="slidenum">
              <a:rPr lang="en-US" smtClean="0"/>
              <a:t>11</a:t>
            </a:fld>
            <a:endParaRPr lang="en-US" dirty="0"/>
          </a:p>
        </p:txBody>
      </p:sp>
    </p:spTree>
    <p:extLst>
      <p:ext uri="{BB962C8B-B14F-4D97-AF65-F5344CB8AC3E}">
        <p14:creationId xmlns:p14="http://schemas.microsoft.com/office/powerpoint/2010/main" val="1968165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AA128-7CC7-F0D3-05C4-63E50E7A44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8CB325-FACC-41B2-9F80-CBEC9EE0E22C}"/>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392A0F17-CE96-2457-FF21-9943CEB6B4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542D52-CBF2-8E8D-5165-BFC0C37AAFDE}"/>
              </a:ext>
            </a:extLst>
          </p:cNvPr>
          <p:cNvSpPr>
            <a:spLocks noGrp="1"/>
          </p:cNvSpPr>
          <p:nvPr>
            <p:ph type="sldNum" sz="quarter" idx="5"/>
          </p:nvPr>
        </p:nvSpPr>
        <p:spPr/>
        <p:txBody>
          <a:bodyPr/>
          <a:lstStyle/>
          <a:p>
            <a:fld id="{449A2B6A-B6C0-41BC-9157-2AF7895D76E7}" type="slidenum">
              <a:rPr lang="en-US" smtClean="0"/>
              <a:t>12</a:t>
            </a:fld>
            <a:endParaRPr lang="en-US" dirty="0"/>
          </a:p>
        </p:txBody>
      </p:sp>
    </p:spTree>
    <p:extLst>
      <p:ext uri="{BB962C8B-B14F-4D97-AF65-F5344CB8AC3E}">
        <p14:creationId xmlns:p14="http://schemas.microsoft.com/office/powerpoint/2010/main" val="2820891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DEB53-9BCC-BA70-B406-32B2CC14B7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A6BF7-D97C-4D32-67F5-C222FF48707D}"/>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A67334DE-8CCD-DD74-FA70-18791BF29F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9D634A-0609-688F-70DB-4A98774055C2}"/>
              </a:ext>
            </a:extLst>
          </p:cNvPr>
          <p:cNvSpPr>
            <a:spLocks noGrp="1"/>
          </p:cNvSpPr>
          <p:nvPr>
            <p:ph type="sldNum" sz="quarter" idx="5"/>
          </p:nvPr>
        </p:nvSpPr>
        <p:spPr/>
        <p:txBody>
          <a:bodyPr/>
          <a:lstStyle/>
          <a:p>
            <a:fld id="{449A2B6A-B6C0-41BC-9157-2AF7895D76E7}" type="slidenum">
              <a:rPr lang="en-US" smtClean="0"/>
              <a:t>15</a:t>
            </a:fld>
            <a:endParaRPr lang="en-US" dirty="0"/>
          </a:p>
        </p:txBody>
      </p:sp>
    </p:spTree>
    <p:extLst>
      <p:ext uri="{BB962C8B-B14F-4D97-AF65-F5344CB8AC3E}">
        <p14:creationId xmlns:p14="http://schemas.microsoft.com/office/powerpoint/2010/main" val="22961885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B4EF9-706D-7713-EB5F-2A92EAA414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8EC495-3A3B-74B6-B43A-EDD21AD67BA0}"/>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32425412-8735-C229-7253-68228B7F3E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1AFAAB-0F5A-2D29-3F68-A58704520080}"/>
              </a:ext>
            </a:extLst>
          </p:cNvPr>
          <p:cNvSpPr>
            <a:spLocks noGrp="1"/>
          </p:cNvSpPr>
          <p:nvPr>
            <p:ph type="sldNum" sz="quarter" idx="5"/>
          </p:nvPr>
        </p:nvSpPr>
        <p:spPr/>
        <p:txBody>
          <a:bodyPr/>
          <a:lstStyle/>
          <a:p>
            <a:fld id="{449A2B6A-B6C0-41BC-9157-2AF7895D76E7}" type="slidenum">
              <a:rPr lang="en-US" smtClean="0"/>
              <a:t>16</a:t>
            </a:fld>
            <a:endParaRPr lang="en-US" dirty="0"/>
          </a:p>
        </p:txBody>
      </p:sp>
    </p:spTree>
    <p:extLst>
      <p:ext uri="{BB962C8B-B14F-4D97-AF65-F5344CB8AC3E}">
        <p14:creationId xmlns:p14="http://schemas.microsoft.com/office/powerpoint/2010/main" val="478449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B9F89-D69E-42DF-279D-DD3FAF0D5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A59C4C-3696-842E-C180-ACC658749E6E}"/>
              </a:ext>
            </a:extLst>
          </p:cNvPr>
          <p:cNvSpPr>
            <a:spLocks noGrp="1" noRot="1" noChangeAspect="1"/>
          </p:cNvSpPr>
          <p:nvPr>
            <p:ph type="sldImg"/>
          </p:nvPr>
        </p:nvSpPr>
        <p:spPr>
          <a:xfrm>
            <a:off x="1417638" y="1163638"/>
            <a:ext cx="4187825" cy="3141662"/>
          </a:xfrm>
        </p:spPr>
      </p:sp>
      <p:sp>
        <p:nvSpPr>
          <p:cNvPr id="3" name="Notes Placeholder 2">
            <a:extLst>
              <a:ext uri="{FF2B5EF4-FFF2-40B4-BE49-F238E27FC236}">
                <a16:creationId xmlns:a16="http://schemas.microsoft.com/office/drawing/2014/main" id="{337BDA52-B67F-F075-58EE-E0D22EDE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F26C80-8E9A-6317-B244-F186E87D68B0}"/>
              </a:ext>
            </a:extLst>
          </p:cNvPr>
          <p:cNvSpPr>
            <a:spLocks noGrp="1"/>
          </p:cNvSpPr>
          <p:nvPr>
            <p:ph type="sldNum" sz="quarter" idx="5"/>
          </p:nvPr>
        </p:nvSpPr>
        <p:spPr/>
        <p:txBody>
          <a:bodyPr/>
          <a:lstStyle/>
          <a:p>
            <a:fld id="{449A2B6A-B6C0-41BC-9157-2AF7895D76E7}" type="slidenum">
              <a:rPr lang="en-US" smtClean="0"/>
              <a:t>17</a:t>
            </a:fld>
            <a:endParaRPr lang="en-US" dirty="0"/>
          </a:p>
        </p:txBody>
      </p:sp>
    </p:spTree>
    <p:extLst>
      <p:ext uri="{BB962C8B-B14F-4D97-AF65-F5344CB8AC3E}">
        <p14:creationId xmlns:p14="http://schemas.microsoft.com/office/powerpoint/2010/main" val="8471880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7638" y="1163638"/>
            <a:ext cx="4187825" cy="3141662"/>
          </a:xfrm>
        </p:spPr>
      </p:sp>
      <p:sp>
        <p:nvSpPr>
          <p:cNvPr id="3" name="Notes Placeholder 2"/>
          <p:cNvSpPr>
            <a:spLocks noGrp="1"/>
          </p:cNvSpPr>
          <p:nvPr>
            <p:ph type="body" idx="1"/>
          </p:nvPr>
        </p:nvSpPr>
        <p:spPr/>
        <p:txBody>
          <a:bodyPr/>
          <a:lstStyle/>
          <a:p>
            <a:endParaRPr lang="en-US" sz="1200" dirty="0">
              <a:effectLst/>
              <a:latin typeface="+mj-lt"/>
            </a:endParaRPr>
          </a:p>
          <a:p>
            <a:endParaRPr lang="en-US" dirty="0"/>
          </a:p>
        </p:txBody>
      </p:sp>
      <p:sp>
        <p:nvSpPr>
          <p:cNvPr id="4" name="Slide Number Placeholder 3"/>
          <p:cNvSpPr>
            <a:spLocks noGrp="1"/>
          </p:cNvSpPr>
          <p:nvPr>
            <p:ph type="sldNum" sz="quarter" idx="5"/>
          </p:nvPr>
        </p:nvSpPr>
        <p:spPr/>
        <p:txBody>
          <a:bodyPr/>
          <a:lstStyle/>
          <a:p>
            <a:fld id="{449A2B6A-B6C0-41BC-9157-2AF7895D76E7}" type="slidenum">
              <a:rPr lang="en-US" smtClean="0"/>
              <a:t>18</a:t>
            </a:fld>
            <a:endParaRPr lang="en-US" dirty="0"/>
          </a:p>
        </p:txBody>
      </p:sp>
    </p:spTree>
    <p:extLst>
      <p:ext uri="{BB962C8B-B14F-4D97-AF65-F5344CB8AC3E}">
        <p14:creationId xmlns:p14="http://schemas.microsoft.com/office/powerpoint/2010/main" val="3261942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7638" y="1163638"/>
            <a:ext cx="4187825" cy="31416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9A2B6A-B6C0-41BC-9157-2AF7895D76E7}" type="slidenum">
              <a:rPr lang="en-US" smtClean="0"/>
              <a:t>19</a:t>
            </a:fld>
            <a:endParaRPr lang="en-US" dirty="0"/>
          </a:p>
        </p:txBody>
      </p:sp>
    </p:spTree>
    <p:extLst>
      <p:ext uri="{BB962C8B-B14F-4D97-AF65-F5344CB8AC3E}">
        <p14:creationId xmlns:p14="http://schemas.microsoft.com/office/powerpoint/2010/main" val="1360211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1520" y="1197187"/>
            <a:ext cx="8290560" cy="2546773"/>
          </a:xfrm>
        </p:spPr>
        <p:txBody>
          <a:bodyPr anchor="b"/>
          <a:lstStyle>
            <a:lvl1pPr algn="ctr">
              <a:defRPr sz="6400"/>
            </a:lvl1pPr>
          </a:lstStyle>
          <a:p>
            <a:r>
              <a:rPr lang="en-US"/>
              <a:t>Click to edit Master title style</a:t>
            </a:r>
            <a:endParaRPr lang="en-US" dirty="0"/>
          </a:p>
        </p:txBody>
      </p:sp>
      <p:sp>
        <p:nvSpPr>
          <p:cNvPr id="3" name="Subtitle 2"/>
          <p:cNvSpPr>
            <a:spLocks noGrp="1"/>
          </p:cNvSpPr>
          <p:nvPr>
            <p:ph type="subTitle" idx="1"/>
          </p:nvPr>
        </p:nvSpPr>
        <p:spPr>
          <a:xfrm>
            <a:off x="1219200" y="3842174"/>
            <a:ext cx="7315200" cy="1766146"/>
          </a:xfrm>
        </p:spPr>
        <p:txBody>
          <a:bodyPr/>
          <a:lstStyle>
            <a:lvl1pPr marL="0" indent="0" algn="ctr">
              <a:buNone/>
              <a:defRPr sz="2560"/>
            </a:lvl1pPr>
            <a:lvl2pPr marL="487695" indent="0" algn="ctr">
              <a:buNone/>
              <a:defRPr sz="2133"/>
            </a:lvl2pPr>
            <a:lvl3pPr marL="975390" indent="0" algn="ctr">
              <a:buNone/>
              <a:defRPr sz="1920"/>
            </a:lvl3pPr>
            <a:lvl4pPr marL="1463086" indent="0" algn="ctr">
              <a:buNone/>
              <a:defRPr sz="1707"/>
            </a:lvl4pPr>
            <a:lvl5pPr marL="1950781" indent="0" algn="ctr">
              <a:buNone/>
              <a:defRPr sz="1707"/>
            </a:lvl5pPr>
            <a:lvl6pPr marL="2438476" indent="0" algn="ctr">
              <a:buNone/>
              <a:defRPr sz="1707"/>
            </a:lvl6pPr>
            <a:lvl7pPr marL="2926171" indent="0" algn="ctr">
              <a:buNone/>
              <a:defRPr sz="1707"/>
            </a:lvl7pPr>
            <a:lvl8pPr marL="3413867" indent="0" algn="ctr">
              <a:buNone/>
              <a:defRPr sz="1707"/>
            </a:lvl8pPr>
            <a:lvl9pPr marL="3901562" indent="0" algn="ctr">
              <a:buNone/>
              <a:defRPr sz="170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78A60B3-AE5F-45EB-AF66-BE06D0E64A7B}" type="datetime1">
              <a:rPr lang="en-US" smtClean="0"/>
              <a:t>6/4/2026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1750162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5BA24D-E0BE-4F1E-A399-9381CC920589}" type="datetime1">
              <a:rPr lang="en-US" smtClean="0"/>
              <a:t>6/4/2026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2776055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5481" y="1823722"/>
            <a:ext cx="8412480" cy="3042919"/>
          </a:xfrm>
        </p:spPr>
        <p:txBody>
          <a:bodyPr anchor="b"/>
          <a:lstStyle>
            <a:lvl1pPr>
              <a:defRPr sz="6400"/>
            </a:lvl1pPr>
          </a:lstStyle>
          <a:p>
            <a:r>
              <a:rPr lang="en-US"/>
              <a:t>Click to edit Master title style</a:t>
            </a:r>
            <a:endParaRPr lang="en-US" dirty="0"/>
          </a:p>
        </p:txBody>
      </p:sp>
      <p:sp>
        <p:nvSpPr>
          <p:cNvPr id="3" name="Text Placeholder 2"/>
          <p:cNvSpPr>
            <a:spLocks noGrp="1"/>
          </p:cNvSpPr>
          <p:nvPr>
            <p:ph type="body" idx="1"/>
          </p:nvPr>
        </p:nvSpPr>
        <p:spPr>
          <a:xfrm>
            <a:off x="665481" y="4895429"/>
            <a:ext cx="8412480" cy="1600199"/>
          </a:xfrm>
        </p:spPr>
        <p:txBody>
          <a:bodyPr/>
          <a:lstStyle>
            <a:lvl1pPr marL="0" indent="0">
              <a:buNone/>
              <a:defRPr sz="2560">
                <a:solidFill>
                  <a:schemeClr val="tx1"/>
                </a:solidFill>
              </a:defRPr>
            </a:lvl1pPr>
            <a:lvl2pPr marL="487695" indent="0">
              <a:buNone/>
              <a:defRPr sz="2133">
                <a:solidFill>
                  <a:schemeClr val="tx1">
                    <a:tint val="75000"/>
                  </a:schemeClr>
                </a:solidFill>
              </a:defRPr>
            </a:lvl2pPr>
            <a:lvl3pPr marL="975390" indent="0">
              <a:buNone/>
              <a:defRPr sz="1920">
                <a:solidFill>
                  <a:schemeClr val="tx1">
                    <a:tint val="75000"/>
                  </a:schemeClr>
                </a:solidFill>
              </a:defRPr>
            </a:lvl3pPr>
            <a:lvl4pPr marL="1463086" indent="0">
              <a:buNone/>
              <a:defRPr sz="1707">
                <a:solidFill>
                  <a:schemeClr val="tx1">
                    <a:tint val="75000"/>
                  </a:schemeClr>
                </a:solidFill>
              </a:defRPr>
            </a:lvl4pPr>
            <a:lvl5pPr marL="1950781" indent="0">
              <a:buNone/>
              <a:defRPr sz="1707">
                <a:solidFill>
                  <a:schemeClr val="tx1">
                    <a:tint val="75000"/>
                  </a:schemeClr>
                </a:solidFill>
              </a:defRPr>
            </a:lvl5pPr>
            <a:lvl6pPr marL="2438476" indent="0">
              <a:buNone/>
              <a:defRPr sz="1707">
                <a:solidFill>
                  <a:schemeClr val="tx1">
                    <a:tint val="75000"/>
                  </a:schemeClr>
                </a:solidFill>
              </a:defRPr>
            </a:lvl6pPr>
            <a:lvl7pPr marL="2926171" indent="0">
              <a:buNone/>
              <a:defRPr sz="1707">
                <a:solidFill>
                  <a:schemeClr val="tx1">
                    <a:tint val="75000"/>
                  </a:schemeClr>
                </a:solidFill>
              </a:defRPr>
            </a:lvl7pPr>
            <a:lvl8pPr marL="3413867" indent="0">
              <a:buNone/>
              <a:defRPr sz="1707">
                <a:solidFill>
                  <a:schemeClr val="tx1">
                    <a:tint val="75000"/>
                  </a:schemeClr>
                </a:solidFill>
              </a:defRPr>
            </a:lvl8pPr>
            <a:lvl9pPr marL="3901562" indent="0">
              <a:buNone/>
              <a:defRPr sz="170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7AA13E-4AA7-4A90-9286-044F2D9896BA}" type="datetime1">
              <a:rPr lang="en-US" smtClean="0"/>
              <a:t>6/4/2026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2314516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0560" y="1947333"/>
            <a:ext cx="4145280" cy="46414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37760" y="1947333"/>
            <a:ext cx="4145280" cy="46414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49785F-ECE8-41D4-A8F2-E07968271E47}" type="datetime1">
              <a:rPr lang="en-US" smtClean="0"/>
              <a:t>6/4/2026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866090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71830" y="389468"/>
            <a:ext cx="8412480" cy="1413934"/>
          </a:xfrm>
        </p:spPr>
        <p:txBody>
          <a:bodyPr/>
          <a:lstStyle/>
          <a:p>
            <a:r>
              <a:rPr lang="en-US"/>
              <a:t>Click to edit Master title style</a:t>
            </a:r>
            <a:endParaRPr lang="en-US" dirty="0"/>
          </a:p>
        </p:txBody>
      </p:sp>
      <p:sp>
        <p:nvSpPr>
          <p:cNvPr id="3" name="Text Placeholder 2"/>
          <p:cNvSpPr>
            <a:spLocks noGrp="1"/>
          </p:cNvSpPr>
          <p:nvPr>
            <p:ph type="body" idx="1"/>
          </p:nvPr>
        </p:nvSpPr>
        <p:spPr>
          <a:xfrm>
            <a:off x="671832" y="1793241"/>
            <a:ext cx="4126229" cy="878839"/>
          </a:xfrm>
        </p:spPr>
        <p:txBody>
          <a:bodyPr anchor="b"/>
          <a:lstStyle>
            <a:lvl1pPr marL="0" indent="0">
              <a:buNone/>
              <a:defRPr sz="2560" b="1"/>
            </a:lvl1pPr>
            <a:lvl2pPr marL="487695" indent="0">
              <a:buNone/>
              <a:defRPr sz="2133" b="1"/>
            </a:lvl2pPr>
            <a:lvl3pPr marL="975390" indent="0">
              <a:buNone/>
              <a:defRPr sz="1920" b="1"/>
            </a:lvl3pPr>
            <a:lvl4pPr marL="1463086" indent="0">
              <a:buNone/>
              <a:defRPr sz="1707" b="1"/>
            </a:lvl4pPr>
            <a:lvl5pPr marL="1950781" indent="0">
              <a:buNone/>
              <a:defRPr sz="1707" b="1"/>
            </a:lvl5pPr>
            <a:lvl6pPr marL="2438476" indent="0">
              <a:buNone/>
              <a:defRPr sz="1707" b="1"/>
            </a:lvl6pPr>
            <a:lvl7pPr marL="2926171" indent="0">
              <a:buNone/>
              <a:defRPr sz="1707" b="1"/>
            </a:lvl7pPr>
            <a:lvl8pPr marL="3413867" indent="0">
              <a:buNone/>
              <a:defRPr sz="1707" b="1"/>
            </a:lvl8pPr>
            <a:lvl9pPr marL="3901562" indent="0">
              <a:buNone/>
              <a:defRPr sz="1707" b="1"/>
            </a:lvl9pPr>
          </a:lstStyle>
          <a:p>
            <a:pPr lvl="0"/>
            <a:r>
              <a:rPr lang="en-US"/>
              <a:t>Click to edit Master text styles</a:t>
            </a:r>
          </a:p>
        </p:txBody>
      </p:sp>
      <p:sp>
        <p:nvSpPr>
          <p:cNvPr id="4" name="Content Placeholder 3"/>
          <p:cNvSpPr>
            <a:spLocks noGrp="1"/>
          </p:cNvSpPr>
          <p:nvPr>
            <p:ph sz="half" idx="2"/>
          </p:nvPr>
        </p:nvSpPr>
        <p:spPr>
          <a:xfrm>
            <a:off x="671832" y="2672080"/>
            <a:ext cx="4126229" cy="393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37761" y="1793241"/>
            <a:ext cx="4146550" cy="878839"/>
          </a:xfrm>
        </p:spPr>
        <p:txBody>
          <a:bodyPr anchor="b"/>
          <a:lstStyle>
            <a:lvl1pPr marL="0" indent="0">
              <a:buNone/>
              <a:defRPr sz="2560" b="1"/>
            </a:lvl1pPr>
            <a:lvl2pPr marL="487695" indent="0">
              <a:buNone/>
              <a:defRPr sz="2133" b="1"/>
            </a:lvl2pPr>
            <a:lvl3pPr marL="975390" indent="0">
              <a:buNone/>
              <a:defRPr sz="1920" b="1"/>
            </a:lvl3pPr>
            <a:lvl4pPr marL="1463086" indent="0">
              <a:buNone/>
              <a:defRPr sz="1707" b="1"/>
            </a:lvl4pPr>
            <a:lvl5pPr marL="1950781" indent="0">
              <a:buNone/>
              <a:defRPr sz="1707" b="1"/>
            </a:lvl5pPr>
            <a:lvl6pPr marL="2438476" indent="0">
              <a:buNone/>
              <a:defRPr sz="1707" b="1"/>
            </a:lvl6pPr>
            <a:lvl7pPr marL="2926171" indent="0">
              <a:buNone/>
              <a:defRPr sz="1707" b="1"/>
            </a:lvl7pPr>
            <a:lvl8pPr marL="3413867" indent="0">
              <a:buNone/>
              <a:defRPr sz="1707" b="1"/>
            </a:lvl8pPr>
            <a:lvl9pPr marL="3901562" indent="0">
              <a:buNone/>
              <a:defRPr sz="1707" b="1"/>
            </a:lvl9pPr>
          </a:lstStyle>
          <a:p>
            <a:pPr lvl="0"/>
            <a:r>
              <a:rPr lang="en-US"/>
              <a:t>Click to edit Master text styles</a:t>
            </a:r>
          </a:p>
        </p:txBody>
      </p:sp>
      <p:sp>
        <p:nvSpPr>
          <p:cNvPr id="6" name="Content Placeholder 5"/>
          <p:cNvSpPr>
            <a:spLocks noGrp="1"/>
          </p:cNvSpPr>
          <p:nvPr>
            <p:ph sz="quarter" idx="4"/>
          </p:nvPr>
        </p:nvSpPr>
        <p:spPr>
          <a:xfrm>
            <a:off x="4937761" y="2672080"/>
            <a:ext cx="4146550" cy="393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49599E-D6D3-4733-B110-50BE8848CC00}" type="datetime1">
              <a:rPr lang="en-US" smtClean="0"/>
              <a:t>6/4/2026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2523660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15AD96-C51D-4ABC-8409-8AA64477DAF4}" type="datetime1">
              <a:rPr lang="en-US" smtClean="0"/>
              <a:t>6/4/2026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3114822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A156CE-9AD6-4ACA-B5F7-B4FF97D62FB0}" type="datetime1">
              <a:rPr lang="en-US" smtClean="0"/>
              <a:t>6/4/2026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425391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1830" y="487680"/>
            <a:ext cx="3145790" cy="1706880"/>
          </a:xfrm>
        </p:spPr>
        <p:txBody>
          <a:bodyPr anchor="b"/>
          <a:lstStyle>
            <a:lvl1pPr>
              <a:defRPr sz="3413"/>
            </a:lvl1pPr>
          </a:lstStyle>
          <a:p>
            <a:r>
              <a:rPr lang="en-US"/>
              <a:t>Click to edit Master title style</a:t>
            </a:r>
            <a:endParaRPr lang="en-US" dirty="0"/>
          </a:p>
        </p:txBody>
      </p:sp>
      <p:sp>
        <p:nvSpPr>
          <p:cNvPr id="3" name="Content Placeholder 2"/>
          <p:cNvSpPr>
            <a:spLocks noGrp="1"/>
          </p:cNvSpPr>
          <p:nvPr>
            <p:ph idx="1"/>
          </p:nvPr>
        </p:nvSpPr>
        <p:spPr>
          <a:xfrm>
            <a:off x="4146550" y="1053255"/>
            <a:ext cx="4937760" cy="5198533"/>
          </a:xfrm>
        </p:spPr>
        <p:txBody>
          <a:bodyPr/>
          <a:lstStyle>
            <a:lvl1pPr>
              <a:defRPr sz="3413"/>
            </a:lvl1pPr>
            <a:lvl2pPr>
              <a:defRPr sz="2987"/>
            </a:lvl2pPr>
            <a:lvl3pPr>
              <a:defRPr sz="256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1830" y="2194560"/>
            <a:ext cx="3145790" cy="4065694"/>
          </a:xfrm>
        </p:spPr>
        <p:txBody>
          <a:bodyPr/>
          <a:lstStyle>
            <a:lvl1pPr marL="0" indent="0">
              <a:buNone/>
              <a:defRPr sz="1707"/>
            </a:lvl1pPr>
            <a:lvl2pPr marL="487695" indent="0">
              <a:buNone/>
              <a:defRPr sz="1493"/>
            </a:lvl2pPr>
            <a:lvl3pPr marL="975390" indent="0">
              <a:buNone/>
              <a:defRPr sz="1280"/>
            </a:lvl3pPr>
            <a:lvl4pPr marL="1463086" indent="0">
              <a:buNone/>
              <a:defRPr sz="1067"/>
            </a:lvl4pPr>
            <a:lvl5pPr marL="1950781" indent="0">
              <a:buNone/>
              <a:defRPr sz="1067"/>
            </a:lvl5pPr>
            <a:lvl6pPr marL="2438476" indent="0">
              <a:buNone/>
              <a:defRPr sz="1067"/>
            </a:lvl6pPr>
            <a:lvl7pPr marL="2926171" indent="0">
              <a:buNone/>
              <a:defRPr sz="1067"/>
            </a:lvl7pPr>
            <a:lvl8pPr marL="3413867" indent="0">
              <a:buNone/>
              <a:defRPr sz="1067"/>
            </a:lvl8pPr>
            <a:lvl9pPr marL="3901562" indent="0">
              <a:buNone/>
              <a:defRPr sz="1067"/>
            </a:lvl9pPr>
          </a:lstStyle>
          <a:p>
            <a:pPr lvl="0"/>
            <a:r>
              <a:rPr lang="en-US"/>
              <a:t>Click to edit Master text styles</a:t>
            </a:r>
          </a:p>
        </p:txBody>
      </p:sp>
      <p:sp>
        <p:nvSpPr>
          <p:cNvPr id="5" name="Date Placeholder 4"/>
          <p:cNvSpPr>
            <a:spLocks noGrp="1"/>
          </p:cNvSpPr>
          <p:nvPr>
            <p:ph type="dt" sz="half" idx="10"/>
          </p:nvPr>
        </p:nvSpPr>
        <p:spPr/>
        <p:txBody>
          <a:bodyPr/>
          <a:lstStyle/>
          <a:p>
            <a:fld id="{814F79C6-2E3C-494C-A4C6-74815A3D45DB}" type="datetime1">
              <a:rPr lang="en-US" smtClean="0"/>
              <a:t>6/4/2026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558289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1830" y="487680"/>
            <a:ext cx="3145790" cy="1706880"/>
          </a:xfrm>
        </p:spPr>
        <p:txBody>
          <a:bodyPr anchor="b"/>
          <a:lstStyle>
            <a:lvl1pPr>
              <a:defRPr sz="3413"/>
            </a:lvl1pPr>
          </a:lstStyle>
          <a:p>
            <a:r>
              <a:rPr lang="en-US"/>
              <a:t>Click to edit Master title style</a:t>
            </a:r>
            <a:endParaRPr lang="en-US" dirty="0"/>
          </a:p>
        </p:txBody>
      </p:sp>
      <p:sp>
        <p:nvSpPr>
          <p:cNvPr id="3" name="Picture Placeholder 2"/>
          <p:cNvSpPr>
            <a:spLocks noGrp="1" noChangeAspect="1"/>
          </p:cNvSpPr>
          <p:nvPr>
            <p:ph type="pic" idx="1"/>
          </p:nvPr>
        </p:nvSpPr>
        <p:spPr>
          <a:xfrm>
            <a:off x="4146550" y="1053255"/>
            <a:ext cx="4937760" cy="5198533"/>
          </a:xfrm>
        </p:spPr>
        <p:txBody>
          <a:bodyPr anchor="t"/>
          <a:lstStyle>
            <a:lvl1pPr marL="0" indent="0">
              <a:buNone/>
              <a:defRPr sz="3413"/>
            </a:lvl1pPr>
            <a:lvl2pPr marL="487695" indent="0">
              <a:buNone/>
              <a:defRPr sz="2987"/>
            </a:lvl2pPr>
            <a:lvl3pPr marL="975390" indent="0">
              <a:buNone/>
              <a:defRPr sz="2560"/>
            </a:lvl3pPr>
            <a:lvl4pPr marL="1463086" indent="0">
              <a:buNone/>
              <a:defRPr sz="2133"/>
            </a:lvl4pPr>
            <a:lvl5pPr marL="1950781" indent="0">
              <a:buNone/>
              <a:defRPr sz="2133"/>
            </a:lvl5pPr>
            <a:lvl6pPr marL="2438476" indent="0">
              <a:buNone/>
              <a:defRPr sz="2133"/>
            </a:lvl6pPr>
            <a:lvl7pPr marL="2926171" indent="0">
              <a:buNone/>
              <a:defRPr sz="2133"/>
            </a:lvl7pPr>
            <a:lvl8pPr marL="3413867" indent="0">
              <a:buNone/>
              <a:defRPr sz="2133"/>
            </a:lvl8pPr>
            <a:lvl9pPr marL="3901562" indent="0">
              <a:buNone/>
              <a:defRPr sz="2133"/>
            </a:lvl9pPr>
          </a:lstStyle>
          <a:p>
            <a:r>
              <a:rPr lang="en-US"/>
              <a:t>Click icon to add picture</a:t>
            </a:r>
            <a:endParaRPr lang="en-US" dirty="0"/>
          </a:p>
        </p:txBody>
      </p:sp>
      <p:sp>
        <p:nvSpPr>
          <p:cNvPr id="4" name="Text Placeholder 3"/>
          <p:cNvSpPr>
            <a:spLocks noGrp="1"/>
          </p:cNvSpPr>
          <p:nvPr>
            <p:ph type="body" sz="half" idx="2"/>
          </p:nvPr>
        </p:nvSpPr>
        <p:spPr>
          <a:xfrm>
            <a:off x="671830" y="2194560"/>
            <a:ext cx="3145790" cy="4065694"/>
          </a:xfrm>
        </p:spPr>
        <p:txBody>
          <a:bodyPr/>
          <a:lstStyle>
            <a:lvl1pPr marL="0" indent="0">
              <a:buNone/>
              <a:defRPr sz="1707"/>
            </a:lvl1pPr>
            <a:lvl2pPr marL="487695" indent="0">
              <a:buNone/>
              <a:defRPr sz="1493"/>
            </a:lvl2pPr>
            <a:lvl3pPr marL="975390" indent="0">
              <a:buNone/>
              <a:defRPr sz="1280"/>
            </a:lvl3pPr>
            <a:lvl4pPr marL="1463086" indent="0">
              <a:buNone/>
              <a:defRPr sz="1067"/>
            </a:lvl4pPr>
            <a:lvl5pPr marL="1950781" indent="0">
              <a:buNone/>
              <a:defRPr sz="1067"/>
            </a:lvl5pPr>
            <a:lvl6pPr marL="2438476" indent="0">
              <a:buNone/>
              <a:defRPr sz="1067"/>
            </a:lvl6pPr>
            <a:lvl7pPr marL="2926171" indent="0">
              <a:buNone/>
              <a:defRPr sz="1067"/>
            </a:lvl7pPr>
            <a:lvl8pPr marL="3413867" indent="0">
              <a:buNone/>
              <a:defRPr sz="1067"/>
            </a:lvl8pPr>
            <a:lvl9pPr marL="3901562" indent="0">
              <a:buNone/>
              <a:defRPr sz="1067"/>
            </a:lvl9pPr>
          </a:lstStyle>
          <a:p>
            <a:pPr lvl="0"/>
            <a:r>
              <a:rPr lang="en-US"/>
              <a:t>Click to edit Master text styles</a:t>
            </a:r>
          </a:p>
        </p:txBody>
      </p:sp>
      <p:sp>
        <p:nvSpPr>
          <p:cNvPr id="5" name="Date Placeholder 4"/>
          <p:cNvSpPr>
            <a:spLocks noGrp="1"/>
          </p:cNvSpPr>
          <p:nvPr>
            <p:ph type="dt" sz="half" idx="10"/>
          </p:nvPr>
        </p:nvSpPr>
        <p:spPr/>
        <p:txBody>
          <a:bodyPr/>
          <a:lstStyle/>
          <a:p>
            <a:fld id="{5E681DAC-F905-46A0-8784-C11B6C973897}" type="datetime1">
              <a:rPr lang="en-US" smtClean="0"/>
              <a:t>6/4/2026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4084282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8F745F-6C35-4637-A4F6-2C79BC0D2C0A}" type="datetime1">
              <a:rPr lang="en-US" smtClean="0"/>
              <a:t>6/4/2026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1159665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9921" y="389467"/>
            <a:ext cx="2103120" cy="619929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70561" y="389467"/>
            <a:ext cx="6187440" cy="61992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52E6C4-F9D6-4B16-B06E-A59308418BAD}" type="datetime1">
              <a:rPr lang="en-US" smtClean="0"/>
              <a:t>6/4/2026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008E717-598F-42B4-8424-CE4562B98822}" type="slidenum">
              <a:rPr lang="en-US" smtClean="0"/>
              <a:t>‹#›</a:t>
            </a:fld>
            <a:endParaRPr lang="en-US" dirty="0"/>
          </a:p>
        </p:txBody>
      </p:sp>
    </p:spTree>
    <p:extLst>
      <p:ext uri="{BB962C8B-B14F-4D97-AF65-F5344CB8AC3E}">
        <p14:creationId xmlns:p14="http://schemas.microsoft.com/office/powerpoint/2010/main" val="165291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70560" y="389468"/>
            <a:ext cx="8412480" cy="141393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0560" y="1947333"/>
            <a:ext cx="8412480" cy="46414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70560" y="6780108"/>
            <a:ext cx="2194560" cy="389467"/>
          </a:xfrm>
          <a:prstGeom prst="rect">
            <a:avLst/>
          </a:prstGeom>
        </p:spPr>
        <p:txBody>
          <a:bodyPr vert="horz" lIns="91440" tIns="45720" rIns="91440" bIns="45720" rtlCol="0" anchor="ctr"/>
          <a:lstStyle>
            <a:lvl1pPr algn="l">
              <a:defRPr sz="1280">
                <a:solidFill>
                  <a:schemeClr val="tx1">
                    <a:tint val="75000"/>
                  </a:schemeClr>
                </a:solidFill>
              </a:defRPr>
            </a:lvl1pPr>
          </a:lstStyle>
          <a:p>
            <a:fld id="{BF0ECD52-BD4D-469C-9AAB-098F9E3ACF27}" type="datetime1">
              <a:rPr lang="en-US" smtClean="0"/>
              <a:t>6/4/2026</a:t>
            </a:fld>
            <a:endParaRPr lang="en-US" dirty="0"/>
          </a:p>
        </p:txBody>
      </p:sp>
      <p:sp>
        <p:nvSpPr>
          <p:cNvPr id="5" name="Footer Placeholder 4"/>
          <p:cNvSpPr>
            <a:spLocks noGrp="1"/>
          </p:cNvSpPr>
          <p:nvPr>
            <p:ph type="ftr" sz="quarter" idx="3"/>
          </p:nvPr>
        </p:nvSpPr>
        <p:spPr>
          <a:xfrm>
            <a:off x="3230880" y="6780108"/>
            <a:ext cx="3291840" cy="389467"/>
          </a:xfrm>
          <a:prstGeom prst="rect">
            <a:avLst/>
          </a:prstGeom>
        </p:spPr>
        <p:txBody>
          <a:bodyPr vert="horz" lIns="91440" tIns="45720" rIns="91440" bIns="45720" rtlCol="0" anchor="ctr"/>
          <a:lstStyle>
            <a:lvl1pPr algn="ctr">
              <a:defRPr sz="12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888480" y="6780108"/>
            <a:ext cx="2194560" cy="389467"/>
          </a:xfrm>
          <a:prstGeom prst="rect">
            <a:avLst/>
          </a:prstGeom>
        </p:spPr>
        <p:txBody>
          <a:bodyPr vert="horz" lIns="91440" tIns="45720" rIns="91440" bIns="45720" rtlCol="0" anchor="ctr"/>
          <a:lstStyle>
            <a:lvl1pPr algn="r">
              <a:defRPr sz="1280">
                <a:solidFill>
                  <a:schemeClr val="tx1">
                    <a:tint val="75000"/>
                  </a:schemeClr>
                </a:solidFill>
              </a:defRPr>
            </a:lvl1pPr>
          </a:lstStyle>
          <a:p>
            <a:fld id="{6008E717-598F-42B4-8424-CE4562B98822}" type="slidenum">
              <a:rPr lang="en-US" smtClean="0"/>
              <a:t>‹#›</a:t>
            </a:fld>
            <a:endParaRPr lang="en-US" dirty="0"/>
          </a:p>
        </p:txBody>
      </p:sp>
    </p:spTree>
    <p:extLst>
      <p:ext uri="{BB962C8B-B14F-4D97-AF65-F5344CB8AC3E}">
        <p14:creationId xmlns:p14="http://schemas.microsoft.com/office/powerpoint/2010/main" val="24354200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75390" rtl="0" eaLnBrk="1" latinLnBrk="0" hangingPunct="1">
        <a:lnSpc>
          <a:spcPct val="90000"/>
        </a:lnSpc>
        <a:spcBef>
          <a:spcPct val="0"/>
        </a:spcBef>
        <a:buNone/>
        <a:defRPr sz="4693" kern="1200">
          <a:solidFill>
            <a:schemeClr val="tx1"/>
          </a:solidFill>
          <a:latin typeface="+mj-lt"/>
          <a:ea typeface="+mj-ea"/>
          <a:cs typeface="+mj-cs"/>
        </a:defRPr>
      </a:lvl1pPr>
    </p:titleStyle>
    <p:bodyStyle>
      <a:lvl1pPr marL="243848" indent="-243848" algn="l" defTabSz="975390" rtl="0" eaLnBrk="1" latinLnBrk="0" hangingPunct="1">
        <a:lnSpc>
          <a:spcPct val="90000"/>
        </a:lnSpc>
        <a:spcBef>
          <a:spcPts val="1067"/>
        </a:spcBef>
        <a:buFont typeface="Arial" panose="020B0604020202020204" pitchFamily="34" charset="0"/>
        <a:buChar char="•"/>
        <a:defRPr sz="2987" kern="1200">
          <a:solidFill>
            <a:schemeClr val="tx1"/>
          </a:solidFill>
          <a:latin typeface="+mn-lt"/>
          <a:ea typeface="+mn-ea"/>
          <a:cs typeface="+mn-cs"/>
        </a:defRPr>
      </a:lvl1pPr>
      <a:lvl2pPr marL="731543" indent="-243848" algn="l" defTabSz="975390"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238" indent="-243848" algn="l" defTabSz="975390"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933"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629"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2324"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70019"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714"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5410" indent="-243848" algn="l" defTabSz="975390"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p:bodyStyle>
    <p:otherStyle>
      <a:defPPr>
        <a:defRPr lang="en-US"/>
      </a:defPPr>
      <a:lvl1pPr marL="0" algn="l" defTabSz="975390" rtl="0" eaLnBrk="1" latinLnBrk="0" hangingPunct="1">
        <a:defRPr sz="1920" kern="1200">
          <a:solidFill>
            <a:schemeClr val="tx1"/>
          </a:solidFill>
          <a:latin typeface="+mn-lt"/>
          <a:ea typeface="+mn-ea"/>
          <a:cs typeface="+mn-cs"/>
        </a:defRPr>
      </a:lvl1pPr>
      <a:lvl2pPr marL="487695" algn="l" defTabSz="975390" rtl="0" eaLnBrk="1" latinLnBrk="0" hangingPunct="1">
        <a:defRPr sz="1920" kern="1200">
          <a:solidFill>
            <a:schemeClr val="tx1"/>
          </a:solidFill>
          <a:latin typeface="+mn-lt"/>
          <a:ea typeface="+mn-ea"/>
          <a:cs typeface="+mn-cs"/>
        </a:defRPr>
      </a:lvl2pPr>
      <a:lvl3pPr marL="975390" algn="l" defTabSz="975390" rtl="0" eaLnBrk="1" latinLnBrk="0" hangingPunct="1">
        <a:defRPr sz="1920" kern="1200">
          <a:solidFill>
            <a:schemeClr val="tx1"/>
          </a:solidFill>
          <a:latin typeface="+mn-lt"/>
          <a:ea typeface="+mn-ea"/>
          <a:cs typeface="+mn-cs"/>
        </a:defRPr>
      </a:lvl3pPr>
      <a:lvl4pPr marL="1463086" algn="l" defTabSz="975390" rtl="0" eaLnBrk="1" latinLnBrk="0" hangingPunct="1">
        <a:defRPr sz="1920" kern="1200">
          <a:solidFill>
            <a:schemeClr val="tx1"/>
          </a:solidFill>
          <a:latin typeface="+mn-lt"/>
          <a:ea typeface="+mn-ea"/>
          <a:cs typeface="+mn-cs"/>
        </a:defRPr>
      </a:lvl4pPr>
      <a:lvl5pPr marL="1950781" algn="l" defTabSz="975390" rtl="0" eaLnBrk="1" latinLnBrk="0" hangingPunct="1">
        <a:defRPr sz="1920" kern="1200">
          <a:solidFill>
            <a:schemeClr val="tx1"/>
          </a:solidFill>
          <a:latin typeface="+mn-lt"/>
          <a:ea typeface="+mn-ea"/>
          <a:cs typeface="+mn-cs"/>
        </a:defRPr>
      </a:lvl5pPr>
      <a:lvl6pPr marL="2438476" algn="l" defTabSz="975390" rtl="0" eaLnBrk="1" latinLnBrk="0" hangingPunct="1">
        <a:defRPr sz="1920" kern="1200">
          <a:solidFill>
            <a:schemeClr val="tx1"/>
          </a:solidFill>
          <a:latin typeface="+mn-lt"/>
          <a:ea typeface="+mn-ea"/>
          <a:cs typeface="+mn-cs"/>
        </a:defRPr>
      </a:lvl6pPr>
      <a:lvl7pPr marL="2926171" algn="l" defTabSz="975390" rtl="0" eaLnBrk="1" latinLnBrk="0" hangingPunct="1">
        <a:defRPr sz="1920" kern="1200">
          <a:solidFill>
            <a:schemeClr val="tx1"/>
          </a:solidFill>
          <a:latin typeface="+mn-lt"/>
          <a:ea typeface="+mn-ea"/>
          <a:cs typeface="+mn-cs"/>
        </a:defRPr>
      </a:lvl7pPr>
      <a:lvl8pPr marL="3413867" algn="l" defTabSz="975390" rtl="0" eaLnBrk="1" latinLnBrk="0" hangingPunct="1">
        <a:defRPr sz="1920" kern="1200">
          <a:solidFill>
            <a:schemeClr val="tx1"/>
          </a:solidFill>
          <a:latin typeface="+mn-lt"/>
          <a:ea typeface="+mn-ea"/>
          <a:cs typeface="+mn-cs"/>
        </a:defRPr>
      </a:lvl8pPr>
      <a:lvl9pPr marL="3901562" algn="l" defTabSz="975390" rtl="0" eaLnBrk="1" latinLnBrk="0" hangingPunct="1">
        <a:defRPr sz="1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png"/><Relationship Id="rId7" Type="http://schemas.openxmlformats.org/officeDocument/2006/relationships/customXml" Target="../ink/ink2.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customXml" Target="../ink/ink1.xml"/><Relationship Id="rId9" Type="http://schemas.openxmlformats.org/officeDocument/2006/relationships/customXml" Target="../ink/ink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customXml" Target="../ink/ink5.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customXml" Target="../ink/ink4.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56350-0997-24EE-F909-BABE2B42BA25}"/>
            </a:ext>
          </a:extLst>
        </p:cNvPr>
        <p:cNvGrpSpPr/>
        <p:nvPr/>
      </p:nvGrpSpPr>
      <p:grpSpPr>
        <a:xfrm>
          <a:off x="0" y="0"/>
          <a:ext cx="0" cy="0"/>
          <a:chOff x="0" y="0"/>
          <a:chExt cx="0" cy="0"/>
        </a:xfrm>
      </p:grpSpPr>
      <p:sp>
        <p:nvSpPr>
          <p:cNvPr id="9" name="Subtitle 2">
            <a:extLst>
              <a:ext uri="{FF2B5EF4-FFF2-40B4-BE49-F238E27FC236}">
                <a16:creationId xmlns:a16="http://schemas.microsoft.com/office/drawing/2014/main" id="{06F2D0BA-63C9-A06F-FD0B-F0B5F1093645}"/>
              </a:ext>
              <a:ext uri="{C183D7F6-B498-43B3-948B-1728B52AA6E4}">
                <adec:decorative xmlns:adec="http://schemas.microsoft.com/office/drawing/2017/decorative" val="1"/>
              </a:ext>
            </a:extLst>
          </p:cNvPr>
          <p:cNvSpPr txBox="1">
            <a:spLocks/>
          </p:cNvSpPr>
          <p:nvPr/>
        </p:nvSpPr>
        <p:spPr>
          <a:xfrm>
            <a:off x="0" y="914401"/>
            <a:ext cx="9753600" cy="848950"/>
          </a:xfrm>
          <a:prstGeom prst="rect">
            <a:avLst/>
          </a:prstGeom>
          <a:solidFill>
            <a:srgbClr val="339999"/>
          </a:solidFill>
        </p:spPr>
        <p:txBody>
          <a:bodyPr vert="horz" lIns="73152" tIns="36576" rIns="73152" bIns="36576"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50000"/>
              </a:lnSpc>
              <a:spcBef>
                <a:spcPts val="0"/>
              </a:spcBef>
              <a:defRPr/>
            </a:pPr>
            <a:endParaRPr lang="en-US" sz="1440" dirty="0">
              <a:solidFill>
                <a:srgbClr val="FEDD00"/>
              </a:solidFill>
              <a:latin typeface="Arial" panose="020B0604020202020204" pitchFamily="34" charset="0"/>
              <a:cs typeface="Arial" panose="020B0604020202020204" pitchFamily="34" charset="0"/>
            </a:endParaRPr>
          </a:p>
        </p:txBody>
      </p:sp>
      <p:cxnSp>
        <p:nvCxnSpPr>
          <p:cNvPr id="4" name="Straight Connector 3">
            <a:extLst>
              <a:ext uri="{FF2B5EF4-FFF2-40B4-BE49-F238E27FC236}">
                <a16:creationId xmlns:a16="http://schemas.microsoft.com/office/drawing/2014/main" id="{EBF9F052-4372-91AC-4700-F0111BA7ED8E}"/>
              </a:ext>
              <a:ext uri="{C183D7F6-B498-43B3-948B-1728B52AA6E4}">
                <adec:decorative xmlns:adec="http://schemas.microsoft.com/office/drawing/2017/decorative" val="1"/>
              </a:ext>
            </a:extLst>
          </p:cNvPr>
          <p:cNvCxnSpPr/>
          <p:nvPr/>
        </p:nvCxnSpPr>
        <p:spPr>
          <a:xfrm>
            <a:off x="0" y="1763350"/>
            <a:ext cx="9753600" cy="0"/>
          </a:xfrm>
          <a:prstGeom prst="line">
            <a:avLst/>
          </a:prstGeom>
          <a:ln w="76200">
            <a:solidFill>
              <a:srgbClr val="FEDD00"/>
            </a:solidFill>
          </a:ln>
        </p:spPr>
        <p:style>
          <a:lnRef idx="1">
            <a:schemeClr val="accent1"/>
          </a:lnRef>
          <a:fillRef idx="0">
            <a:schemeClr val="accent1"/>
          </a:fillRef>
          <a:effectRef idx="0">
            <a:schemeClr val="accent1"/>
          </a:effectRef>
          <a:fontRef idx="minor">
            <a:schemeClr val="tx1"/>
          </a:fontRef>
        </p:style>
      </p:cxnSp>
      <p:pic>
        <p:nvPicPr>
          <p:cNvPr id="14" name="Picture 13" descr="Milwaukee County Seal">
            <a:extLst>
              <a:ext uri="{FF2B5EF4-FFF2-40B4-BE49-F238E27FC236}">
                <a16:creationId xmlns:a16="http://schemas.microsoft.com/office/drawing/2014/main" id="{FCBAB250-EA9C-1DEA-97D9-7EF18EEEBF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3684" y="1063029"/>
            <a:ext cx="1386233" cy="1400642"/>
          </a:xfrm>
          <a:prstGeom prst="rect">
            <a:avLst/>
          </a:prstGeom>
        </p:spPr>
      </p:pic>
      <p:sp>
        <p:nvSpPr>
          <p:cNvPr id="5" name="Title 4">
            <a:extLst>
              <a:ext uri="{FF2B5EF4-FFF2-40B4-BE49-F238E27FC236}">
                <a16:creationId xmlns:a16="http://schemas.microsoft.com/office/drawing/2014/main" id="{5A0AFEE6-AF2C-63CF-8827-DD9BB9E59587}"/>
              </a:ext>
            </a:extLst>
          </p:cNvPr>
          <p:cNvSpPr>
            <a:spLocks noGrp="1"/>
          </p:cNvSpPr>
          <p:nvPr>
            <p:ph type="ctrTitle"/>
          </p:nvPr>
        </p:nvSpPr>
        <p:spPr>
          <a:xfrm>
            <a:off x="1288287" y="2385238"/>
            <a:ext cx="7177024" cy="1122122"/>
          </a:xfrm>
        </p:spPr>
        <p:txBody>
          <a:bodyPr>
            <a:normAutofit/>
          </a:bodyPr>
          <a:lstStyle/>
          <a:p>
            <a:pPr rtl="0" eaLnBrk="1" fontAlgn="auto" latinLnBrk="0" hangingPunct="1"/>
            <a:r>
              <a:rPr lang="en-US" sz="2240" b="1" dirty="0">
                <a:solidFill>
                  <a:srgbClr val="000000"/>
                </a:solidFill>
                <a:latin typeface="Arial" panose="020B0604020202020204" pitchFamily="34" charset="0"/>
                <a:ea typeface="+mn-ea"/>
                <a:cs typeface="Arial" panose="020B0604020202020204" pitchFamily="34" charset="0"/>
              </a:rPr>
              <a:t>Milwaukee County Transit System Governance:</a:t>
            </a:r>
            <a:br>
              <a:rPr lang="en-US" sz="1920" b="1" dirty="0">
                <a:solidFill>
                  <a:srgbClr val="000000"/>
                </a:solidFill>
                <a:latin typeface="Arial" panose="020B0604020202020204" pitchFamily="34" charset="0"/>
                <a:ea typeface="+mn-ea"/>
                <a:cs typeface="Arial" panose="020B0604020202020204" pitchFamily="34" charset="0"/>
              </a:rPr>
            </a:br>
            <a:r>
              <a:rPr lang="en-US" sz="1600" dirty="0">
                <a:solidFill>
                  <a:srgbClr val="000000"/>
                </a:solidFill>
                <a:latin typeface="Arial" panose="020B0604020202020204" pitchFamily="34" charset="0"/>
                <a:ea typeface="+mn-ea"/>
                <a:cs typeface="Arial" panose="020B0604020202020204" pitchFamily="34" charset="0"/>
              </a:rPr>
              <a:t>Opportunities for Enhanced Oversight include Additional Sunlight, Clearly Defined Roles, and Detailed Fiscal Reporting for the Quasi-Governmental Entity </a:t>
            </a:r>
            <a:endParaRPr lang="en-US" dirty="0">
              <a:effectLst/>
            </a:endParaRPr>
          </a:p>
        </p:txBody>
      </p:sp>
      <p:sp>
        <p:nvSpPr>
          <p:cNvPr id="10" name="TextBox 9">
            <a:extLst>
              <a:ext uri="{FF2B5EF4-FFF2-40B4-BE49-F238E27FC236}">
                <a16:creationId xmlns:a16="http://schemas.microsoft.com/office/drawing/2014/main" id="{3C01E648-30AB-3209-9EE9-DAEFD775E05E}"/>
              </a:ext>
            </a:extLst>
          </p:cNvPr>
          <p:cNvSpPr txBox="1"/>
          <p:nvPr/>
        </p:nvSpPr>
        <p:spPr>
          <a:xfrm>
            <a:off x="3391141" y="3523953"/>
            <a:ext cx="2918214" cy="387798"/>
          </a:xfrm>
          <a:prstGeom prst="rect">
            <a:avLst/>
          </a:prstGeom>
          <a:noFill/>
        </p:spPr>
        <p:txBody>
          <a:bodyPr wrap="square" rtlCol="0">
            <a:spAutoFit/>
          </a:bodyPr>
          <a:lstStyle/>
          <a:p>
            <a:pPr algn="ctr">
              <a:defRPr/>
            </a:pPr>
            <a:r>
              <a:rPr lang="en-US" sz="1920" dirty="0">
                <a:latin typeface="Arial" panose="020B0604020202020204" pitchFamily="34" charset="0"/>
                <a:cs typeface="Arial" panose="020B0604020202020204" pitchFamily="34" charset="0"/>
              </a:rPr>
              <a:t>May 2026</a:t>
            </a:r>
          </a:p>
        </p:txBody>
      </p:sp>
      <p:sp>
        <p:nvSpPr>
          <p:cNvPr id="3" name="Subtitle 2">
            <a:extLst>
              <a:ext uri="{FF2B5EF4-FFF2-40B4-BE49-F238E27FC236}">
                <a16:creationId xmlns:a16="http://schemas.microsoft.com/office/drawing/2014/main" id="{937CC393-6034-7DE6-97B3-157C814D6690}"/>
              </a:ext>
            </a:extLst>
          </p:cNvPr>
          <p:cNvSpPr txBox="1">
            <a:spLocks/>
          </p:cNvSpPr>
          <p:nvPr/>
        </p:nvSpPr>
        <p:spPr>
          <a:xfrm>
            <a:off x="-4818" y="5909384"/>
            <a:ext cx="6309356" cy="813980"/>
          </a:xfrm>
          <a:prstGeom prst="rect">
            <a:avLst/>
          </a:prstGeom>
          <a:solidFill>
            <a:srgbClr val="339999"/>
          </a:solidFill>
        </p:spPr>
        <p:txBody>
          <a:bodyPr vert="horz" lIns="73152" tIns="36576" rIns="73152" bIns="36576"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defRPr/>
            </a:pPr>
            <a:r>
              <a:rPr lang="en-US" sz="1440" b="1" dirty="0">
                <a:solidFill>
                  <a:schemeClr val="bg1"/>
                </a:solidFill>
                <a:latin typeface="Arial Black" panose="020B0A04020102020204" pitchFamily="34" charset="0"/>
                <a:ea typeface="Times New Roman" panose="02020603050405020304" pitchFamily="18" charset="0"/>
                <a:cs typeface="Arial" panose="020B0604020202020204" pitchFamily="34" charset="0"/>
              </a:rPr>
              <a:t>MILWAUKEE COUNTY AUDIT SERVICES DIVISION</a:t>
            </a:r>
          </a:p>
          <a:p>
            <a:pPr algn="l">
              <a:lnSpc>
                <a:spcPct val="100000"/>
              </a:lnSpc>
              <a:spcBef>
                <a:spcPts val="0"/>
              </a:spcBef>
              <a:defRPr/>
            </a:pPr>
            <a:r>
              <a:rPr lang="en-US" sz="1440" dirty="0">
                <a:solidFill>
                  <a:schemeClr val="bg1"/>
                </a:solidFill>
                <a:latin typeface="Arial" panose="020B0604020202020204" pitchFamily="34" charset="0"/>
                <a:cs typeface="Arial" panose="020B0604020202020204" pitchFamily="34" charset="0"/>
              </a:rPr>
              <a:t>Jennifer L. Folliard, Director of Audits | Molly Pahl, Deputy Director</a:t>
            </a:r>
            <a:endParaRPr lang="en-US" sz="1440" dirty="0">
              <a:solidFill>
                <a:schemeClr val="bg1"/>
              </a:solidFill>
              <a:latin typeface="Arial" panose="020B0604020202020204" pitchFamily="34" charset="0"/>
              <a:ea typeface="Times New Roman" panose="02020603050405020304" pitchFamily="18" charset="0"/>
              <a:cs typeface="Arial" panose="020B0604020202020204" pitchFamily="34" charset="0"/>
            </a:endParaRPr>
          </a:p>
        </p:txBody>
      </p:sp>
      <p:sp>
        <p:nvSpPr>
          <p:cNvPr id="2" name="Subtitle 2">
            <a:extLst>
              <a:ext uri="{FF2B5EF4-FFF2-40B4-BE49-F238E27FC236}">
                <a16:creationId xmlns:a16="http://schemas.microsoft.com/office/drawing/2014/main" id="{DF26B3A2-E825-7E98-3740-495D48801CDA}"/>
              </a:ext>
            </a:extLst>
          </p:cNvPr>
          <p:cNvSpPr txBox="1">
            <a:spLocks/>
          </p:cNvSpPr>
          <p:nvPr/>
        </p:nvSpPr>
        <p:spPr>
          <a:xfrm>
            <a:off x="6304538" y="5909384"/>
            <a:ext cx="3444239" cy="813980"/>
          </a:xfrm>
          <a:prstGeom prst="rect">
            <a:avLst/>
          </a:prstGeom>
          <a:solidFill>
            <a:srgbClr val="339999"/>
          </a:solidFill>
        </p:spPr>
        <p:txBody>
          <a:bodyPr vert="horz" lIns="73152" tIns="36576" rIns="73152" bIns="36576"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defRPr/>
            </a:pPr>
            <a:r>
              <a:rPr lang="en-US" sz="1440" dirty="0">
                <a:solidFill>
                  <a:schemeClr val="bg1"/>
                </a:solidFill>
                <a:latin typeface="Arial Black" panose="020B0A04020102020204" pitchFamily="34" charset="0"/>
                <a:ea typeface="Times New Roman" panose="02020603050405020304" pitchFamily="18" charset="0"/>
                <a:cs typeface="Times New Roman" panose="02020603050405020304" pitchFamily="18" charset="0"/>
              </a:rPr>
              <a:t>MILWAUKEE COUNTY OFFICE OF THE COMPTROLLER  </a:t>
            </a:r>
          </a:p>
          <a:p>
            <a:pPr>
              <a:lnSpc>
                <a:spcPct val="100000"/>
              </a:lnSpc>
              <a:spcBef>
                <a:spcPts val="0"/>
              </a:spcBef>
              <a:defRPr/>
            </a:pPr>
            <a:r>
              <a:rPr lang="en-US" sz="1440" dirty="0">
                <a:solidFill>
                  <a:schemeClr val="bg1"/>
                </a:solidFill>
                <a:latin typeface="Arial" panose="020B0604020202020204" pitchFamily="34" charset="0"/>
                <a:ea typeface="Times New Roman" panose="02020603050405020304" pitchFamily="18" charset="0"/>
                <a:cs typeface="Arial" panose="020B0604020202020204" pitchFamily="34" charset="0"/>
              </a:rPr>
              <a:t>Liz Sumner, Comptroller</a:t>
            </a:r>
          </a:p>
        </p:txBody>
      </p:sp>
      <p:pic>
        <p:nvPicPr>
          <p:cNvPr id="17" name="Picture 16" descr="3 images side by side. On the left, the side of an old MCTS bus, in the middle a webpage screenshot of MCTS celebrating 50 years, and on the right is an older MCTS bus in front of the Public Museum">
            <a:extLst>
              <a:ext uri="{FF2B5EF4-FFF2-40B4-BE49-F238E27FC236}">
                <a16:creationId xmlns:a16="http://schemas.microsoft.com/office/drawing/2014/main" id="{5237EA8F-3DDF-C897-8837-A72AC484B8CB}"/>
              </a:ext>
            </a:extLst>
          </p:cNvPr>
          <p:cNvPicPr>
            <a:picLocks noChangeAspect="1"/>
          </p:cNvPicPr>
          <p:nvPr/>
        </p:nvPicPr>
        <p:blipFill>
          <a:blip r:embed="rId4"/>
          <a:stretch>
            <a:fillRect/>
          </a:stretch>
        </p:blipFill>
        <p:spPr>
          <a:xfrm>
            <a:off x="1658178" y="3926469"/>
            <a:ext cx="6373301" cy="1553151"/>
          </a:xfrm>
          <a:prstGeom prst="rect">
            <a:avLst/>
          </a:prstGeom>
          <a:ln w="19050">
            <a:solidFill>
              <a:srgbClr val="339999"/>
            </a:solidFill>
          </a:ln>
        </p:spPr>
      </p:pic>
    </p:spTree>
    <p:extLst>
      <p:ext uri="{BB962C8B-B14F-4D97-AF65-F5344CB8AC3E}">
        <p14:creationId xmlns:p14="http://schemas.microsoft.com/office/powerpoint/2010/main" val="24110255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8A35B-1485-96BF-3CEF-62E63E5A5555}"/>
            </a:ext>
          </a:extLst>
        </p:cNvPr>
        <p:cNvGrpSpPr/>
        <p:nvPr/>
      </p:nvGrpSpPr>
      <p:grpSpPr>
        <a:xfrm>
          <a:off x="0" y="0"/>
          <a:ext cx="0" cy="0"/>
          <a:chOff x="0" y="0"/>
          <a:chExt cx="0" cy="0"/>
        </a:xfrm>
      </p:grpSpPr>
      <p:pic>
        <p:nvPicPr>
          <p:cNvPr id="37" name="Picture 36" descr="MCTS bus circa 1975">
            <a:extLst>
              <a:ext uri="{FF2B5EF4-FFF2-40B4-BE49-F238E27FC236}">
                <a16:creationId xmlns:a16="http://schemas.microsoft.com/office/drawing/2014/main" id="{44F5AE01-125B-75CD-12ED-91C3B19126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0749" b="23092"/>
          <a:stretch>
            <a:fillRect/>
          </a:stretch>
        </p:blipFill>
        <p:spPr bwMode="auto">
          <a:xfrm>
            <a:off x="6559055" y="5058083"/>
            <a:ext cx="2853366" cy="1271437"/>
          </a:xfrm>
          <a:prstGeom prst="rect">
            <a:avLst/>
          </a:prstGeom>
          <a:noFill/>
          <a:ln w="25400">
            <a:solidFill>
              <a:srgbClr val="339999"/>
            </a:solidFill>
          </a:ln>
          <a:extLst>
            <a:ext uri="{53640926-AAD7-44D8-BBD7-CCE9431645EC}">
              <a14:shadowObscured xmlns:a14="http://schemas.microsoft.com/office/drawing/2010/main"/>
            </a:ext>
          </a:extLst>
        </p:spPr>
      </p:pic>
      <p:sp>
        <p:nvSpPr>
          <p:cNvPr id="10" name="Title 4">
            <a:extLst>
              <a:ext uri="{FF2B5EF4-FFF2-40B4-BE49-F238E27FC236}">
                <a16:creationId xmlns:a16="http://schemas.microsoft.com/office/drawing/2014/main" id="{8AE415F8-54B2-4281-7718-A7B280C51F24}"/>
              </a:ext>
            </a:extLst>
          </p:cNvPr>
          <p:cNvSpPr>
            <a:spLocks noGrp="1"/>
          </p:cNvSpPr>
          <p:nvPr>
            <p:ph type="ctrTitle"/>
          </p:nvPr>
        </p:nvSpPr>
        <p:spPr>
          <a:xfrm>
            <a:off x="1" y="0"/>
            <a:ext cx="9753599" cy="520995"/>
          </a:xfrm>
          <a:solidFill>
            <a:srgbClr val="339999"/>
          </a:solidFill>
        </p:spPr>
        <p:txBody>
          <a:bodyPr>
            <a:normAutofit/>
          </a:bodyPr>
          <a:lstStyle/>
          <a:p>
            <a:pPr rtl="0" eaLnBrk="1" fontAlgn="auto" latinLnBrk="0" hangingPunct="1"/>
            <a:r>
              <a:rPr lang="en-US" sz="2240" b="1" dirty="0">
                <a:solidFill>
                  <a:srgbClr val="FFFFFF"/>
                </a:solidFill>
                <a:latin typeface="Arial" panose="020B0604020202020204" pitchFamily="34" charset="0"/>
                <a:ea typeface="+mn-ea"/>
                <a:cs typeface="Arial" panose="020B0604020202020204" pitchFamily="34" charset="0"/>
              </a:rPr>
              <a:t>Background</a:t>
            </a:r>
            <a:endParaRPr lang="en-US" sz="4320" dirty="0"/>
          </a:p>
        </p:txBody>
      </p:sp>
      <p:sp>
        <p:nvSpPr>
          <p:cNvPr id="9" name="Slide Number Placeholder 4">
            <a:extLst>
              <a:ext uri="{FF2B5EF4-FFF2-40B4-BE49-F238E27FC236}">
                <a16:creationId xmlns:a16="http://schemas.microsoft.com/office/drawing/2014/main" id="{FAF5FACF-6C88-3F80-79E5-1AC7A6F34C4E}"/>
              </a:ext>
              <a:ext uri="{C183D7F6-B498-43B3-948B-1728B52AA6E4}">
                <adec:decorative xmlns:adec="http://schemas.microsoft.com/office/drawing/2017/decorative" val="1"/>
              </a:ext>
            </a:extLst>
          </p:cNvPr>
          <p:cNvSpPr>
            <a:spLocks noGrp="1"/>
          </p:cNvSpPr>
          <p:nvPr>
            <p:ph type="sldNum" sz="quarter" idx="12"/>
          </p:nvPr>
        </p:nvSpPr>
        <p:spPr>
          <a:xfrm>
            <a:off x="9327398" y="6960195"/>
            <a:ext cx="170046" cy="292100"/>
          </a:xfrm>
        </p:spPr>
        <p:txBody>
          <a:bodyPr/>
          <a:lstStyle/>
          <a:p>
            <a:fld id="{6008E717-598F-42B4-8424-CE4562B98822}" type="slidenum">
              <a:rPr lang="en-US" smtClean="0">
                <a:solidFill>
                  <a:schemeClr val="tx1"/>
                </a:solidFill>
              </a:rPr>
              <a:t>2</a:t>
            </a:fld>
            <a:endParaRPr lang="en-US" dirty="0">
              <a:solidFill>
                <a:schemeClr val="tx1"/>
              </a:solidFill>
            </a:endParaRPr>
          </a:p>
        </p:txBody>
      </p:sp>
      <p:pic>
        <p:nvPicPr>
          <p:cNvPr id="4" name="Picture 3" descr="MCTS Logo">
            <a:extLst>
              <a:ext uri="{FF2B5EF4-FFF2-40B4-BE49-F238E27FC236}">
                <a16:creationId xmlns:a16="http://schemas.microsoft.com/office/drawing/2014/main" id="{D0A2CABB-512A-7A09-B6A3-AF3B442ACB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49242" y="3451437"/>
            <a:ext cx="1272991" cy="1271438"/>
          </a:xfrm>
          <a:prstGeom prst="rect">
            <a:avLst/>
          </a:prstGeom>
        </p:spPr>
      </p:pic>
      <p:pic>
        <p:nvPicPr>
          <p:cNvPr id="7" name="Picture 6">
            <a:extLst>
              <a:ext uri="{FF2B5EF4-FFF2-40B4-BE49-F238E27FC236}">
                <a16:creationId xmlns:a16="http://schemas.microsoft.com/office/drawing/2014/main" id="{8D00B79D-45DE-77DB-8AE9-98C09BA1E024}"/>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8463" y="0"/>
            <a:ext cx="427917" cy="432365"/>
          </a:xfrm>
          <a:prstGeom prst="rect">
            <a:avLst/>
          </a:prstGeom>
        </p:spPr>
      </p:pic>
      <p:sp>
        <p:nvSpPr>
          <p:cNvPr id="8" name="TextBox 7">
            <a:hlinkClick r:id="" action="ppaction://noaction" highlightClick="1"/>
            <a:extLst>
              <a:ext uri="{FF2B5EF4-FFF2-40B4-BE49-F238E27FC236}">
                <a16:creationId xmlns:a16="http://schemas.microsoft.com/office/drawing/2014/main" id="{89205754-B778-9C20-59A6-46258FFE1F42}"/>
              </a:ext>
            </a:extLst>
          </p:cNvPr>
          <p:cNvSpPr txBox="1"/>
          <p:nvPr/>
        </p:nvSpPr>
        <p:spPr>
          <a:xfrm>
            <a:off x="85176" y="573354"/>
            <a:ext cx="9150826" cy="1569660"/>
          </a:xfrm>
          <a:prstGeom prst="actionButtonDocument">
            <a:avLst/>
          </a:prstGeom>
          <a:noFill/>
        </p:spPr>
        <p:txBody>
          <a:bodyPr wrap="square" rtlCol="0">
            <a:spAutoFit/>
          </a:bodyPr>
          <a:lstStyle/>
          <a:p>
            <a:r>
              <a:rPr lang="en-US" sz="1600" dirty="0">
                <a:latin typeface="Arial" panose="020B0604020202020204" pitchFamily="34" charset="0"/>
                <a:cs typeface="Arial" panose="020B0604020202020204" pitchFamily="34" charset="0"/>
              </a:rPr>
              <a:t>From 1975 to 2014, Milwaukee Transport Services Inc. (MTS), doing business as MCTS, was contracted to be the service provider for transit/paratransit in Milwaukee County. In 2013, the County issued a Request for Proposal to explore other management options but ultimately chose to transition MTS into a quasi-governmental entity which occurred by the end of 2014. An analysis of insourcing vs outsourcing was conducted by a workgroup led by the Comptroller which was presented in February of 2014.</a:t>
            </a:r>
          </a:p>
        </p:txBody>
      </p:sp>
      <p:pic>
        <p:nvPicPr>
          <p:cNvPr id="6" name="Picture 5" descr="Chart detailing the factors to determine a quasi-governmental corporation under WI state law and how MCTS fits into it. Factors are - Extent to which the pricate corporation is supported by public funds - MCTS gets 84% from public entities. 2. Whether the private corporation servies a public function, MCTS does. 3. Whether the entitiy appears public, MCTS does, and is an instrumentality of Milwaukee County. 4. Extent to which the corporation is usbject to government control. The County provides MCTS its fundiing and authority for MCTS to function. 5. Degree that government bodies have access to records. Per the MTS Bylaws, Milwaukee County has the responsibility and right to access the Corporations records to assess performance. ">
            <a:extLst>
              <a:ext uri="{FF2B5EF4-FFF2-40B4-BE49-F238E27FC236}">
                <a16:creationId xmlns:a16="http://schemas.microsoft.com/office/drawing/2014/main" id="{1A0DF768-74ED-F0FA-F270-4A9A016B4112}"/>
              </a:ext>
            </a:extLst>
          </p:cNvPr>
          <p:cNvPicPr>
            <a:picLocks noChangeAspect="1"/>
          </p:cNvPicPr>
          <p:nvPr/>
        </p:nvPicPr>
        <p:blipFill>
          <a:blip r:embed="rId6"/>
          <a:stretch>
            <a:fillRect/>
          </a:stretch>
        </p:blipFill>
        <p:spPr>
          <a:xfrm>
            <a:off x="1527813" y="3434315"/>
            <a:ext cx="4760545" cy="3671929"/>
          </a:xfrm>
          <a:prstGeom prst="rect">
            <a:avLst/>
          </a:prstGeom>
          <a:ln w="25400">
            <a:solidFill>
              <a:srgbClr val="339999"/>
            </a:solidFill>
          </a:ln>
        </p:spPr>
      </p:pic>
      <p:sp>
        <p:nvSpPr>
          <p:cNvPr id="2" name="TextBox 1">
            <a:extLst>
              <a:ext uri="{FF2B5EF4-FFF2-40B4-BE49-F238E27FC236}">
                <a16:creationId xmlns:a16="http://schemas.microsoft.com/office/drawing/2014/main" id="{A940C7DC-CA11-A307-5D64-95E5C19B306A}"/>
              </a:ext>
            </a:extLst>
          </p:cNvPr>
          <p:cNvSpPr txBox="1"/>
          <p:nvPr/>
        </p:nvSpPr>
        <p:spPr>
          <a:xfrm>
            <a:off x="85176" y="2233230"/>
            <a:ext cx="9583248" cy="1077218"/>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MCTS is not a County department but is an instrumentality of the County and functions as a quasi-government entity. </a:t>
            </a:r>
            <a:r>
              <a:rPr lang="en-US" sz="1600" dirty="0">
                <a:solidFill>
                  <a:prstClr val="black"/>
                </a:solidFill>
                <a:latin typeface="Arial" panose="020B0604020202020204" pitchFamily="34" charset="0"/>
                <a:cs typeface="Arial" panose="020B0604020202020204" pitchFamily="34" charset="0"/>
              </a:rPr>
              <a:t>The WI Open Meeting Guide states that an entity is quasi-governmental if it significantly resembles a government in function, effect, or status. The Wisconsin Supreme Court case law notes the factors to use to determine if an entity is quasi-government.</a:t>
            </a:r>
            <a:endParaRPr lang="en-US" sz="1600" dirty="0"/>
          </a:p>
        </p:txBody>
      </p:sp>
    </p:spTree>
    <p:extLst>
      <p:ext uri="{BB962C8B-B14F-4D97-AF65-F5344CB8AC3E}">
        <p14:creationId xmlns:p14="http://schemas.microsoft.com/office/powerpoint/2010/main" val="5896519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B4E3033-AA22-E415-4F53-E48B10DC7BA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0C0922D-E354-2708-FA6A-4F31152739D4}"/>
              </a:ext>
            </a:extLst>
          </p:cNvPr>
          <p:cNvSpPr>
            <a:spLocks noGrp="1"/>
          </p:cNvSpPr>
          <p:nvPr>
            <p:ph type="title" idx="4294967295"/>
          </p:nvPr>
        </p:nvSpPr>
        <p:spPr>
          <a:xfrm>
            <a:off x="16509" y="-13709"/>
            <a:ext cx="9753600" cy="546828"/>
          </a:xfrm>
          <a:solidFill>
            <a:srgbClr val="339999"/>
          </a:solidFill>
          <a:ln w="19050">
            <a:solidFill>
              <a:srgbClr val="339999"/>
            </a:solidFill>
          </a:ln>
        </p:spPr>
        <p:txBody>
          <a:bodyPr anchor="b" anchorCtr="1">
            <a:noAutofit/>
          </a:bodyPr>
          <a:lstStyle/>
          <a:p>
            <a:r>
              <a:rPr lang="en-US" sz="2240" b="1" dirty="0">
                <a:solidFill>
                  <a:schemeClr val="bg1"/>
                </a:solidFill>
                <a:latin typeface="Arial" panose="020B0604020202020204" pitchFamily="34" charset="0"/>
                <a:cs typeface="Arial" panose="020B0604020202020204" pitchFamily="34" charset="0"/>
              </a:rPr>
              <a:t>Background</a:t>
            </a:r>
          </a:p>
        </p:txBody>
      </p:sp>
      <p:pic>
        <p:nvPicPr>
          <p:cNvPr id="7" name="Picture 6">
            <a:extLst>
              <a:ext uri="{FF2B5EF4-FFF2-40B4-BE49-F238E27FC236}">
                <a16:creationId xmlns:a16="http://schemas.microsoft.com/office/drawing/2014/main" id="{8A84A24B-5F00-9D1E-7955-EA3E5F342F7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65265" y="-26133"/>
            <a:ext cx="498572" cy="503754"/>
          </a:xfrm>
          <a:prstGeom prst="rect">
            <a:avLst/>
          </a:prstGeom>
        </p:spPr>
      </p:pic>
      <p:sp>
        <p:nvSpPr>
          <p:cNvPr id="8" name="Slide Number Placeholder 4">
            <a:extLst>
              <a:ext uri="{FF2B5EF4-FFF2-40B4-BE49-F238E27FC236}">
                <a16:creationId xmlns:a16="http://schemas.microsoft.com/office/drawing/2014/main" id="{A3DF34D8-7077-15B4-53AF-07D0E23D0A48}"/>
              </a:ext>
              <a:ext uri="{C183D7F6-B498-43B3-948B-1728B52AA6E4}">
                <adec:decorative xmlns:adec="http://schemas.microsoft.com/office/drawing/2017/decorative" val="1"/>
              </a:ext>
            </a:extLst>
          </p:cNvPr>
          <p:cNvSpPr txBox="1">
            <a:spLocks/>
          </p:cNvSpPr>
          <p:nvPr/>
        </p:nvSpPr>
        <p:spPr>
          <a:xfrm>
            <a:off x="9454628" y="6772852"/>
            <a:ext cx="205339" cy="292100"/>
          </a:xfrm>
          <a:prstGeom prst="rect">
            <a:avLst/>
          </a:prstGeom>
        </p:spPr>
        <p:txBody>
          <a:bodyPr vert="horz" lIns="73152" tIns="36576" rIns="73152" bIns="36576"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008E717-598F-42B4-8424-CE4562B98822}" type="slidenum">
              <a:rPr lang="en-US" sz="1280">
                <a:solidFill>
                  <a:schemeClr val="tx1"/>
                </a:solidFill>
              </a:rPr>
              <a:pPr/>
              <a:t>3</a:t>
            </a:fld>
            <a:endParaRPr lang="en-US" sz="1280" dirty="0">
              <a:solidFill>
                <a:schemeClr val="tx1"/>
              </a:solidFill>
            </a:endParaRPr>
          </a:p>
        </p:txBody>
      </p:sp>
      <p:pic>
        <p:nvPicPr>
          <p:cNvPr id="9" name="Picture 8" descr="A chart depicting the 5 Directors of the Board. The Managing Director of MCTS, the MCDOT Director, MCDOT Director of Administration, MCDOT Fiscal and Budget Administrator, and Appointed County Supervisor">
            <a:extLst>
              <a:ext uri="{FF2B5EF4-FFF2-40B4-BE49-F238E27FC236}">
                <a16:creationId xmlns:a16="http://schemas.microsoft.com/office/drawing/2014/main" id="{6718D154-3B7B-E454-5D4C-E40AAA3883C1}"/>
              </a:ext>
            </a:extLst>
          </p:cNvPr>
          <p:cNvPicPr>
            <a:picLocks noChangeAspect="1"/>
          </p:cNvPicPr>
          <p:nvPr/>
        </p:nvPicPr>
        <p:blipFill>
          <a:blip r:embed="rId4"/>
          <a:stretch>
            <a:fillRect/>
          </a:stretch>
        </p:blipFill>
        <p:spPr>
          <a:xfrm>
            <a:off x="940792" y="3774558"/>
            <a:ext cx="7575834" cy="3433399"/>
          </a:xfrm>
          <a:prstGeom prst="rect">
            <a:avLst/>
          </a:prstGeom>
          <a:ln w="25400">
            <a:solidFill>
              <a:srgbClr val="339999"/>
            </a:solidFill>
          </a:ln>
        </p:spPr>
      </p:pic>
      <p:sp>
        <p:nvSpPr>
          <p:cNvPr id="10" name="TextBox 9">
            <a:hlinkClick r:id="" action="ppaction://noaction" highlightClick="1"/>
            <a:extLst>
              <a:ext uri="{FF2B5EF4-FFF2-40B4-BE49-F238E27FC236}">
                <a16:creationId xmlns:a16="http://schemas.microsoft.com/office/drawing/2014/main" id="{ED8E3C78-327D-49AD-A95E-EF6C69701CBB}"/>
              </a:ext>
            </a:extLst>
          </p:cNvPr>
          <p:cNvSpPr txBox="1"/>
          <p:nvPr/>
        </p:nvSpPr>
        <p:spPr>
          <a:xfrm>
            <a:off x="153295" y="2684158"/>
            <a:ext cx="9301333" cy="978729"/>
          </a:xfrm>
          <a:prstGeom prst="actionButtonDocument">
            <a:avLst/>
          </a:prstGeom>
          <a:noFill/>
        </p:spPr>
        <p:txBody>
          <a:bodyPr wrap="square" rtlCol="0">
            <a:spAutoFit/>
          </a:bodyPr>
          <a:lstStyle/>
          <a:p>
            <a:r>
              <a:rPr lang="en-US" sz="1440" dirty="0">
                <a:latin typeface="Arial" panose="020B0604020202020204" pitchFamily="34" charset="0"/>
                <a:cs typeface="Arial" panose="020B0604020202020204" pitchFamily="34" charset="0"/>
              </a:rPr>
              <a:t>MTS is governed by bylaws established in 1975 and last updated in 2014. Per the MTS bylaws, there are five members of the Board.  Four Directors hold their position by virtue of their employment at MCDOT or MCTS with the final Director being appointed by the County Board Chair.  Since the Managing Director of MCTS reports to the MCDOT Director, the Board had four members representing MCDOT.</a:t>
            </a:r>
          </a:p>
        </p:txBody>
      </p:sp>
      <p:sp>
        <p:nvSpPr>
          <p:cNvPr id="11" name="TextBox 10">
            <a:extLst>
              <a:ext uri="{FF2B5EF4-FFF2-40B4-BE49-F238E27FC236}">
                <a16:creationId xmlns:a16="http://schemas.microsoft.com/office/drawing/2014/main" id="{83874397-8943-A2B1-8E5D-76BF4EAF8E3E}"/>
              </a:ext>
            </a:extLst>
          </p:cNvPr>
          <p:cNvSpPr txBox="1"/>
          <p:nvPr/>
        </p:nvSpPr>
        <p:spPr>
          <a:xfrm>
            <a:off x="153296" y="1040631"/>
            <a:ext cx="9309905" cy="1643527"/>
          </a:xfrm>
          <a:prstGeom prst="rect">
            <a:avLst/>
          </a:prstGeom>
          <a:noFill/>
        </p:spPr>
        <p:txBody>
          <a:bodyPr wrap="square">
            <a:spAutoFit/>
          </a:bodyPr>
          <a:lstStyle/>
          <a:p>
            <a:pPr lvl="0"/>
            <a:r>
              <a:rPr lang="en-US" sz="1440" b="1" dirty="0">
                <a:latin typeface="Arial" panose="020B0604020202020204" pitchFamily="34" charset="0"/>
                <a:cs typeface="Arial" panose="020B0604020202020204" pitchFamily="34" charset="0"/>
              </a:rPr>
              <a:t>MCDOT - </a:t>
            </a:r>
            <a:r>
              <a:rPr lang="en-US" sz="1440" dirty="0">
                <a:latin typeface="Arial" panose="020B0604020202020204" pitchFamily="34" charset="0"/>
                <a:cs typeface="Arial" panose="020B0604020202020204" pitchFamily="34" charset="0"/>
              </a:rPr>
              <a:t>Milwaukee County Department of Transportation which owns buildings and equipment and administers grants. </a:t>
            </a:r>
          </a:p>
          <a:p>
            <a:pPr lvl="0"/>
            <a:endParaRPr lang="en-US" sz="1440" dirty="0">
              <a:latin typeface="Arial" panose="020B0604020202020204" pitchFamily="34" charset="0"/>
              <a:cs typeface="Arial" panose="020B0604020202020204" pitchFamily="34" charset="0"/>
            </a:endParaRPr>
          </a:p>
          <a:p>
            <a:pPr lvl="0"/>
            <a:r>
              <a:rPr lang="en-US" sz="1440" b="1" dirty="0">
                <a:latin typeface="Arial" panose="020B0604020202020204" pitchFamily="34" charset="0"/>
                <a:cs typeface="Arial" panose="020B0604020202020204" pitchFamily="34" charset="0"/>
              </a:rPr>
              <a:t>MTS Board </a:t>
            </a:r>
            <a:r>
              <a:rPr lang="en-US" sz="1440" dirty="0">
                <a:latin typeface="Arial" panose="020B0604020202020204" pitchFamily="34" charset="0"/>
                <a:cs typeface="Arial" panose="020B0604020202020204" pitchFamily="34" charset="0"/>
              </a:rPr>
              <a:t>– The Corporate Board of Milwaukee Transport Services, Inc. which is the transit company that oversees business affairs.</a:t>
            </a:r>
          </a:p>
          <a:p>
            <a:pPr lvl="0"/>
            <a:endParaRPr lang="en-US" sz="1440" dirty="0">
              <a:latin typeface="Arial" panose="020B0604020202020204" pitchFamily="34" charset="0"/>
              <a:cs typeface="Arial" panose="020B0604020202020204" pitchFamily="34" charset="0"/>
            </a:endParaRPr>
          </a:p>
          <a:p>
            <a:pPr lvl="0"/>
            <a:r>
              <a:rPr lang="en-US" sz="1440" b="1" dirty="0">
                <a:latin typeface="Arial" panose="020B0604020202020204" pitchFamily="34" charset="0"/>
                <a:cs typeface="Arial" panose="020B0604020202020204" pitchFamily="34" charset="0"/>
              </a:rPr>
              <a:t>MCTS - </a:t>
            </a:r>
            <a:r>
              <a:rPr lang="en-US" sz="1440" dirty="0">
                <a:latin typeface="Arial" panose="020B0604020202020204" pitchFamily="34" charset="0"/>
                <a:cs typeface="Arial" panose="020B0604020202020204" pitchFamily="34" charset="0"/>
              </a:rPr>
              <a:t>Milwaukee County Transit System which runs the day-to-day operations of the transit system.</a:t>
            </a:r>
          </a:p>
        </p:txBody>
      </p:sp>
      <p:sp>
        <p:nvSpPr>
          <p:cNvPr id="2" name="TextBox 1">
            <a:hlinkClick r:id="" action="ppaction://noaction" highlightClick="1"/>
            <a:extLst>
              <a:ext uri="{FF2B5EF4-FFF2-40B4-BE49-F238E27FC236}">
                <a16:creationId xmlns:a16="http://schemas.microsoft.com/office/drawing/2014/main" id="{6F744FE4-1368-6A86-5DB1-B2B9B3A253EE}"/>
              </a:ext>
            </a:extLst>
          </p:cNvPr>
          <p:cNvSpPr txBox="1"/>
          <p:nvPr/>
        </p:nvSpPr>
        <p:spPr>
          <a:xfrm>
            <a:off x="153296" y="644790"/>
            <a:ext cx="9150826" cy="510909"/>
          </a:xfrm>
          <a:prstGeom prst="actionButtonDocument">
            <a:avLst/>
          </a:prstGeom>
          <a:noFill/>
        </p:spPr>
        <p:txBody>
          <a:bodyPr wrap="square" rtlCol="0">
            <a:spAutoFit/>
          </a:bodyPr>
          <a:lstStyle/>
          <a:p>
            <a:r>
              <a:rPr lang="en-US" sz="1440" dirty="0">
                <a:latin typeface="Arial" panose="020B0604020202020204" pitchFamily="34" charset="0"/>
                <a:cs typeface="Arial" panose="020B0604020202020204" pitchFamily="34" charset="0"/>
              </a:rPr>
              <a:t>There are three main entities with roles in the provision of transit/paratransit services:</a:t>
            </a:r>
          </a:p>
          <a:p>
            <a:endParaRPr lang="en-US" sz="128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99962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B662AF-C28B-24EF-37A6-E1C918A1624F}"/>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0E79FE-239E-7D46-9F65-61DFC0B9F747}"/>
              </a:ext>
              <a:ext uri="{C183D7F6-B498-43B3-948B-1728B52AA6E4}">
                <adec:decorative xmlns:adec="http://schemas.microsoft.com/office/drawing/2017/decorative" val="1"/>
              </a:ext>
            </a:extLst>
          </p:cNvPr>
          <p:cNvSpPr>
            <a:spLocks noGrp="1"/>
          </p:cNvSpPr>
          <p:nvPr>
            <p:ph type="sldNum" sz="quarter" idx="12"/>
          </p:nvPr>
        </p:nvSpPr>
        <p:spPr>
          <a:xfrm>
            <a:off x="9319070" y="6848158"/>
            <a:ext cx="169656" cy="292100"/>
          </a:xfrm>
        </p:spPr>
        <p:txBody>
          <a:bodyPr/>
          <a:lstStyle/>
          <a:p>
            <a:fld id="{6008E717-598F-42B4-8424-CE4562B98822}" type="slidenum">
              <a:rPr lang="en-US" smtClean="0">
                <a:solidFill>
                  <a:schemeClr val="tx1"/>
                </a:solidFill>
              </a:rPr>
              <a:t>4</a:t>
            </a:fld>
            <a:endParaRPr lang="en-US" dirty="0">
              <a:solidFill>
                <a:schemeClr val="tx1"/>
              </a:solidFill>
            </a:endParaRPr>
          </a:p>
        </p:txBody>
      </p:sp>
      <p:sp>
        <p:nvSpPr>
          <p:cNvPr id="4" name="Title 3">
            <a:extLst>
              <a:ext uri="{FF2B5EF4-FFF2-40B4-BE49-F238E27FC236}">
                <a16:creationId xmlns:a16="http://schemas.microsoft.com/office/drawing/2014/main" id="{CB94C77D-7169-50A0-5A43-F78ADE90D2B3}"/>
              </a:ext>
            </a:extLst>
          </p:cNvPr>
          <p:cNvSpPr>
            <a:spLocks noGrp="1"/>
          </p:cNvSpPr>
          <p:nvPr>
            <p:ph type="title" idx="4294967295"/>
          </p:nvPr>
        </p:nvSpPr>
        <p:spPr>
          <a:xfrm>
            <a:off x="-4101" y="0"/>
            <a:ext cx="9753600" cy="560388"/>
          </a:xfrm>
          <a:solidFill>
            <a:srgbClr val="339999"/>
          </a:solidFill>
          <a:ln w="19050">
            <a:solidFill>
              <a:srgbClr val="339999"/>
            </a:solidFill>
          </a:ln>
        </p:spPr>
        <p:txBody>
          <a:bodyPr anchor="b" anchorCtr="1">
            <a:normAutofit/>
          </a:bodyPr>
          <a:lstStyle/>
          <a:p>
            <a:r>
              <a:rPr lang="en-US" sz="2240" b="1" dirty="0">
                <a:solidFill>
                  <a:schemeClr val="bg1"/>
                </a:solidFill>
                <a:latin typeface="Arial" panose="020B0604020202020204" pitchFamily="34" charset="0"/>
                <a:cs typeface="Arial" panose="020B0604020202020204" pitchFamily="34" charset="0"/>
              </a:rPr>
              <a:t>How We Got Here</a:t>
            </a:r>
          </a:p>
        </p:txBody>
      </p:sp>
      <p:pic>
        <p:nvPicPr>
          <p:cNvPr id="3" name="Picture 2">
            <a:extLst>
              <a:ext uri="{FF2B5EF4-FFF2-40B4-BE49-F238E27FC236}">
                <a16:creationId xmlns:a16="http://schemas.microsoft.com/office/drawing/2014/main" id="{2104EF55-705D-3A16-6404-FFC49C833A9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0726" y="45979"/>
            <a:ext cx="509117" cy="514409"/>
          </a:xfrm>
          <a:prstGeom prst="rect">
            <a:avLst/>
          </a:prstGeom>
        </p:spPr>
      </p:pic>
      <p:sp>
        <p:nvSpPr>
          <p:cNvPr id="8" name="TextBox 7">
            <a:extLst>
              <a:ext uri="{FF2B5EF4-FFF2-40B4-BE49-F238E27FC236}">
                <a16:creationId xmlns:a16="http://schemas.microsoft.com/office/drawing/2014/main" id="{E4A1BA12-6AD4-03EF-0193-CDB31D8B1F4C}"/>
              </a:ext>
            </a:extLst>
          </p:cNvPr>
          <p:cNvSpPr txBox="1"/>
          <p:nvPr/>
        </p:nvSpPr>
        <p:spPr>
          <a:xfrm>
            <a:off x="132493" y="1566128"/>
            <a:ext cx="9271405" cy="1569660"/>
          </a:xfrm>
          <a:prstGeom prst="rect">
            <a:avLst/>
          </a:prstGeom>
          <a:noFill/>
        </p:spPr>
        <p:txBody>
          <a:bodyPr wrap="square">
            <a:spAutoFit/>
          </a:bodyPr>
          <a:lstStyle/>
          <a:p>
            <a:pPr lvl="0">
              <a:defRPr/>
            </a:pPr>
            <a:r>
              <a:rPr lang="en-US" sz="1600" dirty="0">
                <a:latin typeface="Arial" panose="020B0604020202020204" pitchFamily="34" charset="0"/>
                <a:ea typeface="Times New Roman" panose="02020603050405020304" pitchFamily="18" charset="0"/>
                <a:cs typeface="Arial" panose="020B0604020202020204" pitchFamily="34" charset="0"/>
              </a:rPr>
              <a:t>Our objective was t</a:t>
            </a:r>
            <a:r>
              <a:rPr lang="en-US" sz="1600" dirty="0">
                <a:solidFill>
                  <a:prstClr val="black"/>
                </a:solidFill>
                <a:latin typeface="Arial" panose="020B0604020202020204" pitchFamily="34" charset="0"/>
                <a:cs typeface="Arial" panose="020B0604020202020204" pitchFamily="34" charset="0"/>
              </a:rPr>
              <a:t>o assess the effectiveness of the current MCTS governance and oversight and to identify any deficiencies with their internal control environment that may impact oversight of the Transit system.  The audit </a:t>
            </a:r>
            <a:r>
              <a:rPr lang="en-US" sz="1600" dirty="0">
                <a:latin typeface="Arial" panose="020B0604020202020204" pitchFamily="34" charset="0"/>
                <a:cs typeface="Arial" panose="020B0604020202020204" pitchFamily="34" charset="0"/>
              </a:rPr>
              <a:t>was driven by the lack of timely notification of the fiscal deficit and many of our recommendations strive to reduce the recurrence of a future deficit or other significant event unfolding without public sunlight including analyzing whether controls in place within the government structure were adequate. </a:t>
            </a:r>
            <a:endParaRPr lang="en-US" sz="16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p:txBody>
      </p:sp>
      <p:pic>
        <p:nvPicPr>
          <p:cNvPr id="11" name="Picture 10" descr="Graphical user interface, text&#10;&#10;AI-generated content may be incorrect.">
            <a:extLst>
              <a:ext uri="{FF2B5EF4-FFF2-40B4-BE49-F238E27FC236}">
                <a16:creationId xmlns:a16="http://schemas.microsoft.com/office/drawing/2014/main" id="{0C0C336D-A5AF-A205-F841-FCDDE377B1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964" y="4511850"/>
            <a:ext cx="2409209" cy="2336308"/>
          </a:xfrm>
          <a:prstGeom prst="rect">
            <a:avLst/>
          </a:prstGeom>
          <a:ln>
            <a:solidFill>
              <a:schemeClr val="accent1"/>
            </a:solidFill>
          </a:ln>
        </p:spPr>
      </p:pic>
      <p:pic>
        <p:nvPicPr>
          <p:cNvPr id="12" name="Picture 11" descr="Text&#10;&#10;AI-generated content may be incorrect.">
            <a:extLst>
              <a:ext uri="{FF2B5EF4-FFF2-40B4-BE49-F238E27FC236}">
                <a16:creationId xmlns:a16="http://schemas.microsoft.com/office/drawing/2014/main" id="{76B6481A-F3EE-DF51-60E8-B8773FE6077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73256" y="4511849"/>
            <a:ext cx="2557693" cy="2316875"/>
          </a:xfrm>
          <a:prstGeom prst="rect">
            <a:avLst/>
          </a:prstGeom>
          <a:ln>
            <a:solidFill>
              <a:schemeClr val="accent1"/>
            </a:solidFill>
          </a:ln>
        </p:spPr>
      </p:pic>
      <p:pic>
        <p:nvPicPr>
          <p:cNvPr id="13" name="Picture 12" descr="Text&#10;&#10;AI-generated content may be incorrect.">
            <a:extLst>
              <a:ext uri="{FF2B5EF4-FFF2-40B4-BE49-F238E27FC236}">
                <a16:creationId xmlns:a16="http://schemas.microsoft.com/office/drawing/2014/main" id="{4E83F02B-0E8F-F78C-A54F-6931225ADDA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59243" y="4511849"/>
            <a:ext cx="2655828" cy="2264430"/>
          </a:xfrm>
          <a:prstGeom prst="rect">
            <a:avLst/>
          </a:prstGeom>
          <a:ln>
            <a:solidFill>
              <a:schemeClr val="accent1"/>
            </a:solidFill>
          </a:ln>
        </p:spPr>
      </p:pic>
      <p:sp>
        <p:nvSpPr>
          <p:cNvPr id="15" name="TextBox 14">
            <a:extLst>
              <a:ext uri="{FF2B5EF4-FFF2-40B4-BE49-F238E27FC236}">
                <a16:creationId xmlns:a16="http://schemas.microsoft.com/office/drawing/2014/main" id="{155262CB-07A0-B445-0DB5-86FDD577272C}"/>
              </a:ext>
            </a:extLst>
          </p:cNvPr>
          <p:cNvSpPr txBox="1"/>
          <p:nvPr/>
        </p:nvSpPr>
        <p:spPr>
          <a:xfrm>
            <a:off x="132493" y="606367"/>
            <a:ext cx="9480410" cy="978729"/>
          </a:xfrm>
          <a:prstGeom prst="rect">
            <a:avLst/>
          </a:prstGeom>
          <a:noFill/>
        </p:spPr>
        <p:txBody>
          <a:bodyPr wrap="square">
            <a:spAutoFit/>
          </a:bodyPr>
          <a:lstStyle/>
          <a:p>
            <a:pPr>
              <a:lnSpc>
                <a:spcPct val="90000"/>
              </a:lnSpc>
              <a:spcAft>
                <a:spcPts val="480"/>
              </a:spcAft>
              <a:defRPr/>
            </a:pPr>
            <a:r>
              <a:rPr lang="en-US" sz="1600" dirty="0">
                <a:solidFill>
                  <a:prstClr val="black"/>
                </a:solidFill>
                <a:latin typeface="Arial" panose="020B0604020202020204" pitchFamily="34" charset="0"/>
                <a:cs typeface="Arial" panose="020B0604020202020204" pitchFamily="34" charset="0"/>
              </a:rPr>
              <a:t>In June of 2025, a $10.9 million deficit for the County’s transit/paratransit system was announced via a press release surprising many County officials. On June 27, 2025, due to the sudden change in the financial situation, the Milwaukee County Comptroller requested an audit examining the governance and oversight structure.</a:t>
            </a:r>
          </a:p>
        </p:txBody>
      </p:sp>
      <p:sp>
        <p:nvSpPr>
          <p:cNvPr id="16" name="TextBox 15">
            <a:extLst>
              <a:ext uri="{FF2B5EF4-FFF2-40B4-BE49-F238E27FC236}">
                <a16:creationId xmlns:a16="http://schemas.microsoft.com/office/drawing/2014/main" id="{19B41E6B-F185-998E-AFCB-DE869E17AF66}"/>
              </a:ext>
            </a:extLst>
          </p:cNvPr>
          <p:cNvSpPr txBox="1"/>
          <p:nvPr/>
        </p:nvSpPr>
        <p:spPr>
          <a:xfrm>
            <a:off x="132494" y="3116819"/>
            <a:ext cx="9480409" cy="1323439"/>
          </a:xfrm>
          <a:prstGeom prst="rect">
            <a:avLst/>
          </a:prstGeom>
          <a:noFill/>
        </p:spPr>
        <p:txBody>
          <a:bodyPr wrap="square">
            <a:spAutoFit/>
          </a:bodyPr>
          <a:lstStyle/>
          <a:p>
            <a:r>
              <a:rPr lang="en-US" sz="1600" dirty="0">
                <a:latin typeface="Arial" panose="020B0604020202020204" pitchFamily="34" charset="0"/>
                <a:cs typeface="Arial" panose="020B0604020202020204" pitchFamily="34" charset="0"/>
              </a:rPr>
              <a:t>In addition to a review of MTS’ bylaws, federal regulations, State Statutes, and County Ordinances throughout this audit report, we relied upon a variety of criteria including the Wisconsin Office of the Attorney General guides for Open Meetings and Public Records law along with </a:t>
            </a:r>
            <a:r>
              <a:rPr lang="en-US" sz="1600" i="1" dirty="0">
                <a:latin typeface="Arial" panose="020B0604020202020204" pitchFamily="34" charset="0"/>
                <a:cs typeface="Arial" panose="020B0604020202020204" pitchFamily="34" charset="0"/>
              </a:rPr>
              <a:t>Robert’s Rules of Order Newly Revised</a:t>
            </a:r>
            <a:r>
              <a:rPr lang="en-US" sz="1600" dirty="0">
                <a:latin typeface="Arial" panose="020B0604020202020204" pitchFamily="34" charset="0"/>
                <a:cs typeface="Arial" panose="020B0604020202020204" pitchFamily="34" charset="0"/>
              </a:rPr>
              <a:t> which is a guide for parliamentary procedure that is used by many governing bodies in order to have smooth, orderly, and fairly conducted meetings. </a:t>
            </a:r>
          </a:p>
        </p:txBody>
      </p:sp>
    </p:spTree>
    <p:extLst>
      <p:ext uri="{BB962C8B-B14F-4D97-AF65-F5344CB8AC3E}">
        <p14:creationId xmlns:p14="http://schemas.microsoft.com/office/powerpoint/2010/main" val="24384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2A48C-46F2-E256-9B2B-A06C8816D84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3CB5EC3-4E84-340A-1E6C-C011C81FBDDC}"/>
              </a:ext>
            </a:extLst>
          </p:cNvPr>
          <p:cNvSpPr>
            <a:spLocks noGrp="1"/>
          </p:cNvSpPr>
          <p:nvPr>
            <p:ph type="ctrTitle"/>
          </p:nvPr>
        </p:nvSpPr>
        <p:spPr>
          <a:xfrm>
            <a:off x="2" y="12398"/>
            <a:ext cx="9753598" cy="572678"/>
          </a:xfrm>
          <a:solidFill>
            <a:srgbClr val="339999"/>
          </a:solidFill>
        </p:spPr>
        <p:txBody>
          <a:bodyPr>
            <a:normAutofit/>
          </a:bodyPr>
          <a:lstStyle/>
          <a:p>
            <a:r>
              <a:rPr lang="en-US" sz="2240" b="1" dirty="0">
                <a:solidFill>
                  <a:schemeClr val="bg1"/>
                </a:solidFill>
                <a:latin typeface="Arial" panose="020B0604020202020204" pitchFamily="34" charset="0"/>
                <a:cs typeface="Arial" panose="020B0604020202020204" pitchFamily="34" charset="0"/>
              </a:rPr>
              <a:t>Oversight: County Board, MTS Board, and MCTS</a:t>
            </a:r>
          </a:p>
        </p:txBody>
      </p:sp>
      <p:sp>
        <p:nvSpPr>
          <p:cNvPr id="5" name="Slide Number Placeholder 4">
            <a:extLst>
              <a:ext uri="{FF2B5EF4-FFF2-40B4-BE49-F238E27FC236}">
                <a16:creationId xmlns:a16="http://schemas.microsoft.com/office/drawing/2014/main" id="{A689479F-3E71-F5CF-A638-08F8E1ACE948}"/>
              </a:ext>
              <a:ext uri="{C183D7F6-B498-43B3-948B-1728B52AA6E4}">
                <adec:decorative xmlns:adec="http://schemas.microsoft.com/office/drawing/2017/decorative" val="1"/>
              </a:ext>
            </a:extLst>
          </p:cNvPr>
          <p:cNvSpPr>
            <a:spLocks noGrp="1"/>
          </p:cNvSpPr>
          <p:nvPr>
            <p:ph type="sldNum" sz="quarter" idx="12"/>
          </p:nvPr>
        </p:nvSpPr>
        <p:spPr>
          <a:xfrm>
            <a:off x="9406266" y="6843871"/>
            <a:ext cx="182880" cy="292100"/>
          </a:xfrm>
        </p:spPr>
        <p:txBody>
          <a:bodyPr/>
          <a:lstStyle/>
          <a:p>
            <a:fld id="{6008E717-598F-42B4-8424-CE4562B98822}" type="slidenum">
              <a:rPr lang="en-US" smtClean="0">
                <a:solidFill>
                  <a:schemeClr val="tx1"/>
                </a:solidFill>
              </a:rPr>
              <a:t>5</a:t>
            </a:fld>
            <a:endParaRPr lang="en-US" dirty="0">
              <a:solidFill>
                <a:schemeClr val="tx1"/>
              </a:solidFill>
            </a:endParaRPr>
          </a:p>
        </p:txBody>
      </p:sp>
      <p:pic>
        <p:nvPicPr>
          <p:cNvPr id="7" name="Picture 6">
            <a:extLst>
              <a:ext uri="{FF2B5EF4-FFF2-40B4-BE49-F238E27FC236}">
                <a16:creationId xmlns:a16="http://schemas.microsoft.com/office/drawing/2014/main" id="{C2988B82-D05D-DA8B-416E-994B33FCE6C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4401" y="52026"/>
            <a:ext cx="443730" cy="448343"/>
          </a:xfrm>
          <a:prstGeom prst="rect">
            <a:avLst/>
          </a:prstGeom>
        </p:spPr>
      </p:pic>
      <p:sp>
        <p:nvSpPr>
          <p:cNvPr id="11" name="TextBox 10">
            <a:extLst>
              <a:ext uri="{FF2B5EF4-FFF2-40B4-BE49-F238E27FC236}">
                <a16:creationId xmlns:a16="http://schemas.microsoft.com/office/drawing/2014/main" id="{41F2B0CC-32F1-F439-6B2B-EF54E819C9D7}"/>
              </a:ext>
            </a:extLst>
          </p:cNvPr>
          <p:cNvSpPr txBox="1"/>
          <p:nvPr/>
        </p:nvSpPr>
        <p:spPr>
          <a:xfrm>
            <a:off x="70426" y="675778"/>
            <a:ext cx="9300755" cy="1077218"/>
          </a:xfrm>
          <a:prstGeom prst="rect">
            <a:avLst/>
          </a:prstGeom>
          <a:noFill/>
        </p:spPr>
        <p:txBody>
          <a:bodyPr wrap="square">
            <a:spAutoFit/>
          </a:bodyPr>
          <a:lstStyle/>
          <a:p>
            <a:r>
              <a:rPr lang="en-US" sz="1600" dirty="0">
                <a:latin typeface="Arial" panose="020B0604020202020204" pitchFamily="34" charset="0"/>
                <a:cs typeface="Arial" panose="020B0604020202020204" pitchFamily="34" charset="0"/>
              </a:rPr>
              <a:t>The roles per the Office of Corporation Counsel are that Milwaukee County has oversight for policy and budget issues, while MTS manages business affairs, and the MTS President oversees day-to-day operations. The oversight granted to Milwaukee County within the bylaws are set forth in Article XI of the bylaws. </a:t>
            </a:r>
            <a:endParaRPr lang="en-US" sz="1600" dirty="0"/>
          </a:p>
        </p:txBody>
      </p:sp>
      <p:sp>
        <p:nvSpPr>
          <p:cNvPr id="15" name="TextBox 14">
            <a:extLst>
              <a:ext uri="{FF2B5EF4-FFF2-40B4-BE49-F238E27FC236}">
                <a16:creationId xmlns:a16="http://schemas.microsoft.com/office/drawing/2014/main" id="{0794673C-8D76-080F-41BD-62D59C3CD5A0}"/>
              </a:ext>
            </a:extLst>
          </p:cNvPr>
          <p:cNvSpPr txBox="1"/>
          <p:nvPr/>
        </p:nvSpPr>
        <p:spPr>
          <a:xfrm>
            <a:off x="306291" y="5631889"/>
            <a:ext cx="4839868" cy="584775"/>
          </a:xfrm>
          <a:prstGeom prst="rect">
            <a:avLst/>
          </a:prstGeom>
          <a:noFill/>
        </p:spPr>
        <p:txBody>
          <a:bodyPr wrap="square">
            <a:spAutoFit/>
          </a:bodyPr>
          <a:lstStyle/>
          <a:p>
            <a:r>
              <a:rPr lang="en-US" sz="1600" dirty="0">
                <a:latin typeface="Arial" panose="020B0604020202020204" pitchFamily="34" charset="0"/>
                <a:cs typeface="Arial" panose="020B0604020202020204" pitchFamily="34" charset="0"/>
              </a:rPr>
              <a:t>Chapter 1 of the Milwaukee County Ordinances establishes the powers for committees. </a:t>
            </a:r>
          </a:p>
        </p:txBody>
      </p:sp>
      <p:pic>
        <p:nvPicPr>
          <p:cNvPr id="16" name="Picture 15">
            <a:extLst>
              <a:ext uri="{FF2B5EF4-FFF2-40B4-BE49-F238E27FC236}">
                <a16:creationId xmlns:a16="http://schemas.microsoft.com/office/drawing/2014/main" id="{8077D391-EA19-1DC9-6C50-E1EB2A86C909}"/>
              </a:ext>
            </a:extLst>
          </p:cNvPr>
          <p:cNvPicPr>
            <a:picLocks noChangeAspect="1"/>
          </p:cNvPicPr>
          <p:nvPr/>
        </p:nvPicPr>
        <p:blipFill>
          <a:blip r:embed="rId4"/>
          <a:stretch>
            <a:fillRect/>
          </a:stretch>
        </p:blipFill>
        <p:spPr>
          <a:xfrm>
            <a:off x="5726646" y="3751816"/>
            <a:ext cx="3806984" cy="2997839"/>
          </a:xfrm>
          <a:prstGeom prst="rect">
            <a:avLst/>
          </a:prstGeom>
          <a:ln w="25400">
            <a:solidFill>
              <a:srgbClr val="339999"/>
            </a:solidFill>
          </a:ln>
        </p:spPr>
      </p:pic>
      <p:sp>
        <p:nvSpPr>
          <p:cNvPr id="17" name="TextBox 16">
            <a:extLst>
              <a:ext uri="{FF2B5EF4-FFF2-40B4-BE49-F238E27FC236}">
                <a16:creationId xmlns:a16="http://schemas.microsoft.com/office/drawing/2014/main" id="{314AE0C5-A890-3E8B-C57E-BE99261791A8}"/>
              </a:ext>
            </a:extLst>
          </p:cNvPr>
          <p:cNvSpPr txBox="1"/>
          <p:nvPr/>
        </p:nvSpPr>
        <p:spPr>
          <a:xfrm>
            <a:off x="5726646" y="1903228"/>
            <a:ext cx="3806984" cy="1569660"/>
          </a:xfrm>
          <a:prstGeom prst="rect">
            <a:avLst/>
          </a:prstGeom>
          <a:noFill/>
        </p:spPr>
        <p:txBody>
          <a:bodyPr wrap="square">
            <a:spAutoFit/>
          </a:bodyPr>
          <a:lstStyle/>
          <a:p>
            <a:r>
              <a:rPr lang="en-US" sz="1600" dirty="0">
                <a:latin typeface="Arial" panose="020B0604020202020204" pitchFamily="34" charset="0"/>
                <a:cs typeface="Arial" panose="020B0604020202020204" pitchFamily="34" charset="0"/>
              </a:rPr>
              <a:t>The final contract the County had with MTS was a two-year contract in 2010 with options to extend until 2014. Several items in the contract required the provision of additional information to the County.</a:t>
            </a:r>
            <a:endParaRPr lang="en-US" sz="1600" dirty="0"/>
          </a:p>
        </p:txBody>
      </p:sp>
      <p:pic>
        <p:nvPicPr>
          <p:cNvPr id="2" name="Picture 1">
            <a:extLst>
              <a:ext uri="{FF2B5EF4-FFF2-40B4-BE49-F238E27FC236}">
                <a16:creationId xmlns:a16="http://schemas.microsoft.com/office/drawing/2014/main" id="{143F6F3C-2A1C-18F5-CF28-79F070D2906A}"/>
              </a:ext>
            </a:extLst>
          </p:cNvPr>
          <p:cNvPicPr>
            <a:picLocks noChangeAspect="1"/>
          </p:cNvPicPr>
          <p:nvPr/>
        </p:nvPicPr>
        <p:blipFill>
          <a:blip r:embed="rId5"/>
          <a:stretch>
            <a:fillRect/>
          </a:stretch>
        </p:blipFill>
        <p:spPr>
          <a:xfrm>
            <a:off x="219970" y="1903228"/>
            <a:ext cx="5360884" cy="3258341"/>
          </a:xfrm>
          <a:prstGeom prst="rect">
            <a:avLst/>
          </a:prstGeom>
          <a:ln w="25400">
            <a:solidFill>
              <a:srgbClr val="339999"/>
            </a:solidFill>
          </a:ln>
        </p:spPr>
      </p:pic>
    </p:spTree>
    <p:extLst>
      <p:ext uri="{BB962C8B-B14F-4D97-AF65-F5344CB8AC3E}">
        <p14:creationId xmlns:p14="http://schemas.microsoft.com/office/powerpoint/2010/main" val="6883075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3382325-B24E-2186-4142-F286BC34E606}"/>
              </a:ext>
            </a:extLst>
          </p:cNvPr>
          <p:cNvSpPr>
            <a:spLocks noGrp="1"/>
          </p:cNvSpPr>
          <p:nvPr>
            <p:ph type="title" idx="4294967295"/>
          </p:nvPr>
        </p:nvSpPr>
        <p:spPr>
          <a:xfrm>
            <a:off x="-170121" y="0"/>
            <a:ext cx="9949357" cy="511175"/>
          </a:xfrm>
          <a:solidFill>
            <a:srgbClr val="339999"/>
          </a:solidFill>
        </p:spPr>
        <p:txBody>
          <a:bodyPr anchor="b" anchorCtr="1">
            <a:normAutofit/>
          </a:bodyPr>
          <a:lstStyle/>
          <a:p>
            <a:pPr rtl="0" eaLnBrk="1" latinLnBrk="0" hangingPunct="1"/>
            <a:r>
              <a:rPr lang="en-US" sz="1800" b="1" dirty="0">
                <a:solidFill>
                  <a:srgbClr val="FFFFFF"/>
                </a:solidFill>
                <a:latin typeface="Arial" panose="020B0604020202020204" pitchFamily="34" charset="0"/>
                <a:ea typeface="+mn-ea"/>
                <a:cs typeface="Arial" panose="020B0604020202020204" pitchFamily="34" charset="0"/>
              </a:rPr>
              <a:t>Oversight: County Board, MTS Board, and MCTS</a:t>
            </a:r>
            <a:endParaRPr lang="en-US" sz="1800" dirty="0">
              <a:effectLst/>
            </a:endParaRPr>
          </a:p>
        </p:txBody>
      </p:sp>
      <p:pic>
        <p:nvPicPr>
          <p:cNvPr id="4" name="Picture 3">
            <a:extLst>
              <a:ext uri="{FF2B5EF4-FFF2-40B4-BE49-F238E27FC236}">
                <a16:creationId xmlns:a16="http://schemas.microsoft.com/office/drawing/2014/main" id="{68DE6B57-4554-FB27-6B0E-F91DE1A9872A}"/>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7230" y="36830"/>
            <a:ext cx="490734" cy="495834"/>
          </a:xfrm>
          <a:prstGeom prst="rect">
            <a:avLst/>
          </a:prstGeom>
        </p:spPr>
      </p:pic>
      <p:sp>
        <p:nvSpPr>
          <p:cNvPr id="3" name="Slide Number Placeholder 4">
            <a:extLst>
              <a:ext uri="{FF2B5EF4-FFF2-40B4-BE49-F238E27FC236}">
                <a16:creationId xmlns:a16="http://schemas.microsoft.com/office/drawing/2014/main" id="{C017A506-C4E0-CB5C-F041-5B4D74AFD0BD}"/>
              </a:ext>
              <a:ext uri="{C183D7F6-B498-43B3-948B-1728B52AA6E4}">
                <adec:decorative xmlns:adec="http://schemas.microsoft.com/office/drawing/2017/decorative" val="1"/>
              </a:ext>
            </a:extLst>
          </p:cNvPr>
          <p:cNvSpPr txBox="1">
            <a:spLocks/>
          </p:cNvSpPr>
          <p:nvPr/>
        </p:nvSpPr>
        <p:spPr>
          <a:xfrm flipH="1">
            <a:off x="9462975" y="6782535"/>
            <a:ext cx="264987" cy="495834"/>
          </a:xfrm>
          <a:prstGeom prst="rect">
            <a:avLst/>
          </a:prstGeom>
        </p:spPr>
        <p:txBody>
          <a:bodyPr vert="horz" lIns="73152" tIns="36576" rIns="73152" bIns="36576"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008E717-598F-42B4-8424-CE4562B98822}" type="slidenum">
              <a:rPr lang="en-US" sz="1280">
                <a:solidFill>
                  <a:schemeClr val="tx1"/>
                </a:solidFill>
              </a:rPr>
              <a:pPr/>
              <a:t>6</a:t>
            </a:fld>
            <a:endParaRPr lang="en-US" sz="1280" dirty="0">
              <a:solidFill>
                <a:schemeClr val="tx1"/>
              </a:solidFill>
            </a:endParaRPr>
          </a:p>
        </p:txBody>
      </p:sp>
      <p:sp>
        <p:nvSpPr>
          <p:cNvPr id="9" name="TextBox 8">
            <a:extLst>
              <a:ext uri="{FF2B5EF4-FFF2-40B4-BE49-F238E27FC236}">
                <a16:creationId xmlns:a16="http://schemas.microsoft.com/office/drawing/2014/main" id="{F9E2702D-5B30-B0ED-4F9C-176FDECB1BDA}"/>
              </a:ext>
            </a:extLst>
          </p:cNvPr>
          <p:cNvSpPr txBox="1"/>
          <p:nvPr/>
        </p:nvSpPr>
        <p:spPr>
          <a:xfrm>
            <a:off x="138673" y="668747"/>
            <a:ext cx="9098557" cy="830997"/>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Many MCTS items go before County Board committees, but we found during 2020 – 2025, there are a number of items that currently are not reviewed or approved by either the MTS or the County Board.  </a:t>
            </a:r>
          </a:p>
        </p:txBody>
      </p:sp>
      <p:sp>
        <p:nvSpPr>
          <p:cNvPr id="7" name="TextBox 6">
            <a:extLst>
              <a:ext uri="{FF2B5EF4-FFF2-40B4-BE49-F238E27FC236}">
                <a16:creationId xmlns:a16="http://schemas.microsoft.com/office/drawing/2014/main" id="{CDA817D0-EB94-5AE2-CF2E-DB160CC0712C}"/>
              </a:ext>
            </a:extLst>
          </p:cNvPr>
          <p:cNvSpPr txBox="1"/>
          <p:nvPr/>
        </p:nvSpPr>
        <p:spPr>
          <a:xfrm>
            <a:off x="138673" y="1643824"/>
            <a:ext cx="4622023" cy="1815882"/>
          </a:xfrm>
          <a:prstGeom prst="rect">
            <a:avLst/>
          </a:prstGeom>
          <a:noFill/>
          <a:ln w="12700">
            <a:solidFill>
              <a:schemeClr val="tx1"/>
            </a:solidFill>
          </a:ln>
        </p:spPr>
        <p:txBody>
          <a:bodyPr wrap="square" rtlCol="0">
            <a:spAutoFit/>
          </a:bodyPr>
          <a:lstStyle/>
          <a:p>
            <a:r>
              <a:rPr lang="en-US" sz="1600" b="1" dirty="0">
                <a:highlight>
                  <a:srgbClr val="00FF00"/>
                </a:highlight>
                <a:latin typeface="Arial" panose="020B0604020202020204" pitchFamily="34" charset="0"/>
                <a:cs typeface="Arial" panose="020B0604020202020204" pitchFamily="34" charset="0"/>
              </a:rPr>
              <a:t>Items Approved by the County Board</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Fares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Routes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Grants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Safety &amp; Security Policies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Budget Adopted and Revision</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Capital Improvement Requests</a:t>
            </a:r>
          </a:p>
        </p:txBody>
      </p:sp>
      <p:sp>
        <p:nvSpPr>
          <p:cNvPr id="11" name="TextBox 10">
            <a:extLst>
              <a:ext uri="{FF2B5EF4-FFF2-40B4-BE49-F238E27FC236}">
                <a16:creationId xmlns:a16="http://schemas.microsoft.com/office/drawing/2014/main" id="{0095C8FD-22AC-399E-AEB4-35DE0834627C}"/>
              </a:ext>
            </a:extLst>
          </p:cNvPr>
          <p:cNvSpPr txBox="1"/>
          <p:nvPr/>
        </p:nvSpPr>
        <p:spPr>
          <a:xfrm>
            <a:off x="4876800" y="3796042"/>
            <a:ext cx="4636200" cy="2800767"/>
          </a:xfrm>
          <a:prstGeom prst="rect">
            <a:avLst/>
          </a:prstGeom>
          <a:noFill/>
          <a:ln w="12700">
            <a:solidFill>
              <a:schemeClr val="tx1"/>
            </a:solidFill>
          </a:ln>
        </p:spPr>
        <p:txBody>
          <a:bodyPr wrap="square" rtlCol="0">
            <a:spAutoFit/>
          </a:bodyPr>
          <a:lstStyle/>
          <a:p>
            <a:r>
              <a:rPr lang="en-US" sz="1600" b="1" dirty="0">
                <a:highlight>
                  <a:srgbClr val="FFFF00"/>
                </a:highlight>
                <a:latin typeface="Arial" panose="020B0604020202020204" pitchFamily="34" charset="0"/>
                <a:cs typeface="Arial" panose="020B0604020202020204" pitchFamily="34" charset="0"/>
              </a:rPr>
              <a:t>Items with no Public Body Review</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Procurement including RFPs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Human Resources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Specific Contract Approvals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Employee Benefits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Labor Contracts Approval</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Compensation and Merit Increases for Non-Reps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Paratransit Contract Approval</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FTA Audits and Triennial Reviews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State of Wisconsin Reviews</a:t>
            </a:r>
          </a:p>
        </p:txBody>
      </p:sp>
      <p:sp>
        <p:nvSpPr>
          <p:cNvPr id="12" name="TextBox 11">
            <a:extLst>
              <a:ext uri="{FF2B5EF4-FFF2-40B4-BE49-F238E27FC236}">
                <a16:creationId xmlns:a16="http://schemas.microsoft.com/office/drawing/2014/main" id="{2721D8DE-AEC7-4F48-BA66-F91A372654FB}"/>
              </a:ext>
            </a:extLst>
          </p:cNvPr>
          <p:cNvSpPr txBox="1"/>
          <p:nvPr/>
        </p:nvSpPr>
        <p:spPr>
          <a:xfrm>
            <a:off x="4902435" y="1643824"/>
            <a:ext cx="4478216" cy="1815882"/>
          </a:xfrm>
          <a:prstGeom prst="rect">
            <a:avLst/>
          </a:prstGeom>
          <a:noFill/>
          <a:ln w="12700">
            <a:solidFill>
              <a:schemeClr val="tx1"/>
            </a:solidFill>
          </a:ln>
        </p:spPr>
        <p:txBody>
          <a:bodyPr wrap="square" rtlCol="0">
            <a:spAutoFit/>
          </a:bodyPr>
          <a:lstStyle/>
          <a:p>
            <a:r>
              <a:rPr lang="en-US" sz="1600" b="1" dirty="0">
                <a:highlight>
                  <a:srgbClr val="00FFFF"/>
                </a:highlight>
                <a:latin typeface="Arial" panose="020B0604020202020204" pitchFamily="34" charset="0"/>
                <a:cs typeface="Arial" panose="020B0604020202020204" pitchFamily="34" charset="0"/>
              </a:rPr>
              <a:t>Items Approved by the MTS Board</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Self-Insurance</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Appointment of MTS Board Officers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Appointments of members to retirement related boards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Signature authority for checks &amp; contracts</a:t>
            </a:r>
          </a:p>
          <a:p>
            <a:endParaRPr lang="en-US" sz="1600" dirty="0"/>
          </a:p>
        </p:txBody>
      </p:sp>
      <p:sp>
        <p:nvSpPr>
          <p:cNvPr id="17" name="TextBox 16">
            <a:extLst>
              <a:ext uri="{FF2B5EF4-FFF2-40B4-BE49-F238E27FC236}">
                <a16:creationId xmlns:a16="http://schemas.microsoft.com/office/drawing/2014/main" id="{EAB7D10B-8ADB-D54A-A741-9FB86A142184}"/>
              </a:ext>
            </a:extLst>
          </p:cNvPr>
          <p:cNvSpPr txBox="1"/>
          <p:nvPr/>
        </p:nvSpPr>
        <p:spPr>
          <a:xfrm>
            <a:off x="148715" y="3796042"/>
            <a:ext cx="4636200" cy="2800767"/>
          </a:xfrm>
          <a:prstGeom prst="rect">
            <a:avLst/>
          </a:prstGeom>
          <a:noFill/>
          <a:ln w="12700">
            <a:solidFill>
              <a:schemeClr val="tx1"/>
            </a:solidFill>
          </a:ln>
        </p:spPr>
        <p:txBody>
          <a:bodyPr wrap="square" rtlCol="0">
            <a:spAutoFit/>
          </a:bodyPr>
          <a:lstStyle/>
          <a:p>
            <a:r>
              <a:rPr lang="en-US" sz="1600" b="1" dirty="0">
                <a:highlight>
                  <a:srgbClr val="00FF00"/>
                </a:highlight>
                <a:latin typeface="Arial" panose="020B0604020202020204" pitchFamily="34" charset="0"/>
                <a:cs typeface="Arial" panose="020B0604020202020204" pitchFamily="34" charset="0"/>
              </a:rPr>
              <a:t>Informational Items Reviewed by the County Board</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Grant Updates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Strategic Plan Reports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SEWRPC Reports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Project Studies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Taskforce Updates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Employee Engagement Study</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EEO Reports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Bus Operator Retention – 2001</a:t>
            </a: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43098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4A4F9-E225-4370-A5A9-92FCE909076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F176504-DA89-D44B-3405-5968C58218D2}"/>
              </a:ext>
              <a:ext uri="{C183D7F6-B498-43B3-948B-1728B52AA6E4}">
                <adec:decorative xmlns:adec="http://schemas.microsoft.com/office/drawing/2017/decorative" val="1"/>
              </a:ext>
            </a:extLst>
          </p:cNvPr>
          <p:cNvSpPr>
            <a:spLocks noGrp="1"/>
          </p:cNvSpPr>
          <p:nvPr>
            <p:ph type="sldNum" sz="quarter" idx="12"/>
          </p:nvPr>
        </p:nvSpPr>
        <p:spPr>
          <a:xfrm>
            <a:off x="9386393" y="6628669"/>
            <a:ext cx="169656" cy="292100"/>
          </a:xfrm>
        </p:spPr>
        <p:txBody>
          <a:bodyPr/>
          <a:lstStyle/>
          <a:p>
            <a:fld id="{6008E717-598F-42B4-8424-CE4562B98822}" type="slidenum">
              <a:rPr lang="en-US" smtClean="0">
                <a:solidFill>
                  <a:schemeClr val="tx1"/>
                </a:solidFill>
              </a:rPr>
              <a:t>7</a:t>
            </a:fld>
            <a:endParaRPr lang="en-US" dirty="0">
              <a:solidFill>
                <a:schemeClr val="tx1"/>
              </a:solidFill>
            </a:endParaRPr>
          </a:p>
        </p:txBody>
      </p:sp>
      <p:sp>
        <p:nvSpPr>
          <p:cNvPr id="3" name="Title 2">
            <a:extLst>
              <a:ext uri="{FF2B5EF4-FFF2-40B4-BE49-F238E27FC236}">
                <a16:creationId xmlns:a16="http://schemas.microsoft.com/office/drawing/2014/main" id="{74242E59-97DE-0D03-B36F-F4C7C9501567}"/>
              </a:ext>
            </a:extLst>
          </p:cNvPr>
          <p:cNvSpPr>
            <a:spLocks noGrp="1"/>
          </p:cNvSpPr>
          <p:nvPr>
            <p:ph type="title" idx="4294967295"/>
          </p:nvPr>
        </p:nvSpPr>
        <p:spPr>
          <a:xfrm>
            <a:off x="0" y="17983"/>
            <a:ext cx="9753600" cy="579438"/>
          </a:xfrm>
          <a:solidFill>
            <a:srgbClr val="339999"/>
          </a:solidFill>
          <a:ln w="19050">
            <a:solidFill>
              <a:srgbClr val="339999"/>
            </a:solidFill>
          </a:ln>
        </p:spPr>
        <p:txBody>
          <a:bodyPr anchor="b" anchorCtr="0">
            <a:normAutofit/>
          </a:bodyPr>
          <a:lstStyle/>
          <a:p>
            <a:pPr algn="ctr"/>
            <a:r>
              <a:rPr lang="en-US" sz="2240" b="1" dirty="0">
                <a:solidFill>
                  <a:schemeClr val="bg1"/>
                </a:solidFill>
                <a:latin typeface="Arial" panose="020B0604020202020204" pitchFamily="34" charset="0"/>
                <a:cs typeface="Arial" panose="020B0604020202020204" pitchFamily="34" charset="0"/>
              </a:rPr>
              <a:t>Oversight: County Board, MTS Board, and MCTS Cont.</a:t>
            </a:r>
          </a:p>
        </p:txBody>
      </p:sp>
      <p:pic>
        <p:nvPicPr>
          <p:cNvPr id="5" name="Picture 4">
            <a:extLst>
              <a:ext uri="{FF2B5EF4-FFF2-40B4-BE49-F238E27FC236}">
                <a16:creationId xmlns:a16="http://schemas.microsoft.com/office/drawing/2014/main" id="{1C721B23-DC08-0485-E5F0-2D947013CF29}"/>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8691" y="56452"/>
            <a:ext cx="535404" cy="540969"/>
          </a:xfrm>
          <a:prstGeom prst="rect">
            <a:avLst/>
          </a:prstGeom>
        </p:spPr>
      </p:pic>
      <p:sp>
        <p:nvSpPr>
          <p:cNvPr id="7" name="TextBox 6">
            <a:extLst>
              <a:ext uri="{FF2B5EF4-FFF2-40B4-BE49-F238E27FC236}">
                <a16:creationId xmlns:a16="http://schemas.microsoft.com/office/drawing/2014/main" id="{69974680-5A3C-23A1-6FCE-E957158C291B}"/>
              </a:ext>
            </a:extLst>
          </p:cNvPr>
          <p:cNvSpPr txBox="1"/>
          <p:nvPr/>
        </p:nvSpPr>
        <p:spPr>
          <a:xfrm>
            <a:off x="89251" y="5697501"/>
            <a:ext cx="9283850" cy="1077218"/>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While the MTS bylaws state oversight is delegated to Milwaukee County via its power related to transit matters enumerated in its ordinances, MCTS did not have a list of ordinances they follow. A review of the ordinances found only 15 ordinances with the word “transit” providing little guidance to MCTS.  </a:t>
            </a:r>
          </a:p>
        </p:txBody>
      </p:sp>
      <p:sp>
        <p:nvSpPr>
          <p:cNvPr id="8" name="TextBox 7">
            <a:extLst>
              <a:ext uri="{FF2B5EF4-FFF2-40B4-BE49-F238E27FC236}">
                <a16:creationId xmlns:a16="http://schemas.microsoft.com/office/drawing/2014/main" id="{A2E8AFEC-40DE-1FF4-880F-270A89947222}"/>
              </a:ext>
            </a:extLst>
          </p:cNvPr>
          <p:cNvSpPr txBox="1"/>
          <p:nvPr/>
        </p:nvSpPr>
        <p:spPr>
          <a:xfrm>
            <a:off x="89251" y="734106"/>
            <a:ext cx="9494690" cy="1323439"/>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At its annual MTS Board meeting, the Directors vote on who at MCTS has the authority to sign contracts and checks.  Approval of specific contracts, including significant multi-year agreements, are not done by the MTS Board or the County Board. County rules state that a contract is not subject to County Board review only if it uses funds from already adopted fiscal budgets. MTS has executed multi-year contracts with large future obligations which may be in violation of County policy. </a:t>
            </a:r>
          </a:p>
        </p:txBody>
      </p:sp>
      <p:graphicFrame>
        <p:nvGraphicFramePr>
          <p:cNvPr id="18" name="Table 17">
            <a:extLst>
              <a:ext uri="{FF2B5EF4-FFF2-40B4-BE49-F238E27FC236}">
                <a16:creationId xmlns:a16="http://schemas.microsoft.com/office/drawing/2014/main" id="{701A0641-78D2-A2B7-4244-8DB4F75DAFDA}"/>
              </a:ext>
            </a:extLst>
          </p:cNvPr>
          <p:cNvGraphicFramePr>
            <a:graphicFrameLocks noGrp="1"/>
          </p:cNvGraphicFramePr>
          <p:nvPr>
            <p:extLst>
              <p:ext uri="{D42A27DB-BD31-4B8C-83A1-F6EECF244321}">
                <p14:modId xmlns:p14="http://schemas.microsoft.com/office/powerpoint/2010/main" val="1288145186"/>
              </p:ext>
            </p:extLst>
          </p:nvPr>
        </p:nvGraphicFramePr>
        <p:xfrm>
          <a:off x="457957" y="2587011"/>
          <a:ext cx="8915146" cy="2588910"/>
        </p:xfrm>
        <a:graphic>
          <a:graphicData uri="http://schemas.openxmlformats.org/drawingml/2006/table">
            <a:tbl>
              <a:tblPr firstRow="1" firstCol="1" bandRow="1">
                <a:tableStyleId>{5C22544A-7EE6-4342-B048-85BDC9FD1C3A}</a:tableStyleId>
              </a:tblPr>
              <a:tblGrid>
                <a:gridCol w="2268797">
                  <a:extLst>
                    <a:ext uri="{9D8B030D-6E8A-4147-A177-3AD203B41FA5}">
                      <a16:colId xmlns:a16="http://schemas.microsoft.com/office/drawing/2014/main" val="2257184158"/>
                    </a:ext>
                  </a:extLst>
                </a:gridCol>
                <a:gridCol w="3742313">
                  <a:extLst>
                    <a:ext uri="{9D8B030D-6E8A-4147-A177-3AD203B41FA5}">
                      <a16:colId xmlns:a16="http://schemas.microsoft.com/office/drawing/2014/main" val="996569065"/>
                    </a:ext>
                  </a:extLst>
                </a:gridCol>
                <a:gridCol w="1571772">
                  <a:extLst>
                    <a:ext uri="{9D8B030D-6E8A-4147-A177-3AD203B41FA5}">
                      <a16:colId xmlns:a16="http://schemas.microsoft.com/office/drawing/2014/main" val="3031783174"/>
                    </a:ext>
                  </a:extLst>
                </a:gridCol>
                <a:gridCol w="1332264">
                  <a:extLst>
                    <a:ext uri="{9D8B030D-6E8A-4147-A177-3AD203B41FA5}">
                      <a16:colId xmlns:a16="http://schemas.microsoft.com/office/drawing/2014/main" val="1823273137"/>
                    </a:ext>
                  </a:extLst>
                </a:gridCol>
              </a:tblGrid>
              <a:tr h="385221">
                <a:tc gridSpan="4">
                  <a:txBody>
                    <a:bodyPr/>
                    <a:lstStyle/>
                    <a:p>
                      <a:pPr marL="0" marR="0" algn="ctr">
                        <a:lnSpc>
                          <a:spcPct val="107000"/>
                        </a:lnSpc>
                        <a:spcAft>
                          <a:spcPts val="800"/>
                        </a:spcAft>
                        <a:buNone/>
                      </a:pPr>
                      <a:r>
                        <a:rPr lang="en-US" sz="1600" kern="100" dirty="0">
                          <a:solidFill>
                            <a:srgbClr val="006D6D"/>
                          </a:solidFill>
                          <a:effectLst/>
                        </a:rPr>
                        <a:t>Major Multi-year Contracts Not Approved by MTS or County Board </a:t>
                      </a:r>
                      <a:endParaRPr lang="en-US" sz="16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rgbClr val="FEDD0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8506722"/>
                  </a:ext>
                </a:extLst>
              </a:tr>
              <a:tr h="458130">
                <a:tc>
                  <a:txBody>
                    <a:bodyPr/>
                    <a:lstStyle/>
                    <a:p>
                      <a:pPr marL="0" marR="0" algn="ctr">
                        <a:lnSpc>
                          <a:spcPct val="107000"/>
                        </a:lnSpc>
                        <a:spcAft>
                          <a:spcPts val="800"/>
                        </a:spcAft>
                        <a:buNone/>
                      </a:pPr>
                      <a:r>
                        <a:rPr lang="en-US" sz="1600" b="0" kern="100" dirty="0">
                          <a:solidFill>
                            <a:srgbClr val="006D6D"/>
                          </a:solidFill>
                          <a:effectLst/>
                        </a:rPr>
                        <a:t>Type</a:t>
                      </a:r>
                      <a:endParaRPr lang="en-US" sz="1600" b="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rgbClr val="FEDD00"/>
                    </a:solidFill>
                  </a:tcPr>
                </a:tc>
                <a:tc>
                  <a:txBody>
                    <a:bodyPr/>
                    <a:lstStyle/>
                    <a:p>
                      <a:pPr marL="0" marR="0" algn="ctr">
                        <a:lnSpc>
                          <a:spcPct val="107000"/>
                        </a:lnSpc>
                        <a:spcAft>
                          <a:spcPts val="800"/>
                        </a:spcAft>
                        <a:buNone/>
                      </a:pPr>
                      <a:r>
                        <a:rPr lang="en-US" sz="1600" kern="100" dirty="0">
                          <a:solidFill>
                            <a:srgbClr val="006D6D"/>
                          </a:solidFill>
                          <a:effectLst/>
                        </a:rPr>
                        <a:t>Cost Estimate</a:t>
                      </a:r>
                      <a:endParaRPr lang="en-US" sz="16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rgbClr val="FEDD00"/>
                    </a:solidFill>
                  </a:tcPr>
                </a:tc>
                <a:tc>
                  <a:txBody>
                    <a:bodyPr/>
                    <a:lstStyle/>
                    <a:p>
                      <a:pPr marL="0" marR="0" algn="ctr">
                        <a:lnSpc>
                          <a:spcPct val="107000"/>
                        </a:lnSpc>
                        <a:spcAft>
                          <a:spcPts val="800"/>
                        </a:spcAft>
                        <a:buNone/>
                      </a:pPr>
                      <a:r>
                        <a:rPr lang="en-US" sz="1600" kern="100" dirty="0">
                          <a:solidFill>
                            <a:srgbClr val="006D6D"/>
                          </a:solidFill>
                          <a:effectLst/>
                        </a:rPr>
                        <a:t>Duration</a:t>
                      </a:r>
                      <a:endParaRPr lang="en-US" sz="16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rgbClr val="FEDD00"/>
                    </a:solidFill>
                  </a:tcPr>
                </a:tc>
                <a:tc>
                  <a:txBody>
                    <a:bodyPr/>
                    <a:lstStyle/>
                    <a:p>
                      <a:pPr marL="0" marR="0" algn="ctr">
                        <a:lnSpc>
                          <a:spcPct val="107000"/>
                        </a:lnSpc>
                        <a:spcAft>
                          <a:spcPts val="800"/>
                        </a:spcAft>
                        <a:buNone/>
                      </a:pPr>
                      <a:r>
                        <a:rPr lang="en-US" sz="1600" kern="100" dirty="0">
                          <a:solidFill>
                            <a:srgbClr val="006D6D"/>
                          </a:solidFill>
                          <a:effectLst/>
                        </a:rPr>
                        <a:t>Total Active</a:t>
                      </a:r>
                      <a:endParaRPr lang="en-US" sz="16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rgbClr val="FEDD00"/>
                    </a:solidFill>
                  </a:tcPr>
                </a:tc>
                <a:extLst>
                  <a:ext uri="{0D108BD9-81ED-4DB2-BD59-A6C34878D82A}">
                    <a16:rowId xmlns:a16="http://schemas.microsoft.com/office/drawing/2014/main" val="2833109789"/>
                  </a:ext>
                </a:extLst>
              </a:tr>
              <a:tr h="852906">
                <a:tc>
                  <a:txBody>
                    <a:bodyPr/>
                    <a:lstStyle/>
                    <a:p>
                      <a:pPr marL="0" marR="0" algn="ctr">
                        <a:lnSpc>
                          <a:spcPct val="100000"/>
                        </a:lnSpc>
                        <a:spcAft>
                          <a:spcPts val="0"/>
                        </a:spcAft>
                        <a:buNone/>
                      </a:pPr>
                      <a:r>
                        <a:rPr lang="en-US" sz="1600" kern="100" dirty="0">
                          <a:solidFill>
                            <a:schemeClr val="tx1"/>
                          </a:solidFill>
                          <a:effectLst/>
                        </a:rPr>
                        <a:t>             Transdev      </a:t>
                      </a:r>
                    </a:p>
                    <a:p>
                      <a:pPr marL="0" marR="0" algn="ctr">
                        <a:lnSpc>
                          <a:spcPct val="100000"/>
                        </a:lnSpc>
                        <a:spcAft>
                          <a:spcPts val="0"/>
                        </a:spcAft>
                        <a:buNone/>
                      </a:pPr>
                      <a:r>
                        <a:rPr lang="en-US" sz="1600" kern="100" dirty="0">
                          <a:solidFill>
                            <a:schemeClr val="tx1"/>
                          </a:solidFill>
                          <a:effectLst/>
                        </a:rPr>
                        <a:t>              (Paratransit)                                   </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tc>
                  <a:txBody>
                    <a:bodyPr/>
                    <a:lstStyle/>
                    <a:p>
                      <a:pPr marL="0" marR="0" algn="ctr">
                        <a:lnSpc>
                          <a:spcPct val="107000"/>
                        </a:lnSpc>
                        <a:spcAft>
                          <a:spcPts val="800"/>
                        </a:spcAft>
                        <a:buNone/>
                      </a:pPr>
                      <a:r>
                        <a:rPr lang="en-US" sz="1600" kern="100" dirty="0">
                          <a:solidFill>
                            <a:schemeClr val="tx1"/>
                          </a:solidFill>
                          <a:effectLst/>
                        </a:rPr>
                        <a:t>$22.4 million actual in 2025</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tc>
                  <a:txBody>
                    <a:bodyPr/>
                    <a:lstStyle/>
                    <a:p>
                      <a:pPr marL="0" marR="0" algn="ctr">
                        <a:lnSpc>
                          <a:spcPct val="107000"/>
                        </a:lnSpc>
                        <a:spcAft>
                          <a:spcPts val="800"/>
                        </a:spcAft>
                        <a:buNone/>
                      </a:pPr>
                      <a:r>
                        <a:rPr lang="en-US" sz="1600" kern="100" dirty="0">
                          <a:solidFill>
                            <a:schemeClr val="tx1"/>
                          </a:solidFill>
                          <a:effectLst/>
                        </a:rPr>
                        <a:t>2023-2030</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tc>
                  <a:txBody>
                    <a:bodyPr/>
                    <a:lstStyle/>
                    <a:p>
                      <a:pPr marL="0" marR="0" algn="ctr">
                        <a:lnSpc>
                          <a:spcPct val="107000"/>
                        </a:lnSpc>
                        <a:spcAft>
                          <a:spcPts val="800"/>
                        </a:spcAft>
                        <a:buNone/>
                      </a:pPr>
                      <a:r>
                        <a:rPr lang="en-US" sz="1600" kern="100" dirty="0">
                          <a:solidFill>
                            <a:schemeClr val="tx1"/>
                          </a:solidFill>
                          <a:effectLst/>
                        </a:rPr>
                        <a:t>1</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extLst>
                  <a:ext uri="{0D108BD9-81ED-4DB2-BD59-A6C34878D82A}">
                    <a16:rowId xmlns:a16="http://schemas.microsoft.com/office/drawing/2014/main" val="4146047223"/>
                  </a:ext>
                </a:extLst>
              </a:tr>
              <a:tr h="892653">
                <a:tc>
                  <a:txBody>
                    <a:bodyPr/>
                    <a:lstStyle/>
                    <a:p>
                      <a:pPr marL="0" marR="0" algn="ctr">
                        <a:lnSpc>
                          <a:spcPct val="107000"/>
                        </a:lnSpc>
                        <a:spcAft>
                          <a:spcPts val="800"/>
                        </a:spcAft>
                        <a:buNone/>
                      </a:pPr>
                      <a:r>
                        <a:rPr lang="en-US" sz="1600" kern="100" dirty="0">
                          <a:solidFill>
                            <a:schemeClr val="tx1"/>
                          </a:solidFill>
                          <a:effectLst/>
                        </a:rPr>
                        <a:t>Union (Labor)</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tc>
                  <a:txBody>
                    <a:bodyPr/>
                    <a:lstStyle/>
                    <a:p>
                      <a:pPr marL="0" marR="0" algn="ctr">
                        <a:lnSpc>
                          <a:spcPct val="107000"/>
                        </a:lnSpc>
                        <a:spcAft>
                          <a:spcPts val="800"/>
                        </a:spcAft>
                        <a:buNone/>
                      </a:pPr>
                      <a:r>
                        <a:rPr lang="en-US" sz="1600" kern="100" dirty="0">
                          <a:solidFill>
                            <a:schemeClr val="tx1"/>
                          </a:solidFill>
                          <a:effectLst/>
                        </a:rPr>
                        <a:t>2025 Actual Operator Salary and Paid Absences Only – $55.7 million</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tc>
                  <a:txBody>
                    <a:bodyPr/>
                    <a:lstStyle/>
                    <a:p>
                      <a:pPr marL="0" marR="0" algn="ctr">
                        <a:lnSpc>
                          <a:spcPct val="107000"/>
                        </a:lnSpc>
                        <a:spcAft>
                          <a:spcPts val="800"/>
                        </a:spcAft>
                        <a:buNone/>
                      </a:pPr>
                      <a:r>
                        <a:rPr lang="en-US" sz="1600" kern="100" dirty="0">
                          <a:solidFill>
                            <a:schemeClr val="tx1"/>
                          </a:solidFill>
                          <a:effectLst/>
                        </a:rPr>
                        <a:t>2025-2028</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tc>
                  <a:txBody>
                    <a:bodyPr/>
                    <a:lstStyle/>
                    <a:p>
                      <a:pPr marL="0" marR="0" algn="ctr">
                        <a:lnSpc>
                          <a:spcPct val="107000"/>
                        </a:lnSpc>
                        <a:spcAft>
                          <a:spcPts val="800"/>
                        </a:spcAft>
                        <a:buNone/>
                      </a:pPr>
                      <a:r>
                        <a:rPr lang="en-US" sz="1600" kern="100" dirty="0">
                          <a:solidFill>
                            <a:schemeClr val="tx1"/>
                          </a:solidFill>
                          <a:effectLst/>
                        </a:rPr>
                        <a:t>2</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solidFill>
                      <a:schemeClr val="bg2"/>
                    </a:solidFill>
                  </a:tcPr>
                </a:tc>
                <a:extLst>
                  <a:ext uri="{0D108BD9-81ED-4DB2-BD59-A6C34878D82A}">
                    <a16:rowId xmlns:a16="http://schemas.microsoft.com/office/drawing/2014/main" val="2086639557"/>
                  </a:ext>
                </a:extLst>
              </a:tr>
            </a:tbl>
          </a:graphicData>
        </a:graphic>
      </p:graphicFrame>
      <p:pic>
        <p:nvPicPr>
          <p:cNvPr id="20" name="Graphic 3" descr="Bus with solid fill">
            <a:extLst>
              <a:ext uri="{FF2B5EF4-FFF2-40B4-BE49-F238E27FC236}">
                <a16:creationId xmlns:a16="http://schemas.microsoft.com/office/drawing/2014/main" id="{C26CC351-DBF0-266F-B924-23DFC30F7DD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15068" y="3572978"/>
            <a:ext cx="462280" cy="462280"/>
          </a:xfrm>
          <a:prstGeom prst="rect">
            <a:avLst/>
          </a:prstGeom>
        </p:spPr>
      </p:pic>
      <p:pic>
        <p:nvPicPr>
          <p:cNvPr id="21" name="Graphic 7" descr="Users with solid fill">
            <a:extLst>
              <a:ext uri="{FF2B5EF4-FFF2-40B4-BE49-F238E27FC236}">
                <a16:creationId xmlns:a16="http://schemas.microsoft.com/office/drawing/2014/main" id="{ED1AF536-79F4-73A9-3A08-C9566A258C8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9518" y="4564724"/>
            <a:ext cx="373380" cy="373380"/>
          </a:xfrm>
          <a:prstGeom prst="rect">
            <a:avLst/>
          </a:prstGeom>
        </p:spPr>
      </p:pic>
    </p:spTree>
    <p:extLst>
      <p:ext uri="{BB962C8B-B14F-4D97-AF65-F5344CB8AC3E}">
        <p14:creationId xmlns:p14="http://schemas.microsoft.com/office/powerpoint/2010/main" val="11005335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9A5F89C-4266-2F3D-B4F0-413F5048B4F0}"/>
              </a:ext>
            </a:extLst>
          </p:cNvPr>
          <p:cNvSpPr>
            <a:spLocks noGrp="1"/>
          </p:cNvSpPr>
          <p:nvPr>
            <p:ph type="sldNum" sz="quarter" idx="12"/>
          </p:nvPr>
        </p:nvSpPr>
        <p:spPr/>
        <p:txBody>
          <a:bodyPr/>
          <a:lstStyle/>
          <a:p>
            <a:fld id="{6008E717-598F-42B4-8424-CE4562B98822}" type="slidenum">
              <a:rPr lang="en-US" smtClean="0"/>
              <a:t>8</a:t>
            </a:fld>
            <a:endParaRPr lang="en-US" dirty="0"/>
          </a:p>
        </p:txBody>
      </p:sp>
      <p:sp>
        <p:nvSpPr>
          <p:cNvPr id="4" name="Rectangle 3">
            <a:extLst>
              <a:ext uri="{FF2B5EF4-FFF2-40B4-BE49-F238E27FC236}">
                <a16:creationId xmlns:a16="http://schemas.microsoft.com/office/drawing/2014/main" id="{784BA145-633E-9778-1098-8EB9B574224F}"/>
              </a:ext>
            </a:extLst>
          </p:cNvPr>
          <p:cNvSpPr/>
          <p:nvPr/>
        </p:nvSpPr>
        <p:spPr>
          <a:xfrm>
            <a:off x="1092542" y="836516"/>
            <a:ext cx="8494367" cy="1115269"/>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MCDOT should work with OCC to expand and clarify what falls into each category:</a:t>
            </a:r>
          </a:p>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-policy and budget issues under the County Board’s purview</a:t>
            </a:r>
          </a:p>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-business affairs under the MTS Board’s purview</a:t>
            </a:r>
          </a:p>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-day-to-day transit under the MCTS President</a:t>
            </a:r>
            <a:endParaRPr lang="en-US" sz="1600" dirty="0">
              <a:solidFill>
                <a:schemeClr val="bg1"/>
              </a:solidFill>
            </a:endParaRPr>
          </a:p>
        </p:txBody>
      </p:sp>
      <p:sp>
        <p:nvSpPr>
          <p:cNvPr id="10" name="Rectangle 9">
            <a:extLst>
              <a:ext uri="{FF2B5EF4-FFF2-40B4-BE49-F238E27FC236}">
                <a16:creationId xmlns:a16="http://schemas.microsoft.com/office/drawing/2014/main" id="{5A938FA9-04B1-53D3-0F28-AD5D5C31E001}"/>
              </a:ext>
              <a:ext uri="{C183D7F6-B498-43B3-948B-1728B52AA6E4}">
                <adec:decorative xmlns:adec="http://schemas.microsoft.com/office/drawing/2017/decorative" val="1"/>
              </a:ext>
            </a:extLst>
          </p:cNvPr>
          <p:cNvSpPr/>
          <p:nvPr/>
        </p:nvSpPr>
        <p:spPr>
          <a:xfrm>
            <a:off x="354999" y="976694"/>
            <a:ext cx="737543" cy="84895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1" name="Flowchart: Connector 10" descr="Recommendation 1">
            <a:extLst>
              <a:ext uri="{FF2B5EF4-FFF2-40B4-BE49-F238E27FC236}">
                <a16:creationId xmlns:a16="http://schemas.microsoft.com/office/drawing/2014/main" id="{9820FD70-CC6E-CF6D-B288-783836BA0936}"/>
              </a:ext>
            </a:extLst>
          </p:cNvPr>
          <p:cNvSpPr/>
          <p:nvPr/>
        </p:nvSpPr>
        <p:spPr>
          <a:xfrm>
            <a:off x="396758" y="1088753"/>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a:t>
            </a:r>
          </a:p>
        </p:txBody>
      </p:sp>
      <p:sp>
        <p:nvSpPr>
          <p:cNvPr id="19" name="TextBox 18">
            <a:extLst>
              <a:ext uri="{FF2B5EF4-FFF2-40B4-BE49-F238E27FC236}">
                <a16:creationId xmlns:a16="http://schemas.microsoft.com/office/drawing/2014/main" id="{9C4467C0-6789-C193-36EF-D8355CDD4FBD}"/>
              </a:ext>
            </a:extLst>
          </p:cNvPr>
          <p:cNvSpPr txBox="1"/>
          <p:nvPr/>
        </p:nvSpPr>
        <p:spPr>
          <a:xfrm>
            <a:off x="2591465" y="2370181"/>
            <a:ext cx="6754554" cy="830997"/>
          </a:xfrm>
          <a:prstGeom prst="rect">
            <a:avLst/>
          </a:prstGeom>
          <a:solidFill>
            <a:srgbClr val="339999"/>
          </a:solidFill>
        </p:spPr>
        <p:txBody>
          <a:bodyPr wrap="square">
            <a:spAutoFit/>
          </a:bodyPr>
          <a:lstStyle/>
          <a:p>
            <a:pPr lvl="0"/>
            <a:r>
              <a:rPr lang="en-US" sz="1600" dirty="0">
                <a:solidFill>
                  <a:schemeClr val="bg1"/>
                </a:solidFill>
                <a:latin typeface="Arial" panose="020B0604020202020204" pitchFamily="34" charset="0"/>
                <a:cs typeface="Arial" panose="020B0604020202020204" pitchFamily="34" charset="0"/>
              </a:rPr>
              <a:t>MCDOT should work with the MTS Board and OCC to develop a list of ordinances that apply to MCTS and present the list to the MTS Board and County Board.</a:t>
            </a:r>
          </a:p>
        </p:txBody>
      </p:sp>
      <p:sp>
        <p:nvSpPr>
          <p:cNvPr id="14" name="Rectangle 13">
            <a:extLst>
              <a:ext uri="{FF2B5EF4-FFF2-40B4-BE49-F238E27FC236}">
                <a16:creationId xmlns:a16="http://schemas.microsoft.com/office/drawing/2014/main" id="{CEF15AC4-27BA-0CCF-A47B-751010175A32}"/>
              </a:ext>
              <a:ext uri="{C183D7F6-B498-43B3-948B-1728B52AA6E4}">
                <adec:decorative xmlns:adec="http://schemas.microsoft.com/office/drawing/2017/decorative" val="1"/>
              </a:ext>
            </a:extLst>
          </p:cNvPr>
          <p:cNvSpPr/>
          <p:nvPr/>
        </p:nvSpPr>
        <p:spPr>
          <a:xfrm>
            <a:off x="1895682" y="2410491"/>
            <a:ext cx="695783" cy="750375"/>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5" name="Flowchart: Connector 14" descr="Recommendation 2">
            <a:extLst>
              <a:ext uri="{FF2B5EF4-FFF2-40B4-BE49-F238E27FC236}">
                <a16:creationId xmlns:a16="http://schemas.microsoft.com/office/drawing/2014/main" id="{97BB9714-E62C-713E-700B-8DDBEF0E77C0}"/>
              </a:ext>
            </a:extLst>
          </p:cNvPr>
          <p:cNvSpPr/>
          <p:nvPr/>
        </p:nvSpPr>
        <p:spPr>
          <a:xfrm>
            <a:off x="1937440" y="2477128"/>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2</a:t>
            </a:r>
          </a:p>
        </p:txBody>
      </p:sp>
      <p:sp>
        <p:nvSpPr>
          <p:cNvPr id="13" name="Rectangle 12">
            <a:extLst>
              <a:ext uri="{FF2B5EF4-FFF2-40B4-BE49-F238E27FC236}">
                <a16:creationId xmlns:a16="http://schemas.microsoft.com/office/drawing/2014/main" id="{913610E0-3CA6-0DE1-4B50-3C229A6C2142}"/>
              </a:ext>
            </a:extLst>
          </p:cNvPr>
          <p:cNvSpPr/>
          <p:nvPr/>
        </p:nvSpPr>
        <p:spPr>
          <a:xfrm>
            <a:off x="1050768" y="3619572"/>
            <a:ext cx="8536126" cy="84895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MCDOT should establish clarity on contract approvals including if County Board approval is required for multi-year contracts entered into by MCTS that create future appropriation obligations for the County. </a:t>
            </a:r>
            <a:endParaRPr lang="en-US" sz="1600" dirty="0">
              <a:solidFill>
                <a:schemeClr val="bg1"/>
              </a:solidFill>
            </a:endParaRPr>
          </a:p>
        </p:txBody>
      </p:sp>
      <p:sp>
        <p:nvSpPr>
          <p:cNvPr id="16" name="Rectangle 15">
            <a:extLst>
              <a:ext uri="{FF2B5EF4-FFF2-40B4-BE49-F238E27FC236}">
                <a16:creationId xmlns:a16="http://schemas.microsoft.com/office/drawing/2014/main" id="{E291DCB0-9E7D-1D46-F100-93B45D758954}"/>
              </a:ext>
              <a:ext uri="{C183D7F6-B498-43B3-948B-1728B52AA6E4}">
                <adec:decorative xmlns:adec="http://schemas.microsoft.com/office/drawing/2017/decorative" val="1"/>
              </a:ext>
            </a:extLst>
          </p:cNvPr>
          <p:cNvSpPr/>
          <p:nvPr/>
        </p:nvSpPr>
        <p:spPr>
          <a:xfrm>
            <a:off x="313239" y="3619572"/>
            <a:ext cx="737543" cy="84895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7" name="Flowchart: Connector 16" descr="Recommendation 3">
            <a:extLst>
              <a:ext uri="{FF2B5EF4-FFF2-40B4-BE49-F238E27FC236}">
                <a16:creationId xmlns:a16="http://schemas.microsoft.com/office/drawing/2014/main" id="{ECC0812F-E342-A077-7A6E-A8428EECE27A}"/>
              </a:ext>
            </a:extLst>
          </p:cNvPr>
          <p:cNvSpPr/>
          <p:nvPr/>
        </p:nvSpPr>
        <p:spPr>
          <a:xfrm>
            <a:off x="396743" y="3735497"/>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3</a:t>
            </a:r>
          </a:p>
        </p:txBody>
      </p:sp>
      <p:sp>
        <p:nvSpPr>
          <p:cNvPr id="5" name="Title 2">
            <a:extLst>
              <a:ext uri="{FF2B5EF4-FFF2-40B4-BE49-F238E27FC236}">
                <a16:creationId xmlns:a16="http://schemas.microsoft.com/office/drawing/2014/main" id="{20FE6E81-A1AB-AD5F-8566-9074FFDD6A40}"/>
              </a:ext>
            </a:extLst>
          </p:cNvPr>
          <p:cNvSpPr txBox="1">
            <a:spLocks/>
          </p:cNvSpPr>
          <p:nvPr/>
        </p:nvSpPr>
        <p:spPr>
          <a:xfrm>
            <a:off x="1" y="1"/>
            <a:ext cx="9753599" cy="578785"/>
          </a:xfrm>
          <a:prstGeom prst="rect">
            <a:avLst/>
          </a:prstGeom>
          <a:solidFill>
            <a:srgbClr val="339999"/>
          </a:solidFill>
          <a:ln w="19050">
            <a:solidFill>
              <a:srgbClr val="339999"/>
            </a:solidFill>
          </a:ln>
        </p:spPr>
        <p:txBody>
          <a:bodyPr vert="horz" lIns="73152" tIns="36576" rIns="73152" bIns="36576" rtlCol="0" anchor="b" anchorCtr="0">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240" b="1" dirty="0">
                <a:solidFill>
                  <a:schemeClr val="bg1"/>
                </a:solidFill>
                <a:latin typeface="Arial" panose="020B0604020202020204" pitchFamily="34" charset="0"/>
                <a:cs typeface="Arial" panose="020B0604020202020204" pitchFamily="34" charset="0"/>
              </a:rPr>
              <a:t>Oversight: County Board, MTS Board, and MCTS </a:t>
            </a:r>
          </a:p>
          <a:p>
            <a:pPr algn="ctr"/>
            <a:r>
              <a:rPr lang="en-US" sz="2240" b="1" dirty="0">
                <a:solidFill>
                  <a:schemeClr val="bg1"/>
                </a:solidFill>
                <a:latin typeface="Arial" panose="020B0604020202020204" pitchFamily="34" charset="0"/>
                <a:cs typeface="Arial" panose="020B0604020202020204" pitchFamily="34" charset="0"/>
              </a:rPr>
              <a:t>Recommendations</a:t>
            </a:r>
          </a:p>
        </p:txBody>
      </p:sp>
      <p:pic>
        <p:nvPicPr>
          <p:cNvPr id="3" name="Picture 2">
            <a:extLst>
              <a:ext uri="{FF2B5EF4-FFF2-40B4-BE49-F238E27FC236}">
                <a16:creationId xmlns:a16="http://schemas.microsoft.com/office/drawing/2014/main" id="{3326818B-3211-4056-F0C6-B49918204083}"/>
              </a:ext>
            </a:extLst>
          </p:cNvPr>
          <p:cNvPicPr>
            <a:picLocks noChangeAspect="1"/>
          </p:cNvPicPr>
          <p:nvPr/>
        </p:nvPicPr>
        <p:blipFill>
          <a:blip r:embed="rId3"/>
          <a:stretch>
            <a:fillRect/>
          </a:stretch>
        </p:blipFill>
        <p:spPr>
          <a:xfrm>
            <a:off x="2367925" y="5030249"/>
            <a:ext cx="5943600" cy="1448435"/>
          </a:xfrm>
          <a:prstGeom prst="rect">
            <a:avLst/>
          </a:prstGeom>
          <a:ln w="28575">
            <a:solidFill>
              <a:srgbClr val="339999"/>
            </a:solidFill>
          </a:ln>
        </p:spPr>
      </p:pic>
      <p:pic>
        <p:nvPicPr>
          <p:cNvPr id="6" name="Picture 5">
            <a:extLst>
              <a:ext uri="{FF2B5EF4-FFF2-40B4-BE49-F238E27FC236}">
                <a16:creationId xmlns:a16="http://schemas.microsoft.com/office/drawing/2014/main" id="{CF7CBD02-A147-21E5-11B9-BFA5F96AB795}"/>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8691" y="56452"/>
            <a:ext cx="535404" cy="540969"/>
          </a:xfrm>
          <a:prstGeom prst="rect">
            <a:avLst/>
          </a:prstGeom>
        </p:spPr>
      </p:pic>
    </p:spTree>
    <p:extLst>
      <p:ext uri="{BB962C8B-B14F-4D97-AF65-F5344CB8AC3E}">
        <p14:creationId xmlns:p14="http://schemas.microsoft.com/office/powerpoint/2010/main" val="22782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F4811-A0D5-B0C5-A530-AB6183A0CF91}"/>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97C0784-C609-C858-B74B-4C7207538D61}"/>
              </a:ext>
              <a:ext uri="{C183D7F6-B498-43B3-948B-1728B52AA6E4}">
                <adec:decorative xmlns:adec="http://schemas.microsoft.com/office/drawing/2017/decorative" val="1"/>
              </a:ext>
            </a:extLst>
          </p:cNvPr>
          <p:cNvSpPr/>
          <p:nvPr/>
        </p:nvSpPr>
        <p:spPr>
          <a:xfrm>
            <a:off x="34012" y="5732236"/>
            <a:ext cx="593780" cy="59093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A921F432-AFC3-ABB5-8E7F-ECCF4607A0F8}"/>
              </a:ext>
              <a:ext uri="{C183D7F6-B498-43B3-948B-1728B52AA6E4}">
                <adec:decorative xmlns:adec="http://schemas.microsoft.com/office/drawing/2017/decorative" val="1"/>
              </a:ext>
            </a:extLst>
          </p:cNvPr>
          <p:cNvSpPr>
            <a:spLocks noGrp="1"/>
          </p:cNvSpPr>
          <p:nvPr>
            <p:ph type="sldNum" sz="quarter" idx="12"/>
          </p:nvPr>
        </p:nvSpPr>
        <p:spPr>
          <a:xfrm>
            <a:off x="9396094" y="6819423"/>
            <a:ext cx="169656" cy="292100"/>
          </a:xfrm>
        </p:spPr>
        <p:txBody>
          <a:bodyPr/>
          <a:lstStyle/>
          <a:p>
            <a:fld id="{6008E717-598F-42B4-8424-CE4562B98822}" type="slidenum">
              <a:rPr lang="en-US" smtClean="0">
                <a:solidFill>
                  <a:schemeClr val="tx1"/>
                </a:solidFill>
              </a:rPr>
              <a:t>9</a:t>
            </a:fld>
            <a:endParaRPr lang="en-US" dirty="0">
              <a:solidFill>
                <a:schemeClr val="tx1"/>
              </a:solidFill>
            </a:endParaRPr>
          </a:p>
        </p:txBody>
      </p:sp>
      <p:sp>
        <p:nvSpPr>
          <p:cNvPr id="3" name="Title 2">
            <a:extLst>
              <a:ext uri="{FF2B5EF4-FFF2-40B4-BE49-F238E27FC236}">
                <a16:creationId xmlns:a16="http://schemas.microsoft.com/office/drawing/2014/main" id="{F17D9AD3-7E89-B75F-7EB3-EF6DB12F40BC}"/>
              </a:ext>
            </a:extLst>
          </p:cNvPr>
          <p:cNvSpPr>
            <a:spLocks noGrp="1"/>
          </p:cNvSpPr>
          <p:nvPr>
            <p:ph type="title" idx="4294967295"/>
          </p:nvPr>
        </p:nvSpPr>
        <p:spPr>
          <a:xfrm>
            <a:off x="34011" y="-13259"/>
            <a:ext cx="9753600" cy="527050"/>
          </a:xfrm>
          <a:solidFill>
            <a:srgbClr val="339999"/>
          </a:solidFill>
          <a:ln w="19050">
            <a:solidFill>
              <a:srgbClr val="339999"/>
            </a:solidFill>
          </a:ln>
        </p:spPr>
        <p:txBody>
          <a:bodyPr anchor="b" anchorCtr="1">
            <a:normAutofit/>
          </a:bodyPr>
          <a:lstStyle/>
          <a:p>
            <a:r>
              <a:rPr lang="en-US" sz="2240" b="1" dirty="0">
                <a:solidFill>
                  <a:schemeClr val="bg1"/>
                </a:solidFill>
                <a:latin typeface="Arial" panose="020B0604020202020204" pitchFamily="34" charset="0"/>
                <a:cs typeface="Arial" panose="020B0604020202020204" pitchFamily="34" charset="0"/>
              </a:rPr>
              <a:t>MTS Board Meetings</a:t>
            </a:r>
          </a:p>
        </p:txBody>
      </p:sp>
      <p:sp>
        <p:nvSpPr>
          <p:cNvPr id="10" name="TextBox 9">
            <a:extLst>
              <a:ext uri="{FF2B5EF4-FFF2-40B4-BE49-F238E27FC236}">
                <a16:creationId xmlns:a16="http://schemas.microsoft.com/office/drawing/2014/main" id="{560E7D56-BCE6-0517-E9A4-1F2841F5A56B}"/>
              </a:ext>
            </a:extLst>
          </p:cNvPr>
          <p:cNvSpPr txBox="1"/>
          <p:nvPr/>
        </p:nvSpPr>
        <p:spPr>
          <a:xfrm>
            <a:off x="73899" y="709747"/>
            <a:ext cx="9386221" cy="1077218"/>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While MCTS regularly appears before County Board committees, since 2014, the MTS Board met 17 times with a typical agenda listing of five to six items. The last meeting with a duration of over 20 minutes was in 2020. The MTS Board never met to be briefed on the $10.9 million projected deficit in 2025.</a:t>
            </a:r>
          </a:p>
        </p:txBody>
      </p:sp>
      <p:sp>
        <p:nvSpPr>
          <p:cNvPr id="12" name="TextBox 11">
            <a:extLst>
              <a:ext uri="{FF2B5EF4-FFF2-40B4-BE49-F238E27FC236}">
                <a16:creationId xmlns:a16="http://schemas.microsoft.com/office/drawing/2014/main" id="{D6BEAFFE-2057-DF40-0A66-07DA6E0ED9DB}"/>
              </a:ext>
            </a:extLst>
          </p:cNvPr>
          <p:cNvSpPr txBox="1"/>
          <p:nvPr/>
        </p:nvSpPr>
        <p:spPr>
          <a:xfrm>
            <a:off x="73899" y="1813495"/>
            <a:ext cx="5318563" cy="3293209"/>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The MTS Board at its annual meetings processed the: </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Appointment of Officers</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Approval of Self-Insurance</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Approval of standard business matters</a:t>
            </a:r>
          </a:p>
          <a:p>
            <a:pPr marL="594360" lvl="1"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Approval of MCTS Management representatives on the MCTS Pension Board and 457 Plan Board</a:t>
            </a:r>
          </a:p>
          <a:p>
            <a:pPr marL="594360" lvl="1"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Acknowledgement of MTS officers, managers, and agents to sign orders for the payment of money and contracts  </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Distribution of MTS Ethics and Conflict of Interest Policy</a:t>
            </a:r>
          </a:p>
          <a:p>
            <a:pPr marL="2286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Approval of prior meetings minutes – typically one year after the meeting occurred</a:t>
            </a:r>
          </a:p>
        </p:txBody>
      </p:sp>
      <p:pic>
        <p:nvPicPr>
          <p:cNvPr id="5" name="Picture 4">
            <a:extLst>
              <a:ext uri="{FF2B5EF4-FFF2-40B4-BE49-F238E27FC236}">
                <a16:creationId xmlns:a16="http://schemas.microsoft.com/office/drawing/2014/main" id="{6B0FDFED-A12D-7A49-F8F6-9671E3F7473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5280" y="-13259"/>
            <a:ext cx="521628" cy="527050"/>
          </a:xfrm>
          <a:prstGeom prst="rect">
            <a:avLst/>
          </a:prstGeom>
        </p:spPr>
      </p:pic>
      <p:sp>
        <p:nvSpPr>
          <p:cNvPr id="9" name="Flowchart: Connector 8" descr="Recommendation 4">
            <a:extLst>
              <a:ext uri="{FF2B5EF4-FFF2-40B4-BE49-F238E27FC236}">
                <a16:creationId xmlns:a16="http://schemas.microsoft.com/office/drawing/2014/main" id="{4ABA3733-26F2-58B4-5169-CA504C59AD8A}"/>
              </a:ext>
            </a:extLst>
          </p:cNvPr>
          <p:cNvSpPr/>
          <p:nvPr/>
        </p:nvSpPr>
        <p:spPr>
          <a:xfrm>
            <a:off x="56360" y="5767395"/>
            <a:ext cx="549084" cy="520611"/>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4</a:t>
            </a:r>
          </a:p>
        </p:txBody>
      </p:sp>
      <p:sp>
        <p:nvSpPr>
          <p:cNvPr id="7" name="Rectangle 6">
            <a:extLst>
              <a:ext uri="{FF2B5EF4-FFF2-40B4-BE49-F238E27FC236}">
                <a16:creationId xmlns:a16="http://schemas.microsoft.com/office/drawing/2014/main" id="{32CF695B-AF99-7495-278B-3FF6CD1FA08A}"/>
              </a:ext>
            </a:extLst>
          </p:cNvPr>
          <p:cNvSpPr/>
          <p:nvPr/>
        </p:nvSpPr>
        <p:spPr>
          <a:xfrm>
            <a:off x="584290" y="5270455"/>
            <a:ext cx="8981460" cy="1334998"/>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buClr>
                <a:srgbClr val="339999"/>
              </a:buClr>
            </a:pPr>
            <a:r>
              <a:rPr lang="en-US" sz="1600" dirty="0">
                <a:solidFill>
                  <a:schemeClr val="bg1"/>
                </a:solidFill>
                <a:latin typeface="Arial" panose="020B0604020202020204" pitchFamily="34" charset="0"/>
                <a:cs typeface="Arial" panose="020B0604020202020204" pitchFamily="34" charset="0"/>
              </a:rPr>
              <a:t>MCDOT should develop policies and procedures on presenting to either the County Board or MTS Board on:</a:t>
            </a:r>
          </a:p>
          <a:p>
            <a:pPr lvl="0">
              <a:buClr>
                <a:srgbClr val="339999"/>
              </a:buClr>
              <a:buFont typeface="+mj-lt"/>
              <a:buAutoNum type="arabicPeriod"/>
            </a:pPr>
            <a:r>
              <a:rPr lang="en-US" sz="1600" dirty="0">
                <a:solidFill>
                  <a:schemeClr val="bg1"/>
                </a:solidFill>
                <a:latin typeface="Arial" panose="020B0604020202020204" pitchFamily="34" charset="0"/>
                <a:cs typeface="Arial" panose="020B0604020202020204" pitchFamily="34" charset="0"/>
              </a:rPr>
              <a:t>- a periodic detailed financial update on revenues, grants, and expenditures</a:t>
            </a:r>
          </a:p>
          <a:p>
            <a:pPr lvl="0">
              <a:buClr>
                <a:srgbClr val="339999"/>
              </a:buClr>
              <a:buFont typeface="+mj-lt"/>
              <a:buAutoNum type="arabicPeriod"/>
            </a:pPr>
            <a:r>
              <a:rPr lang="en-US" sz="1600" dirty="0">
                <a:solidFill>
                  <a:schemeClr val="bg1"/>
                </a:solidFill>
                <a:latin typeface="Arial" panose="020B0604020202020204" pitchFamily="34" charset="0"/>
                <a:cs typeface="Arial" panose="020B0604020202020204" pitchFamily="34" charset="0"/>
              </a:rPr>
              <a:t>- a review of any legal issues anticipated to have a significant fiscal impact</a:t>
            </a:r>
          </a:p>
          <a:p>
            <a:pPr lvl="0">
              <a:buClr>
                <a:srgbClr val="339999"/>
              </a:buClr>
              <a:buFont typeface="+mj-lt"/>
              <a:buAutoNum type="arabicPeriod"/>
            </a:pPr>
            <a:r>
              <a:rPr lang="en-US" sz="1600" dirty="0">
                <a:solidFill>
                  <a:schemeClr val="bg1"/>
                </a:solidFill>
                <a:latin typeface="Arial" panose="020B0604020202020204" pitchFamily="34" charset="0"/>
                <a:cs typeface="Arial" panose="020B0604020202020204" pitchFamily="34" charset="0"/>
              </a:rPr>
              <a:t> - notifications, reports, and status updates on any audits, reviews, or investigations </a:t>
            </a:r>
          </a:p>
        </p:txBody>
      </p:sp>
      <p:sp>
        <p:nvSpPr>
          <p:cNvPr id="11" name="Rectangle 2">
            <a:extLst>
              <a:ext uri="{FF2B5EF4-FFF2-40B4-BE49-F238E27FC236}">
                <a16:creationId xmlns:a16="http://schemas.microsoft.com/office/drawing/2014/main" id="{574A2537-69E8-16F4-76A2-88E55B89849B}"/>
              </a:ext>
            </a:extLst>
          </p:cNvPr>
          <p:cNvSpPr>
            <a:spLocks noChangeArrowheads="1"/>
          </p:cNvSpPr>
          <p:nvPr/>
        </p:nvSpPr>
        <p:spPr bwMode="auto">
          <a:xfrm>
            <a:off x="1" y="949547"/>
            <a:ext cx="147797" cy="295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3152" tIns="36576" rIns="73152" bIns="36576" numCol="1" anchor="ctr" anchorCtr="0" compatLnSpc="1">
            <a:prstTxWarp prst="textNoShape">
              <a:avLst/>
            </a:prstTxWarp>
            <a:spAutoFit/>
          </a:bodyPr>
          <a:lstStyle/>
          <a:p>
            <a:endParaRPr lang="en-US" sz="1440" dirty="0"/>
          </a:p>
        </p:txBody>
      </p:sp>
      <p:pic>
        <p:nvPicPr>
          <p:cNvPr id="19" name="Picture 18">
            <a:extLst>
              <a:ext uri="{FF2B5EF4-FFF2-40B4-BE49-F238E27FC236}">
                <a16:creationId xmlns:a16="http://schemas.microsoft.com/office/drawing/2014/main" id="{BD008F33-8823-7899-2E52-D6F0B3F09669}"/>
              </a:ext>
            </a:extLst>
          </p:cNvPr>
          <p:cNvPicPr>
            <a:picLocks noChangeAspect="1"/>
          </p:cNvPicPr>
          <p:nvPr/>
        </p:nvPicPr>
        <p:blipFill>
          <a:blip r:embed="rId4"/>
          <a:stretch>
            <a:fillRect/>
          </a:stretch>
        </p:blipFill>
        <p:spPr>
          <a:xfrm>
            <a:off x="5393903" y="1982921"/>
            <a:ext cx="4087019" cy="2645127"/>
          </a:xfrm>
          <a:prstGeom prst="rect">
            <a:avLst/>
          </a:prstGeom>
        </p:spPr>
      </p:pic>
    </p:spTree>
    <p:extLst>
      <p:ext uri="{BB962C8B-B14F-4D97-AF65-F5344CB8AC3E}">
        <p14:creationId xmlns:p14="http://schemas.microsoft.com/office/powerpoint/2010/main" val="803845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9163A5-BFB3-AC2C-FD9F-62DF8061E32E}"/>
              </a:ext>
            </a:extLst>
          </p:cNvPr>
          <p:cNvSpPr>
            <a:spLocks noGrp="1"/>
          </p:cNvSpPr>
          <p:nvPr>
            <p:ph type="sldNum" sz="quarter" idx="12"/>
          </p:nvPr>
        </p:nvSpPr>
        <p:spPr/>
        <p:txBody>
          <a:bodyPr/>
          <a:lstStyle/>
          <a:p>
            <a:fld id="{6008E717-598F-42B4-8424-CE4562B98822}" type="slidenum">
              <a:rPr lang="en-US" smtClean="0"/>
              <a:t>10</a:t>
            </a:fld>
            <a:endParaRPr lang="en-US" dirty="0"/>
          </a:p>
        </p:txBody>
      </p:sp>
      <p:sp>
        <p:nvSpPr>
          <p:cNvPr id="3" name="Title 4">
            <a:extLst>
              <a:ext uri="{FF2B5EF4-FFF2-40B4-BE49-F238E27FC236}">
                <a16:creationId xmlns:a16="http://schemas.microsoft.com/office/drawing/2014/main" id="{16FBDCB2-90F4-6E12-8BCB-54075CAAB952}"/>
              </a:ext>
            </a:extLst>
          </p:cNvPr>
          <p:cNvSpPr txBox="1">
            <a:spLocks/>
          </p:cNvSpPr>
          <p:nvPr/>
        </p:nvSpPr>
        <p:spPr>
          <a:xfrm>
            <a:off x="0" y="0"/>
            <a:ext cx="9753600" cy="490174"/>
          </a:xfrm>
          <a:prstGeom prst="rect">
            <a:avLst/>
          </a:prstGeom>
          <a:solidFill>
            <a:srgbClr val="339999"/>
          </a:solidFill>
          <a:ln w="19050">
            <a:solidFill>
              <a:srgbClr val="339999"/>
            </a:solidFill>
          </a:ln>
        </p:spPr>
        <p:txBody>
          <a:bodyPr vert="horz" lIns="73152" tIns="36576" rIns="73152" bIns="36576" rtlCol="0" anchor="b" anchorCtr="1">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40" b="1" dirty="0">
                <a:solidFill>
                  <a:schemeClr val="bg1"/>
                </a:solidFill>
                <a:latin typeface="Arial" panose="020B0604020202020204" pitchFamily="34" charset="0"/>
                <a:cs typeface="Arial" panose="020B0604020202020204" pitchFamily="34" charset="0"/>
              </a:rPr>
              <a:t>Fiscal Oversight and Representation on the MTS Board </a:t>
            </a:r>
          </a:p>
        </p:txBody>
      </p:sp>
      <p:pic>
        <p:nvPicPr>
          <p:cNvPr id="4" name="Picture 3">
            <a:extLst>
              <a:ext uri="{FF2B5EF4-FFF2-40B4-BE49-F238E27FC236}">
                <a16:creationId xmlns:a16="http://schemas.microsoft.com/office/drawing/2014/main" id="{C6616460-5A76-B161-D378-1204208DA7E1}"/>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6999" y="18724"/>
            <a:ext cx="466601" cy="471450"/>
          </a:xfrm>
          <a:prstGeom prst="rect">
            <a:avLst/>
          </a:prstGeom>
        </p:spPr>
      </p:pic>
      <p:sp>
        <p:nvSpPr>
          <p:cNvPr id="5" name="TextBox 4">
            <a:extLst>
              <a:ext uri="{FF2B5EF4-FFF2-40B4-BE49-F238E27FC236}">
                <a16:creationId xmlns:a16="http://schemas.microsoft.com/office/drawing/2014/main" id="{A46CFB8D-19F7-1CA1-9D16-0F090F96E57C}"/>
              </a:ext>
            </a:extLst>
          </p:cNvPr>
          <p:cNvSpPr txBox="1"/>
          <p:nvPr/>
        </p:nvSpPr>
        <p:spPr>
          <a:xfrm>
            <a:off x="251888" y="1980437"/>
            <a:ext cx="9268411" cy="830997"/>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The largest expenditure categories for the deficit in 2025 were within salaries, fringe benefits, workers’ compensation, and the paratransit contract. These expenditures fall outside of items approved by either the MTS or County Board.  </a:t>
            </a:r>
          </a:p>
        </p:txBody>
      </p:sp>
      <p:sp>
        <p:nvSpPr>
          <p:cNvPr id="6" name="TextBox 5">
            <a:extLst>
              <a:ext uri="{FF2B5EF4-FFF2-40B4-BE49-F238E27FC236}">
                <a16:creationId xmlns:a16="http://schemas.microsoft.com/office/drawing/2014/main" id="{4AC44B29-DF88-E6DE-6FD5-8F7A6767F62C}"/>
              </a:ext>
            </a:extLst>
          </p:cNvPr>
          <p:cNvSpPr txBox="1"/>
          <p:nvPr/>
        </p:nvSpPr>
        <p:spPr>
          <a:xfrm>
            <a:off x="251888" y="634840"/>
            <a:ext cx="9268411" cy="1077218"/>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In 2014, the Comptroller explained that all expenses for Transit Operations with the exception of some charges are essentially consolidated into a single expenditure account on the County books. Charges that remain on the County side are debt and depreciation, capital outlay, and crosscharges from other County departments for provision of services. </a:t>
            </a:r>
          </a:p>
        </p:txBody>
      </p:sp>
      <p:graphicFrame>
        <p:nvGraphicFramePr>
          <p:cNvPr id="7" name="Table 6">
            <a:extLst>
              <a:ext uri="{FF2B5EF4-FFF2-40B4-BE49-F238E27FC236}">
                <a16:creationId xmlns:a16="http://schemas.microsoft.com/office/drawing/2014/main" id="{58C3C5E6-2ADE-08C2-DA59-6061ECA0A786}"/>
              </a:ext>
            </a:extLst>
          </p:cNvPr>
          <p:cNvGraphicFramePr>
            <a:graphicFrameLocks noGrp="1"/>
          </p:cNvGraphicFramePr>
          <p:nvPr>
            <p:extLst>
              <p:ext uri="{D42A27DB-BD31-4B8C-83A1-F6EECF244321}">
                <p14:modId xmlns:p14="http://schemas.microsoft.com/office/powerpoint/2010/main" val="1958247838"/>
              </p:ext>
            </p:extLst>
          </p:nvPr>
        </p:nvGraphicFramePr>
        <p:xfrm>
          <a:off x="372141" y="3463379"/>
          <a:ext cx="8420985" cy="2536103"/>
        </p:xfrm>
        <a:graphic>
          <a:graphicData uri="http://schemas.openxmlformats.org/drawingml/2006/table">
            <a:tbl>
              <a:tblPr firstRow="1" firstCol="1" bandRow="1"/>
              <a:tblGrid>
                <a:gridCol w="4859078">
                  <a:extLst>
                    <a:ext uri="{9D8B030D-6E8A-4147-A177-3AD203B41FA5}">
                      <a16:colId xmlns:a16="http://schemas.microsoft.com/office/drawing/2014/main" val="341277434"/>
                    </a:ext>
                  </a:extLst>
                </a:gridCol>
                <a:gridCol w="1244009">
                  <a:extLst>
                    <a:ext uri="{9D8B030D-6E8A-4147-A177-3AD203B41FA5}">
                      <a16:colId xmlns:a16="http://schemas.microsoft.com/office/drawing/2014/main" val="393364713"/>
                    </a:ext>
                  </a:extLst>
                </a:gridCol>
                <a:gridCol w="1212112">
                  <a:extLst>
                    <a:ext uri="{9D8B030D-6E8A-4147-A177-3AD203B41FA5}">
                      <a16:colId xmlns:a16="http://schemas.microsoft.com/office/drawing/2014/main" val="4000965243"/>
                    </a:ext>
                  </a:extLst>
                </a:gridCol>
                <a:gridCol w="1105786">
                  <a:extLst>
                    <a:ext uri="{9D8B030D-6E8A-4147-A177-3AD203B41FA5}">
                      <a16:colId xmlns:a16="http://schemas.microsoft.com/office/drawing/2014/main" val="3793495392"/>
                    </a:ext>
                  </a:extLst>
                </a:gridCol>
              </a:tblGrid>
              <a:tr h="314412">
                <a:tc gridSpan="4">
                  <a:txBody>
                    <a:bodyPr/>
                    <a:lstStyle/>
                    <a:p>
                      <a:pPr marL="39370" marR="0" algn="ctr">
                        <a:lnSpc>
                          <a:spcPct val="100000"/>
                        </a:lnSpc>
                        <a:spcAft>
                          <a:spcPts val="0"/>
                        </a:spcAft>
                        <a:buNone/>
                      </a:pPr>
                      <a:r>
                        <a:rPr lang="en-US" sz="16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Expenditures Contributing to 2025 Deficit (in millions)</a:t>
                      </a:r>
                      <a:endParaRPr lang="en-US" sz="16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16793315"/>
                  </a:ext>
                </a:extLst>
              </a:tr>
              <a:tr h="384106">
                <a:tc>
                  <a:txBody>
                    <a:bodyPr/>
                    <a:lstStyle/>
                    <a:p>
                      <a:pPr marL="0" marR="0" algn="l">
                        <a:lnSpc>
                          <a:spcPct val="100000"/>
                        </a:lnSpc>
                        <a:spcAft>
                          <a:spcPts val="0"/>
                        </a:spcAft>
                        <a:buNone/>
                      </a:pPr>
                      <a:r>
                        <a:rPr lang="en-US" sz="1600" b="1" kern="100" dirty="0">
                          <a:effectLst/>
                          <a:latin typeface="Arial" panose="020B0604020202020204" pitchFamily="34" charset="0"/>
                          <a:ea typeface="Arial" panose="020B0604020202020204" pitchFamily="34" charset="0"/>
                          <a:cs typeface="Times New Roman" panose="02020603050405020304" pitchFamily="18" charset="0"/>
                        </a:rPr>
                        <a:t>Expenditure Category</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0000"/>
                        </a:lnSpc>
                        <a:spcAft>
                          <a:spcPts val="0"/>
                        </a:spcAft>
                        <a:buNone/>
                      </a:pPr>
                      <a:r>
                        <a:rPr lang="en-US" sz="1600" b="1" kern="100" dirty="0">
                          <a:effectLst/>
                          <a:latin typeface="Arial" panose="020B0604020202020204" pitchFamily="34" charset="0"/>
                          <a:ea typeface="Arial" panose="020B0604020202020204" pitchFamily="34" charset="0"/>
                          <a:cs typeface="Times New Roman" panose="02020603050405020304" pitchFamily="18" charset="0"/>
                        </a:rPr>
                        <a:t>Actual</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0000"/>
                        </a:lnSpc>
                        <a:spcAft>
                          <a:spcPts val="0"/>
                        </a:spcAft>
                        <a:buNone/>
                      </a:pPr>
                      <a:r>
                        <a:rPr lang="en-US" sz="1600" b="1" kern="100" dirty="0">
                          <a:effectLst/>
                          <a:latin typeface="Arial" panose="020B0604020202020204" pitchFamily="34" charset="0"/>
                          <a:ea typeface="Arial" panose="020B0604020202020204" pitchFamily="34" charset="0"/>
                          <a:cs typeface="Times New Roman" panose="02020603050405020304" pitchFamily="18" charset="0"/>
                        </a:rPr>
                        <a:t>Budget </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0000"/>
                        </a:lnSpc>
                        <a:spcAft>
                          <a:spcPts val="0"/>
                        </a:spcAft>
                        <a:buNone/>
                      </a:pPr>
                      <a:r>
                        <a:rPr lang="en-US" sz="1600" b="1" kern="100" dirty="0">
                          <a:effectLst/>
                          <a:latin typeface="Arial" panose="020B0604020202020204" pitchFamily="34" charset="0"/>
                          <a:ea typeface="Arial" panose="020B0604020202020204" pitchFamily="34" charset="0"/>
                          <a:cs typeface="Times New Roman" panose="02020603050405020304" pitchFamily="18" charset="0"/>
                        </a:rPr>
                        <a:t>Variance</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214914175"/>
                  </a:ext>
                </a:extLst>
              </a:tr>
              <a:tr h="367517">
                <a:tc>
                  <a:txBody>
                    <a:bodyPr/>
                    <a:lstStyle/>
                    <a:p>
                      <a:r>
                        <a:rPr lang="en-US" sz="1600" dirty="0">
                          <a:latin typeface="Arial" panose="020B0604020202020204" pitchFamily="34" charset="0"/>
                          <a:cs typeface="Arial" panose="020B0604020202020204" pitchFamily="34" charset="0"/>
                        </a:rPr>
                        <a:t>Operator Wages</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$49.8</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$47.1</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($2.8)</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380039357"/>
                  </a:ext>
                </a:extLst>
              </a:tr>
              <a:tr h="367517">
                <a:tc>
                  <a:txBody>
                    <a:bodyPr/>
                    <a:lstStyle/>
                    <a:p>
                      <a:r>
                        <a:rPr lang="en-US" sz="1600" dirty="0">
                          <a:latin typeface="Arial" panose="020B0604020202020204" pitchFamily="34" charset="0"/>
                          <a:cs typeface="Arial" panose="020B0604020202020204" pitchFamily="34" charset="0"/>
                        </a:rPr>
                        <a:t>Other Salaries &amp; Wages</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$24.9</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$23.5</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($1.4)</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345482944"/>
                  </a:ext>
                </a:extLst>
              </a:tr>
              <a:tr h="367517">
                <a:tc>
                  <a:txBody>
                    <a:bodyPr/>
                    <a:lstStyle/>
                    <a:p>
                      <a:r>
                        <a:rPr lang="en-US" sz="1600" dirty="0">
                          <a:latin typeface="Arial" panose="020B0604020202020204" pitchFamily="34" charset="0"/>
                          <a:cs typeface="Arial" panose="020B0604020202020204" pitchFamily="34" charset="0"/>
                        </a:rPr>
                        <a:t>Fringe Benefits</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$33.0</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$30.9</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($2.1)</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2027437899"/>
                  </a:ext>
                </a:extLst>
              </a:tr>
              <a:tr h="367517">
                <a:tc>
                  <a:txBody>
                    <a:bodyPr/>
                    <a:lstStyle/>
                    <a:p>
                      <a:r>
                        <a:rPr lang="en-US" sz="1600" dirty="0">
                          <a:latin typeface="Arial" panose="020B0604020202020204" pitchFamily="34" charset="0"/>
                          <a:cs typeface="Arial" panose="020B0604020202020204" pitchFamily="34" charset="0"/>
                        </a:rPr>
                        <a:t>Purchased Transportation Expense (Paratransit)</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$22.4</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$19.8</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($2.6)</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652051068"/>
                  </a:ext>
                </a:extLst>
              </a:tr>
              <a:tr h="367517">
                <a:tc>
                  <a:txBody>
                    <a:bodyPr/>
                    <a:lstStyle/>
                    <a:p>
                      <a:r>
                        <a:rPr lang="en-US" sz="1600" dirty="0">
                          <a:latin typeface="Arial" panose="020B0604020202020204" pitchFamily="34" charset="0"/>
                          <a:cs typeface="Arial" panose="020B0604020202020204" pitchFamily="34" charset="0"/>
                        </a:rPr>
                        <a:t>Workers’ Compensation</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$6.0</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$4.0</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algn="r"/>
                      <a:r>
                        <a:rPr lang="en-US" sz="1600" dirty="0">
                          <a:latin typeface="Arial" panose="020B0604020202020204" pitchFamily="34" charset="0"/>
                          <a:cs typeface="Arial" panose="020B0604020202020204" pitchFamily="34" charset="0"/>
                        </a:rPr>
                        <a:t>($1.9)</a:t>
                      </a:r>
                    </a:p>
                  </a:txBody>
                  <a:tcPr marL="73152" marR="73152" marT="36576" marB="36576">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351599966"/>
                  </a:ext>
                </a:extLst>
              </a:tr>
            </a:tbl>
          </a:graphicData>
        </a:graphic>
      </p:graphicFrame>
    </p:spTree>
    <p:extLst>
      <p:ext uri="{BB962C8B-B14F-4D97-AF65-F5344CB8AC3E}">
        <p14:creationId xmlns:p14="http://schemas.microsoft.com/office/powerpoint/2010/main" val="2649372257"/>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501EF-6742-D055-8855-F8A6EA45A4FF}"/>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2040BF-8DB2-1677-891F-E3F192FC3046}"/>
              </a:ext>
            </a:extLst>
          </p:cNvPr>
          <p:cNvSpPr>
            <a:spLocks noGrp="1"/>
          </p:cNvSpPr>
          <p:nvPr>
            <p:ph type="sldNum" sz="quarter" idx="12"/>
          </p:nvPr>
        </p:nvSpPr>
        <p:spPr/>
        <p:txBody>
          <a:bodyPr/>
          <a:lstStyle/>
          <a:p>
            <a:fld id="{6008E717-598F-42B4-8424-CE4562B98822}" type="slidenum">
              <a:rPr lang="en-US" smtClean="0"/>
              <a:t>11</a:t>
            </a:fld>
            <a:endParaRPr lang="en-US" dirty="0"/>
          </a:p>
        </p:txBody>
      </p:sp>
      <p:sp>
        <p:nvSpPr>
          <p:cNvPr id="5" name="Title 4">
            <a:extLst>
              <a:ext uri="{FF2B5EF4-FFF2-40B4-BE49-F238E27FC236}">
                <a16:creationId xmlns:a16="http://schemas.microsoft.com/office/drawing/2014/main" id="{1CC96D90-23EF-BD11-84E2-95B5E55255BD}"/>
              </a:ext>
            </a:extLst>
          </p:cNvPr>
          <p:cNvSpPr>
            <a:spLocks noGrp="1"/>
          </p:cNvSpPr>
          <p:nvPr>
            <p:ph type="title" idx="4294967295"/>
          </p:nvPr>
        </p:nvSpPr>
        <p:spPr>
          <a:xfrm>
            <a:off x="0" y="0"/>
            <a:ext cx="9753600" cy="622300"/>
          </a:xfrm>
          <a:solidFill>
            <a:srgbClr val="339999"/>
          </a:solidFill>
          <a:ln w="19050">
            <a:solidFill>
              <a:srgbClr val="339999"/>
            </a:solidFill>
          </a:ln>
        </p:spPr>
        <p:txBody>
          <a:bodyPr anchor="b" anchorCtr="1">
            <a:noAutofit/>
          </a:bodyPr>
          <a:lstStyle/>
          <a:p>
            <a:r>
              <a:rPr lang="en-US" sz="2240" b="1" dirty="0">
                <a:solidFill>
                  <a:schemeClr val="bg1"/>
                </a:solidFill>
                <a:latin typeface="Arial" panose="020B0604020202020204" pitchFamily="34" charset="0"/>
                <a:cs typeface="Arial" panose="020B0604020202020204" pitchFamily="34" charset="0"/>
              </a:rPr>
              <a:t>Fiscal Oversight and Representation on the MTS Board</a:t>
            </a:r>
          </a:p>
        </p:txBody>
      </p:sp>
      <p:sp>
        <p:nvSpPr>
          <p:cNvPr id="7" name="TextBox 6">
            <a:extLst>
              <a:ext uri="{FF2B5EF4-FFF2-40B4-BE49-F238E27FC236}">
                <a16:creationId xmlns:a16="http://schemas.microsoft.com/office/drawing/2014/main" id="{0163F22F-5378-34F6-33F0-38F38294EA70}"/>
              </a:ext>
            </a:extLst>
          </p:cNvPr>
          <p:cNvSpPr txBox="1"/>
          <p:nvPr/>
        </p:nvSpPr>
        <p:spPr>
          <a:xfrm>
            <a:off x="171192" y="825758"/>
            <a:ext cx="8984868" cy="1791260"/>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Due to the unique funding structure for MCTS, it is difficult to analyze their finances. There is no representation from other County financial stakeholders on the Board of Directors. </a:t>
            </a:r>
          </a:p>
          <a:p>
            <a:r>
              <a:rPr lang="en-US" sz="1600" b="1" dirty="0"/>
              <a:t> </a:t>
            </a:r>
            <a:endParaRPr lang="en-US" sz="1600" dirty="0"/>
          </a:p>
          <a:p>
            <a:r>
              <a:rPr lang="en-US" sz="1600" dirty="0">
                <a:latin typeface="Arial" panose="020B0604020202020204" pitchFamily="34" charset="0"/>
                <a:cs typeface="Arial" panose="020B0604020202020204" pitchFamily="34" charset="0"/>
              </a:rPr>
              <a:t>Historically, the funding structure for MCTS has been split with some expenses paid by the County and the remaining costs managed by MCTS. Property tax levy and Vehicle Registration Fees are also split. Vehicle registration Fees are a part of Other Direct Revenue.</a:t>
            </a:r>
          </a:p>
          <a:p>
            <a:endParaRPr lang="en-US" sz="1440" kern="100" dirty="0">
              <a:latin typeface="Arial" panose="020B0604020202020204" pitchFamily="34" charset="0"/>
              <a:ea typeface="Arial" panose="020B060402020202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B1D4CB6-95D9-B6A9-9515-7D253886FDE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3040" y="18547"/>
            <a:ext cx="597542" cy="603753"/>
          </a:xfrm>
          <a:prstGeom prst="rect">
            <a:avLst/>
          </a:prstGeom>
        </p:spPr>
      </p:pic>
      <p:graphicFrame>
        <p:nvGraphicFramePr>
          <p:cNvPr id="9" name="Table 8">
            <a:extLst>
              <a:ext uri="{FF2B5EF4-FFF2-40B4-BE49-F238E27FC236}">
                <a16:creationId xmlns:a16="http://schemas.microsoft.com/office/drawing/2014/main" id="{4F6C4B67-742A-6D0F-E8E6-0D7293EA0687}"/>
              </a:ext>
            </a:extLst>
          </p:cNvPr>
          <p:cNvGraphicFramePr>
            <a:graphicFrameLocks noGrp="1"/>
          </p:cNvGraphicFramePr>
          <p:nvPr>
            <p:extLst>
              <p:ext uri="{D42A27DB-BD31-4B8C-83A1-F6EECF244321}">
                <p14:modId xmlns:p14="http://schemas.microsoft.com/office/powerpoint/2010/main" val="2956013980"/>
              </p:ext>
            </p:extLst>
          </p:nvPr>
        </p:nvGraphicFramePr>
        <p:xfrm>
          <a:off x="165147" y="2596166"/>
          <a:ext cx="5066736" cy="1577241"/>
        </p:xfrm>
        <a:graphic>
          <a:graphicData uri="http://schemas.openxmlformats.org/drawingml/2006/table">
            <a:tbl>
              <a:tblPr firstRow="1" firstCol="1" bandRow="1"/>
              <a:tblGrid>
                <a:gridCol w="1943848">
                  <a:extLst>
                    <a:ext uri="{9D8B030D-6E8A-4147-A177-3AD203B41FA5}">
                      <a16:colId xmlns:a16="http://schemas.microsoft.com/office/drawing/2014/main" val="341277434"/>
                    </a:ext>
                  </a:extLst>
                </a:gridCol>
                <a:gridCol w="1054805">
                  <a:extLst>
                    <a:ext uri="{9D8B030D-6E8A-4147-A177-3AD203B41FA5}">
                      <a16:colId xmlns:a16="http://schemas.microsoft.com/office/drawing/2014/main" val="393364713"/>
                    </a:ext>
                  </a:extLst>
                </a:gridCol>
                <a:gridCol w="1029889">
                  <a:extLst>
                    <a:ext uri="{9D8B030D-6E8A-4147-A177-3AD203B41FA5}">
                      <a16:colId xmlns:a16="http://schemas.microsoft.com/office/drawing/2014/main" val="4000965243"/>
                    </a:ext>
                  </a:extLst>
                </a:gridCol>
                <a:gridCol w="1038194">
                  <a:extLst>
                    <a:ext uri="{9D8B030D-6E8A-4147-A177-3AD203B41FA5}">
                      <a16:colId xmlns:a16="http://schemas.microsoft.com/office/drawing/2014/main" val="3793495392"/>
                    </a:ext>
                  </a:extLst>
                </a:gridCol>
              </a:tblGrid>
              <a:tr h="250599">
                <a:tc gridSpan="4">
                  <a:txBody>
                    <a:bodyPr/>
                    <a:lstStyle/>
                    <a:p>
                      <a:pPr marL="39370" marR="0" algn="ctr">
                        <a:lnSpc>
                          <a:spcPct val="100000"/>
                        </a:lnSpc>
                        <a:spcAft>
                          <a:spcPts val="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Split of 2025 Adopted Expenditures between MCDOT and MCTS</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16793315"/>
                  </a:ext>
                </a:extLst>
              </a:tr>
              <a:tr h="229362">
                <a:tc>
                  <a:txBody>
                    <a:bodyPr/>
                    <a:lstStyle/>
                    <a:p>
                      <a:pPr marL="0" marR="0" algn="l">
                        <a:lnSpc>
                          <a:spcPct val="100000"/>
                        </a:lnSpc>
                        <a:spcAft>
                          <a:spcPts val="0"/>
                        </a:spcAft>
                        <a:buNone/>
                      </a:pPr>
                      <a:r>
                        <a:rPr lang="en-US" sz="1200" b="1" kern="100" dirty="0">
                          <a:effectLst/>
                          <a:latin typeface="Arial" panose="020B0604020202020204" pitchFamily="34" charset="0"/>
                          <a:ea typeface="Arial" panose="020B0604020202020204" pitchFamily="34" charset="0"/>
                          <a:cs typeface="Times New Roman" panose="02020603050405020304" pitchFamily="18" charset="0"/>
                        </a:rPr>
                        <a:t>Expenditure Category</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0000"/>
                        </a:lnSpc>
                        <a:spcAft>
                          <a:spcPts val="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MCDOT</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0000"/>
                        </a:lnSpc>
                        <a:spcAft>
                          <a:spcPts val="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MCTS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0000"/>
                        </a:lnSpc>
                        <a:spcAft>
                          <a:spcPts val="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Combined</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214914175"/>
                  </a:ext>
                </a:extLst>
              </a:tr>
              <a:tr h="179413">
                <a:tc>
                  <a:txBody>
                    <a:bodyPr/>
                    <a:lstStyle/>
                    <a:p>
                      <a:pPr marL="0" marR="0" algn="l">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Personnel Costs</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380039357"/>
                  </a:ext>
                </a:extLst>
              </a:tr>
              <a:tr h="168813">
                <a:tc>
                  <a:txBody>
                    <a:bodyPr/>
                    <a:lstStyle/>
                    <a:p>
                      <a:pPr marL="0" marR="0" algn="l">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Operations Costs</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$571,217</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$140,115,342</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$140,686,559</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345482944"/>
                  </a:ext>
                </a:extLst>
              </a:tr>
              <a:tr h="160774">
                <a:tc>
                  <a:txBody>
                    <a:bodyPr/>
                    <a:lstStyle/>
                    <a:p>
                      <a:pPr marL="0" marR="0" algn="l">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Debt and Depreciation</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$5,730,225</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$5,730,225</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2027437899"/>
                  </a:ext>
                </a:extLst>
              </a:tr>
              <a:tr h="176851">
                <a:tc>
                  <a:txBody>
                    <a:bodyPr/>
                    <a:lstStyle/>
                    <a:p>
                      <a:pPr marL="0" marR="0" algn="l">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Capital Outlay</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$625,000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$625,000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652051068"/>
                  </a:ext>
                </a:extLst>
              </a:tr>
              <a:tr h="174046">
                <a:tc>
                  <a:txBody>
                    <a:bodyPr/>
                    <a:lstStyle/>
                    <a:p>
                      <a:pPr marL="0" marR="0" algn="l">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Interdepartmental Charges</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$4,538,198</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$4,538,198</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351599966"/>
                  </a:ext>
                </a:extLst>
              </a:tr>
              <a:tr h="146304">
                <a:tc>
                  <a:txBody>
                    <a:bodyPr/>
                    <a:lstStyle/>
                    <a:p>
                      <a:pPr marL="0" marR="0" algn="l">
                        <a:lnSpc>
                          <a:spcPct val="100000"/>
                        </a:lnSpc>
                        <a:spcAft>
                          <a:spcPts val="0"/>
                        </a:spcAft>
                        <a:buNone/>
                      </a:pPr>
                      <a:r>
                        <a:rPr lang="en-US" sz="1200" b="1" kern="100" dirty="0">
                          <a:effectLst/>
                          <a:latin typeface="Arial" panose="020B0604020202020204" pitchFamily="34" charset="0"/>
                          <a:ea typeface="Arial" panose="020B0604020202020204" pitchFamily="34" charset="0"/>
                          <a:cs typeface="Times New Roman" panose="02020603050405020304" pitchFamily="18" charset="0"/>
                        </a:rPr>
                        <a:t>Total Expenditures</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b="1" kern="100" dirty="0">
                          <a:effectLst/>
                          <a:latin typeface="Arial" panose="020B0604020202020204" pitchFamily="34" charset="0"/>
                          <a:ea typeface="Arial" panose="020B0604020202020204" pitchFamily="34" charset="0"/>
                          <a:cs typeface="Times New Roman" panose="02020603050405020304" pitchFamily="18" charset="0"/>
                        </a:rPr>
                        <a:t>$11,464,640</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b="1" kern="100" dirty="0">
                          <a:effectLst/>
                          <a:latin typeface="Arial" panose="020B0604020202020204" pitchFamily="34" charset="0"/>
                          <a:ea typeface="Arial" panose="020B0604020202020204" pitchFamily="34" charset="0"/>
                          <a:cs typeface="Times New Roman" panose="02020603050405020304" pitchFamily="18" charset="0"/>
                        </a:rPr>
                        <a:t>$140,115,342</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0000"/>
                        </a:lnSpc>
                        <a:spcAft>
                          <a:spcPts val="0"/>
                        </a:spcAft>
                        <a:buNone/>
                      </a:pPr>
                      <a:r>
                        <a:rPr lang="en-US" sz="1200" b="1" kern="100" dirty="0">
                          <a:effectLst/>
                          <a:latin typeface="Arial" panose="020B0604020202020204" pitchFamily="34" charset="0"/>
                          <a:ea typeface="Arial" panose="020B0604020202020204" pitchFamily="34" charset="0"/>
                          <a:cs typeface="Times New Roman" panose="02020603050405020304" pitchFamily="18" charset="0"/>
                        </a:rPr>
                        <a:t>$151,579,982</a:t>
                      </a: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909051846"/>
                  </a:ext>
                </a:extLst>
              </a:tr>
            </a:tbl>
          </a:graphicData>
        </a:graphic>
      </p:graphicFrame>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id="{D496B3B3-082A-2B90-066A-416F42D49377}"/>
                  </a:ext>
                </a:extLst>
              </p14:cNvPr>
              <p14:cNvContentPartPr/>
              <p14:nvPr/>
            </p14:nvContentPartPr>
            <p14:xfrm>
              <a:off x="7804744" y="4175454"/>
              <a:ext cx="575056" cy="213868"/>
            </p14:xfrm>
          </p:contentPart>
        </mc:Choice>
        <mc:Fallback xmlns="">
          <p:pic>
            <p:nvPicPr>
              <p:cNvPr id="13" name="Ink 12">
                <a:extLst>
                  <a:ext uri="{FF2B5EF4-FFF2-40B4-BE49-F238E27FC236}">
                    <a16:creationId xmlns:a16="http://schemas.microsoft.com/office/drawing/2014/main" id="{D496B3B3-082A-2B90-066A-416F42D49377}"/>
                  </a:ext>
                </a:extLst>
              </p:cNvPr>
              <p:cNvPicPr/>
              <p:nvPr/>
            </p:nvPicPr>
            <p:blipFill>
              <a:blip r:embed="rId5"/>
              <a:stretch>
                <a:fillRect/>
              </a:stretch>
            </p:blipFill>
            <p:spPr>
              <a:xfrm>
                <a:off x="7798626" y="4169384"/>
                <a:ext cx="587291" cy="226007"/>
              </a:xfrm>
              <a:prstGeom prst="rect">
                <a:avLst/>
              </a:prstGeom>
            </p:spPr>
          </p:pic>
        </mc:Fallback>
      </mc:AlternateContent>
      <p:pic>
        <p:nvPicPr>
          <p:cNvPr id="14" name="Picture 13">
            <a:extLst>
              <a:ext uri="{FF2B5EF4-FFF2-40B4-BE49-F238E27FC236}">
                <a16:creationId xmlns:a16="http://schemas.microsoft.com/office/drawing/2014/main" id="{0F79EE00-6D0E-48F6-3ECC-29C76B82BE35}"/>
              </a:ext>
            </a:extLst>
          </p:cNvPr>
          <p:cNvPicPr>
            <a:picLocks noChangeAspect="1"/>
          </p:cNvPicPr>
          <p:nvPr/>
        </p:nvPicPr>
        <p:blipFill>
          <a:blip r:embed="rId6"/>
          <a:stretch>
            <a:fillRect/>
          </a:stretch>
        </p:blipFill>
        <p:spPr>
          <a:xfrm>
            <a:off x="5290686" y="3564652"/>
            <a:ext cx="4297768" cy="2473944"/>
          </a:xfrm>
          <a:prstGeom prst="rect">
            <a:avLst/>
          </a:prstGeom>
        </p:spPr>
      </p:pic>
      <mc:AlternateContent xmlns:mc="http://schemas.openxmlformats.org/markup-compatibility/2006" xmlns:p14="http://schemas.microsoft.com/office/powerpoint/2010/main">
        <mc:Choice Requires="p14">
          <p:contentPart p14:bwMode="auto" r:id="rId7">
            <p14:nvContentPartPr>
              <p14:cNvPr id="15" name="Ink 14">
                <a:extLst>
                  <a:ext uri="{FF2B5EF4-FFF2-40B4-BE49-F238E27FC236}">
                    <a16:creationId xmlns:a16="http://schemas.microsoft.com/office/drawing/2014/main" id="{BE30C38B-8387-7557-E46E-499586821BE4}"/>
                  </a:ext>
                </a:extLst>
              </p14:cNvPr>
              <p14:cNvContentPartPr/>
              <p14:nvPr/>
            </p14:nvContentPartPr>
            <p14:xfrm>
              <a:off x="7792016" y="5195257"/>
              <a:ext cx="575056" cy="213868"/>
            </p14:xfrm>
          </p:contentPart>
        </mc:Choice>
        <mc:Fallback xmlns="">
          <p:pic>
            <p:nvPicPr>
              <p:cNvPr id="15" name="Ink 14">
                <a:extLst>
                  <a:ext uri="{FF2B5EF4-FFF2-40B4-BE49-F238E27FC236}">
                    <a16:creationId xmlns:a16="http://schemas.microsoft.com/office/drawing/2014/main" id="{BE30C38B-8387-7557-E46E-499586821BE4}"/>
                  </a:ext>
                </a:extLst>
              </p:cNvPr>
              <p:cNvPicPr/>
              <p:nvPr/>
            </p:nvPicPr>
            <p:blipFill>
              <a:blip r:embed="rId8"/>
              <a:stretch>
                <a:fillRect/>
              </a:stretch>
            </p:blipFill>
            <p:spPr>
              <a:xfrm>
                <a:off x="7785898" y="5189187"/>
                <a:ext cx="587291" cy="226007"/>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Ink 15">
                <a:extLst>
                  <a:ext uri="{FF2B5EF4-FFF2-40B4-BE49-F238E27FC236}">
                    <a16:creationId xmlns:a16="http://schemas.microsoft.com/office/drawing/2014/main" id="{1B60A082-714F-D950-2619-9F2EE2656D5F}"/>
                  </a:ext>
                </a:extLst>
              </p14:cNvPr>
              <p14:cNvContentPartPr/>
              <p14:nvPr/>
            </p14:nvContentPartPr>
            <p14:xfrm>
              <a:off x="7824840" y="5824729"/>
              <a:ext cx="575056" cy="213868"/>
            </p14:xfrm>
          </p:contentPart>
        </mc:Choice>
        <mc:Fallback xmlns="">
          <p:pic>
            <p:nvPicPr>
              <p:cNvPr id="16" name="Ink 15">
                <a:extLst>
                  <a:ext uri="{FF2B5EF4-FFF2-40B4-BE49-F238E27FC236}">
                    <a16:creationId xmlns:a16="http://schemas.microsoft.com/office/drawing/2014/main" id="{1B60A082-714F-D950-2619-9F2EE2656D5F}"/>
                  </a:ext>
                </a:extLst>
              </p:cNvPr>
              <p:cNvPicPr/>
              <p:nvPr/>
            </p:nvPicPr>
            <p:blipFill>
              <a:blip r:embed="rId5"/>
              <a:stretch>
                <a:fillRect/>
              </a:stretch>
            </p:blipFill>
            <p:spPr>
              <a:xfrm>
                <a:off x="7818722" y="5818659"/>
                <a:ext cx="587291" cy="226007"/>
              </a:xfrm>
              <a:prstGeom prst="rect">
                <a:avLst/>
              </a:prstGeom>
            </p:spPr>
          </p:pic>
        </mc:Fallback>
      </mc:AlternateContent>
      <p:cxnSp>
        <p:nvCxnSpPr>
          <p:cNvPr id="6" name="Straight Arrow Connector 5">
            <a:extLst>
              <a:ext uri="{FF2B5EF4-FFF2-40B4-BE49-F238E27FC236}">
                <a16:creationId xmlns:a16="http://schemas.microsoft.com/office/drawing/2014/main" id="{26F6C896-710A-F4C7-50BD-6F4A3BD99CD8}"/>
              </a:ext>
            </a:extLst>
          </p:cNvPr>
          <p:cNvCxnSpPr>
            <a:cxnSpLocks/>
          </p:cNvCxnSpPr>
          <p:nvPr/>
        </p:nvCxnSpPr>
        <p:spPr>
          <a:xfrm flipH="1" flipV="1">
            <a:off x="5131745" y="4072032"/>
            <a:ext cx="2768246" cy="1199897"/>
          </a:xfrm>
          <a:prstGeom prst="straightConnector1">
            <a:avLst/>
          </a:prstGeom>
          <a:ln>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8" name="Straight Arrow Connector 7">
            <a:extLst>
              <a:ext uri="{FF2B5EF4-FFF2-40B4-BE49-F238E27FC236}">
                <a16:creationId xmlns:a16="http://schemas.microsoft.com/office/drawing/2014/main" id="{378BA6B3-19AF-B3B3-54B5-5F46F94BA28A}"/>
              </a:ext>
            </a:extLst>
          </p:cNvPr>
          <p:cNvCxnSpPr>
            <a:cxnSpLocks/>
          </p:cNvCxnSpPr>
          <p:nvPr/>
        </p:nvCxnSpPr>
        <p:spPr>
          <a:xfrm flipH="1" flipV="1">
            <a:off x="5131745" y="5824729"/>
            <a:ext cx="2768246" cy="94299"/>
          </a:xfrm>
          <a:prstGeom prst="straightConnector1">
            <a:avLst/>
          </a:prstGeom>
          <a:ln>
            <a:solidFill>
              <a:srgbClr val="FF0000"/>
            </a:solidFill>
            <a:tailEnd type="triangle"/>
          </a:ln>
        </p:spPr>
        <p:style>
          <a:lnRef idx="1">
            <a:schemeClr val="accent2"/>
          </a:lnRef>
          <a:fillRef idx="0">
            <a:schemeClr val="accent2"/>
          </a:fillRef>
          <a:effectRef idx="0">
            <a:schemeClr val="accent2"/>
          </a:effectRef>
          <a:fontRef idx="minor">
            <a:schemeClr val="tx1"/>
          </a:fontRef>
        </p:style>
      </p:cxnSp>
      <p:graphicFrame>
        <p:nvGraphicFramePr>
          <p:cNvPr id="12" name="Table 11">
            <a:extLst>
              <a:ext uri="{FF2B5EF4-FFF2-40B4-BE49-F238E27FC236}">
                <a16:creationId xmlns:a16="http://schemas.microsoft.com/office/drawing/2014/main" id="{628982B3-6665-3207-8287-3AFED1E5C22D}"/>
              </a:ext>
            </a:extLst>
          </p:cNvPr>
          <p:cNvGraphicFramePr>
            <a:graphicFrameLocks noGrp="1"/>
          </p:cNvGraphicFramePr>
          <p:nvPr>
            <p:extLst>
              <p:ext uri="{D42A27DB-BD31-4B8C-83A1-F6EECF244321}">
                <p14:modId xmlns:p14="http://schemas.microsoft.com/office/powerpoint/2010/main" val="159138646"/>
              </p:ext>
            </p:extLst>
          </p:nvPr>
        </p:nvGraphicFramePr>
        <p:xfrm>
          <a:off x="165146" y="5011849"/>
          <a:ext cx="5066736" cy="1233144"/>
        </p:xfrm>
        <a:graphic>
          <a:graphicData uri="http://schemas.openxmlformats.org/drawingml/2006/table">
            <a:tbl>
              <a:tblPr firstRow="1" firstCol="1" bandRow="1"/>
              <a:tblGrid>
                <a:gridCol w="1943848">
                  <a:extLst>
                    <a:ext uri="{9D8B030D-6E8A-4147-A177-3AD203B41FA5}">
                      <a16:colId xmlns:a16="http://schemas.microsoft.com/office/drawing/2014/main" val="132847883"/>
                    </a:ext>
                  </a:extLst>
                </a:gridCol>
                <a:gridCol w="1054805">
                  <a:extLst>
                    <a:ext uri="{9D8B030D-6E8A-4147-A177-3AD203B41FA5}">
                      <a16:colId xmlns:a16="http://schemas.microsoft.com/office/drawing/2014/main" val="1108868563"/>
                    </a:ext>
                  </a:extLst>
                </a:gridCol>
                <a:gridCol w="1029889">
                  <a:extLst>
                    <a:ext uri="{9D8B030D-6E8A-4147-A177-3AD203B41FA5}">
                      <a16:colId xmlns:a16="http://schemas.microsoft.com/office/drawing/2014/main" val="1784726607"/>
                    </a:ext>
                  </a:extLst>
                </a:gridCol>
                <a:gridCol w="1038194">
                  <a:extLst>
                    <a:ext uri="{9D8B030D-6E8A-4147-A177-3AD203B41FA5}">
                      <a16:colId xmlns:a16="http://schemas.microsoft.com/office/drawing/2014/main" val="3139065449"/>
                    </a:ext>
                  </a:extLst>
                </a:gridCol>
              </a:tblGrid>
              <a:tr h="459141">
                <a:tc gridSpan="4">
                  <a:txBody>
                    <a:bodyPr/>
                    <a:lstStyle/>
                    <a:p>
                      <a:pPr marL="39370" marR="0" algn="ct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Split of 2025 Adopted County Based Revenues between MCDOT and MCTS</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11686600"/>
                  </a:ext>
                </a:extLst>
              </a:tr>
              <a:tr h="229362">
                <a:tc>
                  <a:txBody>
                    <a:bodyPr/>
                    <a:lstStyle/>
                    <a:p>
                      <a:pPr marL="0" marR="0" algn="l">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Revenue Category</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MCDOT</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MCTS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Combined</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2986362052"/>
                  </a:ext>
                </a:extLst>
              </a:tr>
              <a:tr h="179413">
                <a:tc>
                  <a:txBody>
                    <a:bodyPr/>
                    <a:lstStyle/>
                    <a:p>
                      <a:pPr marL="0" marR="0" algn="l">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Property Tax levy</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$8,626,245</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$16,809,719</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$25,435,964</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2144127066"/>
                  </a:ext>
                </a:extLst>
              </a:tr>
              <a:tr h="174046">
                <a:tc>
                  <a:txBody>
                    <a:bodyPr/>
                    <a:lstStyle/>
                    <a:p>
                      <a:pPr marL="0" marR="0" algn="l">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Vehicle Registration Fees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$2,838,395</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$13,361,605</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$16,200,000</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627862139"/>
                  </a:ext>
                </a:extLst>
              </a:tr>
              <a:tr h="146304">
                <a:tc>
                  <a:txBody>
                    <a:bodyPr/>
                    <a:lstStyle/>
                    <a:p>
                      <a:pPr marL="0" marR="0" algn="l">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Total Revenue</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$11,464,640</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$30,171,324</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$41,635,964</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2400784027"/>
                  </a:ext>
                </a:extLst>
              </a:tr>
            </a:tbl>
          </a:graphicData>
        </a:graphic>
      </p:graphicFrame>
    </p:spTree>
    <p:extLst>
      <p:ext uri="{BB962C8B-B14F-4D97-AF65-F5344CB8AC3E}">
        <p14:creationId xmlns:p14="http://schemas.microsoft.com/office/powerpoint/2010/main" val="26795640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56D29-F1C7-B216-BA71-C6C2DF975B4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305A81D-0854-CDE0-E8C3-E649967AD3F6}"/>
              </a:ext>
            </a:extLst>
          </p:cNvPr>
          <p:cNvSpPr>
            <a:spLocks noGrp="1"/>
          </p:cNvSpPr>
          <p:nvPr>
            <p:ph type="title" idx="4294967295"/>
          </p:nvPr>
        </p:nvSpPr>
        <p:spPr>
          <a:xfrm>
            <a:off x="25975" y="0"/>
            <a:ext cx="9753600" cy="490538"/>
          </a:xfrm>
          <a:solidFill>
            <a:srgbClr val="339999"/>
          </a:solidFill>
          <a:ln w="19050">
            <a:solidFill>
              <a:srgbClr val="339999"/>
            </a:solidFill>
          </a:ln>
        </p:spPr>
        <p:txBody>
          <a:bodyPr anchor="b" anchorCtr="1">
            <a:noAutofit/>
          </a:bodyPr>
          <a:lstStyle/>
          <a:p>
            <a:r>
              <a:rPr lang="en-US" sz="2240" b="1" dirty="0">
                <a:solidFill>
                  <a:schemeClr val="bg1"/>
                </a:solidFill>
                <a:latin typeface="Arial" panose="020B0604020202020204" pitchFamily="34" charset="0"/>
                <a:cs typeface="Arial" panose="020B0604020202020204" pitchFamily="34" charset="0"/>
              </a:rPr>
              <a:t>Fiscal Oversight and Representation on the MTS Board Cont.</a:t>
            </a:r>
          </a:p>
        </p:txBody>
      </p:sp>
      <p:sp>
        <p:nvSpPr>
          <p:cNvPr id="8" name="TextBox 7">
            <a:extLst>
              <a:ext uri="{FF2B5EF4-FFF2-40B4-BE49-F238E27FC236}">
                <a16:creationId xmlns:a16="http://schemas.microsoft.com/office/drawing/2014/main" id="{E068F48D-7EC1-62BE-C32D-E9BF974DC58E}"/>
              </a:ext>
            </a:extLst>
          </p:cNvPr>
          <p:cNvSpPr txBox="1"/>
          <p:nvPr/>
        </p:nvSpPr>
        <p:spPr>
          <a:xfrm>
            <a:off x="75851" y="639144"/>
            <a:ext cx="9528863" cy="830997"/>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Since passenger revenue is collected by MCTS, the County’s total expenditures for MCTS are reduced equal to the amount of anticipated fixed route revenue. This does not lend itself to easy monitoring of MCTS fiscal areas.  </a:t>
            </a:r>
            <a:r>
              <a:rPr lang="en-US" sz="1600" dirty="0"/>
              <a:t> </a:t>
            </a:r>
          </a:p>
        </p:txBody>
      </p:sp>
      <p:pic>
        <p:nvPicPr>
          <p:cNvPr id="2" name="Picture 1">
            <a:extLst>
              <a:ext uri="{FF2B5EF4-FFF2-40B4-BE49-F238E27FC236}">
                <a16:creationId xmlns:a16="http://schemas.microsoft.com/office/drawing/2014/main" id="{2F851962-922B-798A-7C31-55255AF9E7F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2010" y="2741"/>
            <a:ext cx="466601" cy="471450"/>
          </a:xfrm>
          <a:prstGeom prst="rect">
            <a:avLst/>
          </a:prstGeom>
        </p:spPr>
      </p:pic>
      <p:sp>
        <p:nvSpPr>
          <p:cNvPr id="14" name="Slide Number Placeholder 4">
            <a:extLst>
              <a:ext uri="{FF2B5EF4-FFF2-40B4-BE49-F238E27FC236}">
                <a16:creationId xmlns:a16="http://schemas.microsoft.com/office/drawing/2014/main" id="{897DFBDE-85C9-C90A-2159-6724DF89D32E}"/>
              </a:ext>
              <a:ext uri="{C183D7F6-B498-43B3-948B-1728B52AA6E4}">
                <adec:decorative xmlns:adec="http://schemas.microsoft.com/office/drawing/2017/decorative" val="1"/>
              </a:ext>
            </a:extLst>
          </p:cNvPr>
          <p:cNvSpPr txBox="1">
            <a:spLocks/>
          </p:cNvSpPr>
          <p:nvPr/>
        </p:nvSpPr>
        <p:spPr>
          <a:xfrm>
            <a:off x="9288893" y="6676056"/>
            <a:ext cx="349718" cy="292100"/>
          </a:xfrm>
          <a:prstGeom prst="rect">
            <a:avLst/>
          </a:prstGeom>
        </p:spPr>
        <p:txBody>
          <a:bodyPr vert="horz" lIns="73152" tIns="36576" rIns="73152" bIns="36576"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008E717-598F-42B4-8424-CE4562B98822}" type="slidenum">
              <a:rPr lang="en-US" sz="1280">
                <a:solidFill>
                  <a:schemeClr val="tx1"/>
                </a:solidFill>
              </a:rPr>
              <a:pPr/>
              <a:t>12</a:t>
            </a:fld>
            <a:endParaRPr lang="en-US" sz="1280" dirty="0">
              <a:solidFill>
                <a:schemeClr val="tx1"/>
              </a:solidFill>
            </a:endParaRPr>
          </a:p>
        </p:txBody>
      </p:sp>
      <p:graphicFrame>
        <p:nvGraphicFramePr>
          <p:cNvPr id="25" name="Table 24">
            <a:extLst>
              <a:ext uri="{FF2B5EF4-FFF2-40B4-BE49-F238E27FC236}">
                <a16:creationId xmlns:a16="http://schemas.microsoft.com/office/drawing/2014/main" id="{E1B71D40-6105-3490-C1C7-63ADDC1CA5C6}"/>
              </a:ext>
            </a:extLst>
          </p:cNvPr>
          <p:cNvGraphicFramePr>
            <a:graphicFrameLocks noGrp="1"/>
          </p:cNvGraphicFramePr>
          <p:nvPr>
            <p:extLst>
              <p:ext uri="{D42A27DB-BD31-4B8C-83A1-F6EECF244321}">
                <p14:modId xmlns:p14="http://schemas.microsoft.com/office/powerpoint/2010/main" val="1456815976"/>
              </p:ext>
            </p:extLst>
          </p:nvPr>
        </p:nvGraphicFramePr>
        <p:xfrm>
          <a:off x="1867891" y="5393195"/>
          <a:ext cx="6069768" cy="954870"/>
        </p:xfrm>
        <a:graphic>
          <a:graphicData uri="http://schemas.openxmlformats.org/drawingml/2006/table">
            <a:tbl>
              <a:tblPr firstRow="1" firstCol="1" bandRow="1"/>
              <a:tblGrid>
                <a:gridCol w="3792352">
                  <a:extLst>
                    <a:ext uri="{9D8B030D-6E8A-4147-A177-3AD203B41FA5}">
                      <a16:colId xmlns:a16="http://schemas.microsoft.com/office/drawing/2014/main" val="3884929279"/>
                    </a:ext>
                  </a:extLst>
                </a:gridCol>
                <a:gridCol w="1134464">
                  <a:extLst>
                    <a:ext uri="{9D8B030D-6E8A-4147-A177-3AD203B41FA5}">
                      <a16:colId xmlns:a16="http://schemas.microsoft.com/office/drawing/2014/main" val="1635113038"/>
                    </a:ext>
                  </a:extLst>
                </a:gridCol>
                <a:gridCol w="1142952">
                  <a:extLst>
                    <a:ext uri="{9D8B030D-6E8A-4147-A177-3AD203B41FA5}">
                      <a16:colId xmlns:a16="http://schemas.microsoft.com/office/drawing/2014/main" val="1583481254"/>
                    </a:ext>
                  </a:extLst>
                </a:gridCol>
              </a:tblGrid>
              <a:tr h="183261">
                <a:tc gridSpan="3">
                  <a:txBody>
                    <a:bodyPr/>
                    <a:lstStyle/>
                    <a:p>
                      <a:pPr marL="39370" marR="0" algn="ct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Total Expenditures for Transit/Paratransit</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386927817"/>
                  </a:ext>
                </a:extLst>
              </a:tr>
              <a:tr h="201246">
                <a:tc>
                  <a:txBody>
                    <a:bodyPr/>
                    <a:lstStyle/>
                    <a:p>
                      <a:pPr marL="0" marR="0" algn="ct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Category</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2025 Budget</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2026 Budget</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3626704685"/>
                  </a:ext>
                </a:extLst>
              </a:tr>
              <a:tr h="171946">
                <a:tc>
                  <a:txBody>
                    <a:bodyPr/>
                    <a:lstStyle/>
                    <a:p>
                      <a:pPr marL="0" marR="0" algn="l">
                        <a:lnSpc>
                          <a:spcPct val="107000"/>
                        </a:lnSpc>
                        <a:spcAft>
                          <a:spcPts val="800"/>
                        </a:spcAft>
                        <a:buNone/>
                      </a:pPr>
                      <a:r>
                        <a:rPr lang="en-US" sz="1200"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Total Expenditures from Adopted Budget Narrative</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  $151,579,982</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 $161,047,854</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259146090"/>
                  </a:ext>
                </a:extLst>
              </a:tr>
              <a:tr h="187570">
                <a:tc>
                  <a:txBody>
                    <a:bodyPr/>
                    <a:lstStyle/>
                    <a:p>
                      <a:pPr marL="0" marR="0" algn="l">
                        <a:lnSpc>
                          <a:spcPct val="107000"/>
                        </a:lnSpc>
                        <a:spcAft>
                          <a:spcPts val="800"/>
                        </a:spcAft>
                        <a:buNone/>
                      </a:pPr>
                      <a:r>
                        <a:rPr lang="en-US" sz="1200"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Total Operating Revenue in Expenditure Abatement</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 $26,490,425</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   $31,394,744</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3920165258"/>
                  </a:ext>
                </a:extLst>
              </a:tr>
              <a:tr h="201246">
                <a:tc>
                  <a:txBody>
                    <a:bodyPr/>
                    <a:lstStyle/>
                    <a:p>
                      <a:pPr marL="0" marR="0" algn="l">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Grand Total Expenditures</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$178,070,407</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$192,442,596</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45958002"/>
                  </a:ext>
                </a:extLst>
              </a:tr>
            </a:tbl>
          </a:graphicData>
        </a:graphic>
      </p:graphicFrame>
      <p:pic>
        <p:nvPicPr>
          <p:cNvPr id="6" name="Picture 5">
            <a:extLst>
              <a:ext uri="{FF2B5EF4-FFF2-40B4-BE49-F238E27FC236}">
                <a16:creationId xmlns:a16="http://schemas.microsoft.com/office/drawing/2014/main" id="{F92363FF-AF8A-7F80-EEF5-88BD87579941}"/>
              </a:ext>
            </a:extLst>
          </p:cNvPr>
          <p:cNvPicPr>
            <a:picLocks noChangeAspect="1"/>
          </p:cNvPicPr>
          <p:nvPr/>
        </p:nvPicPr>
        <p:blipFill>
          <a:blip r:embed="rId4"/>
          <a:srcRect b="25356"/>
          <a:stretch>
            <a:fillRect/>
          </a:stretch>
        </p:blipFill>
        <p:spPr>
          <a:xfrm>
            <a:off x="5530611" y="3101871"/>
            <a:ext cx="3987034" cy="1928918"/>
          </a:xfrm>
          <a:prstGeom prst="rect">
            <a:avLst/>
          </a:prstGeom>
        </p:spPr>
      </p:pic>
      <mc:AlternateContent xmlns:mc="http://schemas.openxmlformats.org/markup-compatibility/2006" xmlns:p14="http://schemas.microsoft.com/office/powerpoint/2010/main">
        <mc:Choice Requires="p14">
          <p:contentPart p14:bwMode="auto" r:id="rId5">
            <p14:nvContentPartPr>
              <p14:cNvPr id="10" name="Ink 9">
                <a:extLst>
                  <a:ext uri="{FF2B5EF4-FFF2-40B4-BE49-F238E27FC236}">
                    <a16:creationId xmlns:a16="http://schemas.microsoft.com/office/drawing/2014/main" id="{63C8F538-4168-1C63-DE4D-33DE0EFE4E4D}"/>
                  </a:ext>
                </a:extLst>
              </p14:cNvPr>
              <p14:cNvContentPartPr/>
              <p14:nvPr/>
            </p14:nvContentPartPr>
            <p14:xfrm>
              <a:off x="7808402" y="4839987"/>
              <a:ext cx="575056" cy="213868"/>
            </p14:xfrm>
          </p:contentPart>
        </mc:Choice>
        <mc:Fallback xmlns="">
          <p:pic>
            <p:nvPicPr>
              <p:cNvPr id="10" name="Ink 9">
                <a:extLst>
                  <a:ext uri="{FF2B5EF4-FFF2-40B4-BE49-F238E27FC236}">
                    <a16:creationId xmlns:a16="http://schemas.microsoft.com/office/drawing/2014/main" id="{63C8F538-4168-1C63-DE4D-33DE0EFE4E4D}"/>
                  </a:ext>
                </a:extLst>
              </p:cNvPr>
              <p:cNvPicPr/>
              <p:nvPr/>
            </p:nvPicPr>
            <p:blipFill>
              <a:blip r:embed="rId6"/>
              <a:stretch>
                <a:fillRect/>
              </a:stretch>
            </p:blipFill>
            <p:spPr>
              <a:xfrm>
                <a:off x="7802284" y="4833917"/>
                <a:ext cx="587291" cy="226007"/>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1" name="Ink 10">
                <a:extLst>
                  <a:ext uri="{FF2B5EF4-FFF2-40B4-BE49-F238E27FC236}">
                    <a16:creationId xmlns:a16="http://schemas.microsoft.com/office/drawing/2014/main" id="{CA14777D-8ACA-19EE-5DC4-F05BF6E6C7D7}"/>
                  </a:ext>
                </a:extLst>
              </p14:cNvPr>
              <p14:cNvContentPartPr/>
              <p14:nvPr/>
            </p14:nvContentPartPr>
            <p14:xfrm>
              <a:off x="8459896" y="4839987"/>
              <a:ext cx="575056" cy="213868"/>
            </p14:xfrm>
          </p:contentPart>
        </mc:Choice>
        <mc:Fallback xmlns="">
          <p:pic>
            <p:nvPicPr>
              <p:cNvPr id="11" name="Ink 10">
                <a:extLst>
                  <a:ext uri="{FF2B5EF4-FFF2-40B4-BE49-F238E27FC236}">
                    <a16:creationId xmlns:a16="http://schemas.microsoft.com/office/drawing/2014/main" id="{CA14777D-8ACA-19EE-5DC4-F05BF6E6C7D7}"/>
                  </a:ext>
                </a:extLst>
              </p:cNvPr>
              <p:cNvPicPr/>
              <p:nvPr/>
            </p:nvPicPr>
            <p:blipFill>
              <a:blip r:embed="rId6"/>
              <a:stretch>
                <a:fillRect/>
              </a:stretch>
            </p:blipFill>
            <p:spPr>
              <a:xfrm>
                <a:off x="8453778" y="4833917"/>
                <a:ext cx="587291" cy="226007"/>
              </a:xfrm>
              <a:prstGeom prst="rect">
                <a:avLst/>
              </a:prstGeom>
            </p:spPr>
          </p:pic>
        </mc:Fallback>
      </mc:AlternateContent>
      <p:sp>
        <p:nvSpPr>
          <p:cNvPr id="12" name="TextBox 11">
            <a:extLst>
              <a:ext uri="{FF2B5EF4-FFF2-40B4-BE49-F238E27FC236}">
                <a16:creationId xmlns:a16="http://schemas.microsoft.com/office/drawing/2014/main" id="{4E18C72F-55D2-280B-8576-9A47B01C0317}"/>
              </a:ext>
            </a:extLst>
          </p:cNvPr>
          <p:cNvSpPr txBox="1"/>
          <p:nvPr/>
        </p:nvSpPr>
        <p:spPr>
          <a:xfrm>
            <a:off x="75851" y="2840615"/>
            <a:ext cx="5454760" cy="2308324"/>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To calculate the total budgeted expenditures for the transit/paratransit system, the amount of fixed route revenue projected to be collected by MCTS must be added to the total expenditures listed in the Adopted Budget narrative. This calculation results in total expenditures in 2025 of $178.1 million versus the $151.6 million in the narrative and in 2026 total expenditures of $192.4 million versus the $161.0 million included in the narrative. </a:t>
            </a:r>
            <a:r>
              <a:rPr lang="en-US" sz="1600" dirty="0"/>
              <a:t> </a:t>
            </a:r>
          </a:p>
        </p:txBody>
      </p:sp>
      <p:graphicFrame>
        <p:nvGraphicFramePr>
          <p:cNvPr id="15" name="Table 14">
            <a:extLst>
              <a:ext uri="{FF2B5EF4-FFF2-40B4-BE49-F238E27FC236}">
                <a16:creationId xmlns:a16="http://schemas.microsoft.com/office/drawing/2014/main" id="{70B74260-C29A-0E29-059C-B05481C9D794}"/>
              </a:ext>
            </a:extLst>
          </p:cNvPr>
          <p:cNvGraphicFramePr>
            <a:graphicFrameLocks noGrp="1"/>
          </p:cNvGraphicFramePr>
          <p:nvPr>
            <p:extLst>
              <p:ext uri="{D42A27DB-BD31-4B8C-83A1-F6EECF244321}">
                <p14:modId xmlns:p14="http://schemas.microsoft.com/office/powerpoint/2010/main" val="4125603935"/>
              </p:ext>
            </p:extLst>
          </p:nvPr>
        </p:nvGraphicFramePr>
        <p:xfrm>
          <a:off x="5530611" y="1444570"/>
          <a:ext cx="3987033" cy="1554822"/>
        </p:xfrm>
        <a:graphic>
          <a:graphicData uri="http://schemas.openxmlformats.org/drawingml/2006/table">
            <a:tbl>
              <a:tblPr firstRow="1" firstCol="1" bandRow="1"/>
              <a:tblGrid>
                <a:gridCol w="2645913">
                  <a:extLst>
                    <a:ext uri="{9D8B030D-6E8A-4147-A177-3AD203B41FA5}">
                      <a16:colId xmlns:a16="http://schemas.microsoft.com/office/drawing/2014/main" val="3884929279"/>
                    </a:ext>
                  </a:extLst>
                </a:gridCol>
                <a:gridCol w="1341120">
                  <a:extLst>
                    <a:ext uri="{9D8B030D-6E8A-4147-A177-3AD203B41FA5}">
                      <a16:colId xmlns:a16="http://schemas.microsoft.com/office/drawing/2014/main" val="1635113038"/>
                    </a:ext>
                  </a:extLst>
                </a:gridCol>
              </a:tblGrid>
              <a:tr h="301803">
                <a:tc gridSpan="2">
                  <a:txBody>
                    <a:bodyPr/>
                    <a:lstStyle/>
                    <a:p>
                      <a:pPr marL="39370" marR="0" algn="ctr">
                        <a:lnSpc>
                          <a:spcPct val="107000"/>
                        </a:lnSpc>
                        <a:spcAft>
                          <a:spcPts val="800"/>
                        </a:spcAft>
                        <a:buNone/>
                      </a:pPr>
                      <a:r>
                        <a:rPr lang="en-US" sz="1200" b="1" kern="100" dirty="0">
                          <a:solidFill>
                            <a:schemeClr val="tx1"/>
                          </a:solidFill>
                          <a:effectLst/>
                          <a:latin typeface="Arial" panose="020B0604020202020204" pitchFamily="34" charset="0"/>
                          <a:ea typeface="Arial" panose="020B0604020202020204" pitchFamily="34" charset="0"/>
                          <a:cs typeface="Arial" panose="020B0604020202020204" pitchFamily="34" charset="0"/>
                        </a:rPr>
                        <a:t>Total Operations Budget Revenues in Expenditure Abatement for 2025</a:t>
                      </a:r>
                      <a:endParaRPr lang="en-US" sz="1200" kern="1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solidFill>
                      <a:srgbClr val="FFFF00"/>
                    </a:solidFill>
                  </a:tcPr>
                </a:tc>
                <a:tc hMerge="1">
                  <a:txBody>
                    <a:bodyPr/>
                    <a:lstStyle/>
                    <a:p>
                      <a:endParaRPr lang="en-US"/>
                    </a:p>
                  </a:txBody>
                  <a:tcPr/>
                </a:tc>
                <a:extLst>
                  <a:ext uri="{0D108BD9-81ED-4DB2-BD59-A6C34878D82A}">
                    <a16:rowId xmlns:a16="http://schemas.microsoft.com/office/drawing/2014/main" val="2386927817"/>
                  </a:ext>
                </a:extLst>
              </a:tr>
              <a:tr h="201246">
                <a:tc>
                  <a:txBody>
                    <a:bodyPr/>
                    <a:lstStyle/>
                    <a:p>
                      <a:pPr marL="0" marR="0" algn="just">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Fixed Route Passenger Paid Fares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$17,334,862</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3626704685"/>
                  </a:ext>
                </a:extLst>
              </a:tr>
              <a:tr h="330512">
                <a:tc>
                  <a:txBody>
                    <a:bodyPr/>
                    <a:lstStyle/>
                    <a:p>
                      <a:pPr marL="0" marR="0" algn="just">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Fixed Route Organization Paid Fares - UPass, School Pass, Etc.</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$7,277,913</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1259146090"/>
                  </a:ext>
                </a:extLst>
              </a:tr>
              <a:tr h="221814">
                <a:tc>
                  <a:txBody>
                    <a:bodyPr/>
                    <a:lstStyle/>
                    <a:p>
                      <a:pPr marL="0" marR="0" algn="l">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Aux funds, Other Agency, Recoveries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$1,877,650</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3920165258"/>
                  </a:ext>
                </a:extLst>
              </a:tr>
              <a:tr h="301803">
                <a:tc>
                  <a:txBody>
                    <a:bodyPr/>
                    <a:lstStyle/>
                    <a:p>
                      <a:pPr marL="0" marR="0" algn="l">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Fixed Route Operations Revenue collected and recorded by MCTS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tc>
                  <a:txBody>
                    <a:bodyPr/>
                    <a:lstStyle/>
                    <a:p>
                      <a:pPr marL="0" marR="0" algn="r">
                        <a:lnSpc>
                          <a:spcPct val="107000"/>
                        </a:lnSpc>
                        <a:spcAft>
                          <a:spcPts val="800"/>
                        </a:spcAft>
                        <a:buNone/>
                      </a:pPr>
                      <a:r>
                        <a:rPr lang="en-US" sz="1200" b="1" kern="100" dirty="0">
                          <a:effectLst/>
                          <a:latin typeface="Arial" panose="020B0604020202020204" pitchFamily="34" charset="0"/>
                          <a:ea typeface="Arial" panose="020B0604020202020204" pitchFamily="34" charset="0"/>
                          <a:cs typeface="Arial" panose="020B0604020202020204" pitchFamily="34" charset="0"/>
                        </a:rPr>
                        <a:t>$26,490,425</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9050" cap="flat" cmpd="dbl" algn="ctr">
                      <a:solidFill>
                        <a:srgbClr val="339999"/>
                      </a:solidFill>
                      <a:prstDash val="solid"/>
                      <a:round/>
                      <a:headEnd type="none" w="med" len="med"/>
                      <a:tailEnd type="none" w="med" len="med"/>
                    </a:lnL>
                    <a:lnR w="19050" cap="flat" cmpd="dbl" algn="ctr">
                      <a:solidFill>
                        <a:srgbClr val="339999"/>
                      </a:solidFill>
                      <a:prstDash val="solid"/>
                      <a:round/>
                      <a:headEnd type="none" w="med" len="med"/>
                      <a:tailEnd type="none" w="med" len="med"/>
                    </a:lnR>
                    <a:lnT w="19050" cap="flat" cmpd="dbl" algn="ctr">
                      <a:solidFill>
                        <a:srgbClr val="339999"/>
                      </a:solidFill>
                      <a:prstDash val="solid"/>
                      <a:round/>
                      <a:headEnd type="none" w="med" len="med"/>
                      <a:tailEnd type="none" w="med" len="med"/>
                    </a:lnT>
                    <a:lnB w="19050" cap="flat" cmpd="dbl" algn="ctr">
                      <a:solidFill>
                        <a:srgbClr val="339999"/>
                      </a:solidFill>
                      <a:prstDash val="solid"/>
                      <a:round/>
                      <a:headEnd type="none" w="med" len="med"/>
                      <a:tailEnd type="none" w="med" len="med"/>
                    </a:lnB>
                    <a:noFill/>
                  </a:tcPr>
                </a:tc>
                <a:extLst>
                  <a:ext uri="{0D108BD9-81ED-4DB2-BD59-A6C34878D82A}">
                    <a16:rowId xmlns:a16="http://schemas.microsoft.com/office/drawing/2014/main" val="45958002"/>
                  </a:ext>
                </a:extLst>
              </a:tr>
            </a:tbl>
          </a:graphicData>
        </a:graphic>
      </p:graphicFrame>
      <p:sp>
        <p:nvSpPr>
          <p:cNvPr id="16" name="TextBox 15">
            <a:extLst>
              <a:ext uri="{FF2B5EF4-FFF2-40B4-BE49-F238E27FC236}">
                <a16:creationId xmlns:a16="http://schemas.microsoft.com/office/drawing/2014/main" id="{0CF9ACB3-9EA7-32D5-8FBF-BCB2206A3EA3}"/>
              </a:ext>
            </a:extLst>
          </p:cNvPr>
          <p:cNvSpPr txBox="1"/>
          <p:nvPr/>
        </p:nvSpPr>
        <p:spPr>
          <a:xfrm>
            <a:off x="75851" y="1519142"/>
            <a:ext cx="5454761" cy="1077218"/>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The breakdown of the revenues within the expenditure abatement totaled $26.5 million in 2025 and are based upon fixed route paid fares, fixed route organization paid fares and other fixed route revenues.  </a:t>
            </a:r>
            <a:r>
              <a:rPr lang="en-US" sz="1600" dirty="0"/>
              <a:t> </a:t>
            </a:r>
          </a:p>
        </p:txBody>
      </p:sp>
    </p:spTree>
    <p:extLst>
      <p:ext uri="{BB962C8B-B14F-4D97-AF65-F5344CB8AC3E}">
        <p14:creationId xmlns:p14="http://schemas.microsoft.com/office/powerpoint/2010/main" val="28206901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791413B-1E04-C1AC-FDAC-E2AA9C3F86CC}"/>
              </a:ext>
            </a:extLst>
          </p:cNvPr>
          <p:cNvSpPr>
            <a:spLocks noGrp="1"/>
          </p:cNvSpPr>
          <p:nvPr>
            <p:ph type="sldNum" sz="quarter" idx="12"/>
          </p:nvPr>
        </p:nvSpPr>
        <p:spPr/>
        <p:txBody>
          <a:bodyPr/>
          <a:lstStyle/>
          <a:p>
            <a:fld id="{6008E717-598F-42B4-8424-CE4562B98822}" type="slidenum">
              <a:rPr lang="en-US" smtClean="0"/>
              <a:t>13</a:t>
            </a:fld>
            <a:endParaRPr lang="en-US" dirty="0"/>
          </a:p>
        </p:txBody>
      </p:sp>
      <p:sp>
        <p:nvSpPr>
          <p:cNvPr id="3" name="TextBox 2">
            <a:extLst>
              <a:ext uri="{FF2B5EF4-FFF2-40B4-BE49-F238E27FC236}">
                <a16:creationId xmlns:a16="http://schemas.microsoft.com/office/drawing/2014/main" id="{48FB6DDE-0C78-1027-43CC-D6E2F68CD964}"/>
              </a:ext>
            </a:extLst>
          </p:cNvPr>
          <p:cNvSpPr txBox="1"/>
          <p:nvPr/>
        </p:nvSpPr>
        <p:spPr>
          <a:xfrm>
            <a:off x="134061" y="2127968"/>
            <a:ext cx="9253070" cy="1569660"/>
          </a:xfrm>
          <a:prstGeom prst="rect">
            <a:avLst/>
          </a:prstGeom>
          <a:noFill/>
        </p:spPr>
        <p:txBody>
          <a:bodyPr wrap="square">
            <a:spAutoFit/>
          </a:bodyPr>
          <a:lstStyle/>
          <a:p>
            <a:r>
              <a:rPr lang="en-US" sz="1600" dirty="0">
                <a:latin typeface="Arial" panose="020B0604020202020204" pitchFamily="34" charset="0"/>
                <a:cs typeface="Arial" panose="020B0604020202020204" pitchFamily="34" charset="0"/>
              </a:rPr>
              <a:t>MCTS does not have reserve funds to defray its deficits. The County is obligated to fulfill any year end deficit for MCTS. In 2025, to fix the projected deficit, MCTS and MCDOT requested the County Board approve the use of $9.1 million in funds that had been anticipated for the 2027 budget. This action has had a subsequent impact to the 2027 budget request for MCTS. </a:t>
            </a:r>
            <a:r>
              <a:rPr lang="en-US" sz="1600" kern="100" dirty="0">
                <a:latin typeface="Arial" panose="020B0604020202020204" pitchFamily="34" charset="0"/>
                <a:ea typeface="Arial" panose="020B0604020202020204" pitchFamily="34" charset="0"/>
                <a:cs typeface="Arial" panose="020B0604020202020204" pitchFamily="34" charset="0"/>
              </a:rPr>
              <a:t>County financial stakeholders are not represented on the MTS Board of Directors. To add members the bylaws need to be amended and approval obtained from the FTA. </a:t>
            </a:r>
            <a:endParaRPr lang="en-US"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28F3DC2F-B2B6-3302-A3C1-FF34D1A257C0}"/>
              </a:ext>
            </a:extLst>
          </p:cNvPr>
          <p:cNvSpPr txBox="1"/>
          <p:nvPr/>
        </p:nvSpPr>
        <p:spPr>
          <a:xfrm>
            <a:off x="134061" y="4084706"/>
            <a:ext cx="4160566" cy="2308324"/>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According to interviews, the Directors of the Board from MCDOT and MCTS meet often, which lessens the need for board meetings, however, that practice might be in violation of the Wisconsin Open Meetings law. Due to the size and makeup of the MTS Board, quorums may occur when meetings between MCDOT and MCTS staff take place.</a:t>
            </a:r>
          </a:p>
        </p:txBody>
      </p:sp>
      <p:sp>
        <p:nvSpPr>
          <p:cNvPr id="4" name="Title 4">
            <a:extLst>
              <a:ext uri="{FF2B5EF4-FFF2-40B4-BE49-F238E27FC236}">
                <a16:creationId xmlns:a16="http://schemas.microsoft.com/office/drawing/2014/main" id="{DE058F53-1C67-0E6D-728E-DAB6A5EDA85D}"/>
              </a:ext>
            </a:extLst>
          </p:cNvPr>
          <p:cNvSpPr txBox="1">
            <a:spLocks/>
          </p:cNvSpPr>
          <p:nvPr/>
        </p:nvSpPr>
        <p:spPr>
          <a:xfrm>
            <a:off x="0" y="0"/>
            <a:ext cx="9753600" cy="490174"/>
          </a:xfrm>
          <a:prstGeom prst="rect">
            <a:avLst/>
          </a:prstGeom>
          <a:solidFill>
            <a:srgbClr val="339999"/>
          </a:solidFill>
          <a:ln w="19050">
            <a:solidFill>
              <a:srgbClr val="339999"/>
            </a:solidFill>
          </a:ln>
        </p:spPr>
        <p:txBody>
          <a:bodyPr vert="horz" lIns="73152" tIns="36576" rIns="73152" bIns="36576" rtlCol="0" anchor="b" anchorCtr="1">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40" b="1" dirty="0">
                <a:solidFill>
                  <a:schemeClr val="bg1"/>
                </a:solidFill>
                <a:latin typeface="Arial" panose="020B0604020202020204" pitchFamily="34" charset="0"/>
                <a:cs typeface="Arial" panose="020B0604020202020204" pitchFamily="34" charset="0"/>
              </a:rPr>
              <a:t>Fiscal Oversight and Representation on the MTS Board Cont.</a:t>
            </a:r>
          </a:p>
        </p:txBody>
      </p:sp>
      <p:pic>
        <p:nvPicPr>
          <p:cNvPr id="5" name="Picture 4">
            <a:extLst>
              <a:ext uri="{FF2B5EF4-FFF2-40B4-BE49-F238E27FC236}">
                <a16:creationId xmlns:a16="http://schemas.microsoft.com/office/drawing/2014/main" id="{AB2144A3-B183-173D-6133-3B3FE2640F93}"/>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69535" y="0"/>
            <a:ext cx="466601" cy="471450"/>
          </a:xfrm>
          <a:prstGeom prst="rect">
            <a:avLst/>
          </a:prstGeom>
        </p:spPr>
      </p:pic>
      <p:sp>
        <p:nvSpPr>
          <p:cNvPr id="6" name="TextBox 5">
            <a:extLst>
              <a:ext uri="{FF2B5EF4-FFF2-40B4-BE49-F238E27FC236}">
                <a16:creationId xmlns:a16="http://schemas.microsoft.com/office/drawing/2014/main" id="{B90984D0-2618-BA82-A739-087BB0352666}"/>
              </a:ext>
            </a:extLst>
          </p:cNvPr>
          <p:cNvSpPr txBox="1"/>
          <p:nvPr/>
        </p:nvSpPr>
        <p:spPr>
          <a:xfrm>
            <a:off x="134061" y="665392"/>
            <a:ext cx="9135474" cy="1323439"/>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MCTS provided us with a year-end fiscal report for 2025 that included its budget categories for expenses and revenues. This is additional detail than what was provided in the 2025 Adopted Budget for Milwaukee County. The Adopted Budget does not provide cost estimates by routes but often amendments to restore services do. MCTS does not provide details on its staffing in its Adopted Budget narrative. </a:t>
            </a:r>
          </a:p>
        </p:txBody>
      </p:sp>
      <p:pic>
        <p:nvPicPr>
          <p:cNvPr id="7" name="Picture 6">
            <a:extLst>
              <a:ext uri="{FF2B5EF4-FFF2-40B4-BE49-F238E27FC236}">
                <a16:creationId xmlns:a16="http://schemas.microsoft.com/office/drawing/2014/main" id="{0E14F8C7-5CDB-EF5C-D8B4-D4A824CF9A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398" b="20202"/>
          <a:stretch>
            <a:fillRect/>
          </a:stretch>
        </p:blipFill>
        <p:spPr bwMode="auto">
          <a:xfrm>
            <a:off x="4294627" y="4174592"/>
            <a:ext cx="5132060" cy="1793438"/>
          </a:xfrm>
          <a:prstGeom prst="rect">
            <a:avLst/>
          </a:prstGeom>
          <a:noFill/>
          <a:ln w="25400" cap="flat" cmpd="sng" algn="ctr">
            <a:solidFill>
              <a:srgbClr val="339999"/>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7589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A80F8D44-4528-943A-BD5F-419C9E3B4BBB}"/>
              </a:ext>
              <a:ext uri="{C183D7F6-B498-43B3-948B-1728B52AA6E4}">
                <adec:decorative xmlns:adec="http://schemas.microsoft.com/office/drawing/2017/decorative" val="1"/>
              </a:ext>
            </a:extLst>
          </p:cNvPr>
          <p:cNvSpPr/>
          <p:nvPr/>
        </p:nvSpPr>
        <p:spPr>
          <a:xfrm>
            <a:off x="120905" y="1036891"/>
            <a:ext cx="743618" cy="772359"/>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B33231E3-AAED-5994-8F47-CC4EEDE942D8}"/>
              </a:ext>
            </a:extLst>
          </p:cNvPr>
          <p:cNvSpPr>
            <a:spLocks noGrp="1"/>
          </p:cNvSpPr>
          <p:nvPr>
            <p:ph type="sldNum" sz="quarter" idx="12"/>
          </p:nvPr>
        </p:nvSpPr>
        <p:spPr/>
        <p:txBody>
          <a:bodyPr/>
          <a:lstStyle/>
          <a:p>
            <a:fld id="{6008E717-598F-42B4-8424-CE4562B98822}" type="slidenum">
              <a:rPr lang="en-US" smtClean="0"/>
              <a:t>14</a:t>
            </a:fld>
            <a:endParaRPr lang="en-US" dirty="0"/>
          </a:p>
        </p:txBody>
      </p:sp>
      <p:sp>
        <p:nvSpPr>
          <p:cNvPr id="10" name="Rectangle 9">
            <a:extLst>
              <a:ext uri="{FF2B5EF4-FFF2-40B4-BE49-F238E27FC236}">
                <a16:creationId xmlns:a16="http://schemas.microsoft.com/office/drawing/2014/main" id="{B559DC6E-DE5A-0E68-BB9C-7DA125EC2E09}"/>
              </a:ext>
            </a:extLst>
          </p:cNvPr>
          <p:cNvSpPr/>
          <p:nvPr/>
        </p:nvSpPr>
        <p:spPr>
          <a:xfrm>
            <a:off x="842122" y="1125128"/>
            <a:ext cx="7733430" cy="595886"/>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The MTS Board should consider modifying the makeup of the MTS Board and seek FTA approval if necessary.</a:t>
            </a:r>
            <a:endParaRPr lang="en-US" sz="1600" dirty="0">
              <a:solidFill>
                <a:schemeClr val="bg1"/>
              </a:solidFill>
            </a:endParaRPr>
          </a:p>
        </p:txBody>
      </p:sp>
      <p:sp>
        <p:nvSpPr>
          <p:cNvPr id="11" name="Rectangle 10">
            <a:extLst>
              <a:ext uri="{FF2B5EF4-FFF2-40B4-BE49-F238E27FC236}">
                <a16:creationId xmlns:a16="http://schemas.microsoft.com/office/drawing/2014/main" id="{AF960F37-494A-7D17-9225-FD84E3D32494}"/>
              </a:ext>
            </a:extLst>
          </p:cNvPr>
          <p:cNvSpPr/>
          <p:nvPr/>
        </p:nvSpPr>
        <p:spPr>
          <a:xfrm>
            <a:off x="842122" y="2115288"/>
            <a:ext cx="7778226" cy="770202"/>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In the interim, MCDOT should work with OCC to establish written guidance to develop communication procedures that are in compliance with Open Meetings Law to avoid unintentional quorums.</a:t>
            </a:r>
            <a:endParaRPr lang="en-US" sz="1600" dirty="0">
              <a:solidFill>
                <a:schemeClr val="bg1"/>
              </a:solidFill>
            </a:endParaRPr>
          </a:p>
        </p:txBody>
      </p:sp>
      <p:sp>
        <p:nvSpPr>
          <p:cNvPr id="12" name="Rectangle 11">
            <a:extLst>
              <a:ext uri="{FF2B5EF4-FFF2-40B4-BE49-F238E27FC236}">
                <a16:creationId xmlns:a16="http://schemas.microsoft.com/office/drawing/2014/main" id="{E161E8EC-258D-7244-9A9B-93DBCC6DA42E}"/>
              </a:ext>
            </a:extLst>
          </p:cNvPr>
          <p:cNvSpPr/>
          <p:nvPr/>
        </p:nvSpPr>
        <p:spPr>
          <a:xfrm>
            <a:off x="797326" y="3419901"/>
            <a:ext cx="4012277" cy="2752892"/>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MCDOT should include additional details in its budget narrative for Transit/Paratransit including a crosswalk between the County’s adopted budget and MCTS’s system. Personnel data should also be included such as full-time equivalents, overtime budgets, salary increases and other items to align with information provided by other entities receiving County funding. </a:t>
            </a:r>
            <a:endParaRPr lang="en-US" sz="1600" dirty="0">
              <a:solidFill>
                <a:schemeClr val="bg1"/>
              </a:solidFill>
            </a:endParaRPr>
          </a:p>
        </p:txBody>
      </p:sp>
      <p:sp>
        <p:nvSpPr>
          <p:cNvPr id="4" name="Flowchart: Connector 3" descr="Recommendation 5">
            <a:extLst>
              <a:ext uri="{FF2B5EF4-FFF2-40B4-BE49-F238E27FC236}">
                <a16:creationId xmlns:a16="http://schemas.microsoft.com/office/drawing/2014/main" id="{86BE9C22-78BD-FA7C-4F24-DBC17EE0C9B9}"/>
              </a:ext>
            </a:extLst>
          </p:cNvPr>
          <p:cNvSpPr/>
          <p:nvPr/>
        </p:nvSpPr>
        <p:spPr>
          <a:xfrm>
            <a:off x="165698" y="1117163"/>
            <a:ext cx="654025" cy="654753"/>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5</a:t>
            </a:r>
          </a:p>
        </p:txBody>
      </p:sp>
      <p:sp>
        <p:nvSpPr>
          <p:cNvPr id="5" name="Rectangle 4">
            <a:extLst>
              <a:ext uri="{FF2B5EF4-FFF2-40B4-BE49-F238E27FC236}">
                <a16:creationId xmlns:a16="http://schemas.microsoft.com/office/drawing/2014/main" id="{288D86CF-A63D-E02B-8336-8EBA054F7378}"/>
              </a:ext>
              <a:ext uri="{C183D7F6-B498-43B3-948B-1728B52AA6E4}">
                <adec:decorative xmlns:adec="http://schemas.microsoft.com/office/drawing/2017/decorative" val="1"/>
              </a:ext>
            </a:extLst>
          </p:cNvPr>
          <p:cNvSpPr/>
          <p:nvPr/>
        </p:nvSpPr>
        <p:spPr>
          <a:xfrm>
            <a:off x="143301" y="2134755"/>
            <a:ext cx="698821" cy="70451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2B5CD2B7-BC0D-A517-6B85-880B6B247333}"/>
              </a:ext>
              <a:ext uri="{C183D7F6-B498-43B3-948B-1728B52AA6E4}">
                <adec:decorative xmlns:adec="http://schemas.microsoft.com/office/drawing/2017/decorative" val="1"/>
              </a:ext>
            </a:extLst>
          </p:cNvPr>
          <p:cNvSpPr/>
          <p:nvPr/>
        </p:nvSpPr>
        <p:spPr>
          <a:xfrm>
            <a:off x="120905" y="3824374"/>
            <a:ext cx="743618" cy="772359"/>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3" name="Flowchart: Connector 12" descr="Recommendation 6">
            <a:extLst>
              <a:ext uri="{FF2B5EF4-FFF2-40B4-BE49-F238E27FC236}">
                <a16:creationId xmlns:a16="http://schemas.microsoft.com/office/drawing/2014/main" id="{326D50E6-1C0B-11E3-EA09-5815B5341C4D}"/>
              </a:ext>
            </a:extLst>
          </p:cNvPr>
          <p:cNvSpPr/>
          <p:nvPr/>
        </p:nvSpPr>
        <p:spPr>
          <a:xfrm>
            <a:off x="165698" y="2178460"/>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6</a:t>
            </a:r>
          </a:p>
        </p:txBody>
      </p:sp>
      <p:sp>
        <p:nvSpPr>
          <p:cNvPr id="15" name="Flowchart: Connector 14" descr="Recommendation 7">
            <a:extLst>
              <a:ext uri="{FF2B5EF4-FFF2-40B4-BE49-F238E27FC236}">
                <a16:creationId xmlns:a16="http://schemas.microsoft.com/office/drawing/2014/main" id="{6972C002-5196-94B0-CE81-65FBC3DCF39F}"/>
              </a:ext>
            </a:extLst>
          </p:cNvPr>
          <p:cNvSpPr/>
          <p:nvPr/>
        </p:nvSpPr>
        <p:spPr>
          <a:xfrm>
            <a:off x="165704" y="3895299"/>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7</a:t>
            </a:r>
          </a:p>
        </p:txBody>
      </p:sp>
      <p:sp>
        <p:nvSpPr>
          <p:cNvPr id="8" name="Title 4">
            <a:extLst>
              <a:ext uri="{FF2B5EF4-FFF2-40B4-BE49-F238E27FC236}">
                <a16:creationId xmlns:a16="http://schemas.microsoft.com/office/drawing/2014/main" id="{096364CC-E386-152F-FEE0-1E79739123CC}"/>
              </a:ext>
            </a:extLst>
          </p:cNvPr>
          <p:cNvSpPr txBox="1">
            <a:spLocks/>
          </p:cNvSpPr>
          <p:nvPr/>
        </p:nvSpPr>
        <p:spPr>
          <a:xfrm>
            <a:off x="0" y="-15892"/>
            <a:ext cx="9753600" cy="704510"/>
          </a:xfrm>
          <a:prstGeom prst="rect">
            <a:avLst/>
          </a:prstGeom>
          <a:solidFill>
            <a:srgbClr val="339999"/>
          </a:solidFill>
          <a:ln w="19050">
            <a:solidFill>
              <a:srgbClr val="339999"/>
            </a:solidFill>
          </a:ln>
        </p:spPr>
        <p:txBody>
          <a:bodyPr vert="horz" lIns="73152" tIns="36576" rIns="73152" bIns="36576" rtlCol="0" anchor="b" anchorCtr="1">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240" b="1" dirty="0">
                <a:solidFill>
                  <a:schemeClr val="bg1"/>
                </a:solidFill>
                <a:latin typeface="Arial" panose="020B0604020202020204" pitchFamily="34" charset="0"/>
                <a:cs typeface="Arial" panose="020B0604020202020204" pitchFamily="34" charset="0"/>
              </a:rPr>
              <a:t>Fiscal Oversight and Representation on the MTS Board Recommendations</a:t>
            </a:r>
          </a:p>
        </p:txBody>
      </p:sp>
      <p:pic>
        <p:nvPicPr>
          <p:cNvPr id="14" name="Picture 13">
            <a:extLst>
              <a:ext uri="{FF2B5EF4-FFF2-40B4-BE49-F238E27FC236}">
                <a16:creationId xmlns:a16="http://schemas.microsoft.com/office/drawing/2014/main" id="{6444F123-A2F0-B5F1-A06E-68C8785F175C}"/>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60627" y="100638"/>
            <a:ext cx="466601" cy="471450"/>
          </a:xfrm>
          <a:prstGeom prst="rect">
            <a:avLst/>
          </a:prstGeom>
        </p:spPr>
      </p:pic>
      <p:pic>
        <p:nvPicPr>
          <p:cNvPr id="23" name="Picture 22" descr="Bus at a bus stop in the snow circa 2020s">
            <a:extLst>
              <a:ext uri="{FF2B5EF4-FFF2-40B4-BE49-F238E27FC236}">
                <a16:creationId xmlns:a16="http://schemas.microsoft.com/office/drawing/2014/main" id="{EC549019-0666-4A7B-B958-D59B45AFA9A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2848"/>
          <a:stretch>
            <a:fillRect/>
          </a:stretch>
        </p:blipFill>
        <p:spPr bwMode="auto">
          <a:xfrm>
            <a:off x="4970874" y="3987209"/>
            <a:ext cx="4423053" cy="2275250"/>
          </a:xfrm>
          <a:prstGeom prst="rect">
            <a:avLst/>
          </a:prstGeom>
          <a:noFill/>
          <a:ln w="25400">
            <a:solidFill>
              <a:srgbClr val="339999"/>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240769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38CDC-9D14-E052-9829-CD8DA5019362}"/>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FA4756B-5819-3C2B-065E-31F380B0DF11}"/>
              </a:ext>
              <a:ext uri="{C183D7F6-B498-43B3-948B-1728B52AA6E4}">
                <adec:decorative xmlns:adec="http://schemas.microsoft.com/office/drawing/2017/decorative" val="1"/>
              </a:ext>
            </a:extLst>
          </p:cNvPr>
          <p:cNvSpPr/>
          <p:nvPr/>
        </p:nvSpPr>
        <p:spPr>
          <a:xfrm>
            <a:off x="145904" y="3748166"/>
            <a:ext cx="695785" cy="724228"/>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756D2F88-7A46-FFA4-7D73-EE204A3FBA4A}"/>
              </a:ext>
              <a:ext uri="{C183D7F6-B498-43B3-948B-1728B52AA6E4}">
                <adec:decorative xmlns:adec="http://schemas.microsoft.com/office/drawing/2017/decorative" val="1"/>
              </a:ext>
            </a:extLst>
          </p:cNvPr>
          <p:cNvSpPr/>
          <p:nvPr/>
        </p:nvSpPr>
        <p:spPr>
          <a:xfrm>
            <a:off x="4951356" y="3905346"/>
            <a:ext cx="736841" cy="692287"/>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F1989AED-873B-88A6-ACA7-C116B51168CF}"/>
              </a:ext>
              <a:ext uri="{C183D7F6-B498-43B3-948B-1728B52AA6E4}">
                <adec:decorative xmlns:adec="http://schemas.microsoft.com/office/drawing/2017/decorative" val="1"/>
              </a:ext>
            </a:extLst>
          </p:cNvPr>
          <p:cNvSpPr/>
          <p:nvPr/>
        </p:nvSpPr>
        <p:spPr>
          <a:xfrm>
            <a:off x="4917857" y="5586017"/>
            <a:ext cx="695785" cy="721288"/>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D095CA72-4215-C42B-116D-87BFF56E9068}"/>
              </a:ext>
              <a:ext uri="{C183D7F6-B498-43B3-948B-1728B52AA6E4}">
                <adec:decorative xmlns:adec="http://schemas.microsoft.com/office/drawing/2017/decorative" val="1"/>
              </a:ext>
            </a:extLst>
          </p:cNvPr>
          <p:cNvSpPr/>
          <p:nvPr/>
        </p:nvSpPr>
        <p:spPr>
          <a:xfrm>
            <a:off x="24950" y="5458355"/>
            <a:ext cx="716663" cy="775182"/>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5" name="Title 4">
            <a:extLst>
              <a:ext uri="{FF2B5EF4-FFF2-40B4-BE49-F238E27FC236}">
                <a16:creationId xmlns:a16="http://schemas.microsoft.com/office/drawing/2014/main" id="{6100CEBC-0389-7B53-B6CA-71FF2B192EB7}"/>
              </a:ext>
            </a:extLst>
          </p:cNvPr>
          <p:cNvSpPr>
            <a:spLocks noGrp="1"/>
          </p:cNvSpPr>
          <p:nvPr>
            <p:ph type="title" idx="4294967295"/>
          </p:nvPr>
        </p:nvSpPr>
        <p:spPr>
          <a:xfrm>
            <a:off x="0" y="-14693"/>
            <a:ext cx="9753600" cy="411163"/>
          </a:xfrm>
          <a:solidFill>
            <a:srgbClr val="339999"/>
          </a:solidFill>
          <a:ln w="19050">
            <a:solidFill>
              <a:srgbClr val="339999"/>
            </a:solidFill>
          </a:ln>
        </p:spPr>
        <p:txBody>
          <a:bodyPr anchor="b" anchorCtr="1">
            <a:noAutofit/>
          </a:bodyPr>
          <a:lstStyle/>
          <a:p>
            <a:r>
              <a:rPr lang="en-US" sz="2240" b="1" dirty="0">
                <a:solidFill>
                  <a:schemeClr val="bg1"/>
                </a:solidFill>
                <a:latin typeface="Arial" panose="020B0604020202020204" pitchFamily="34" charset="0"/>
                <a:cs typeface="Arial" panose="020B0604020202020204" pitchFamily="34" charset="0"/>
              </a:rPr>
              <a:t>MTS Board Rules of Order Recommendations</a:t>
            </a:r>
          </a:p>
        </p:txBody>
      </p:sp>
      <p:sp>
        <p:nvSpPr>
          <p:cNvPr id="8" name="Flowchart: Connector 7" descr="Recommendation 8">
            <a:extLst>
              <a:ext uri="{FF2B5EF4-FFF2-40B4-BE49-F238E27FC236}">
                <a16:creationId xmlns:a16="http://schemas.microsoft.com/office/drawing/2014/main" id="{F1967677-57A6-E189-AA90-0278DDA1B2B7}"/>
              </a:ext>
            </a:extLst>
          </p:cNvPr>
          <p:cNvSpPr/>
          <p:nvPr/>
        </p:nvSpPr>
        <p:spPr>
          <a:xfrm>
            <a:off x="187664" y="3801730"/>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8</a:t>
            </a:r>
          </a:p>
        </p:txBody>
      </p:sp>
      <p:sp>
        <p:nvSpPr>
          <p:cNvPr id="6" name="Rectangle 5">
            <a:extLst>
              <a:ext uri="{FF2B5EF4-FFF2-40B4-BE49-F238E27FC236}">
                <a16:creationId xmlns:a16="http://schemas.microsoft.com/office/drawing/2014/main" id="{BF1F2491-11E7-F2A6-D7BF-1BF634F2DF52}"/>
              </a:ext>
            </a:extLst>
          </p:cNvPr>
          <p:cNvSpPr/>
          <p:nvPr/>
        </p:nvSpPr>
        <p:spPr>
          <a:xfrm>
            <a:off x="841688" y="3384152"/>
            <a:ext cx="3981437" cy="156966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solidFill>
                  <a:schemeClr val="bg1"/>
                </a:solidFill>
                <a:latin typeface="Arial" panose="020B0604020202020204" pitchFamily="34" charset="0"/>
                <a:cs typeface="Arial" panose="020B0604020202020204" pitchFamily="34" charset="0"/>
              </a:rPr>
              <a:t>The MTS Board should work with outside legal counsel to develop rules of order and other directions that align with the provisions of the Bylaws and that provide guidance to MTS Board Directors. </a:t>
            </a:r>
          </a:p>
        </p:txBody>
      </p:sp>
      <p:sp>
        <p:nvSpPr>
          <p:cNvPr id="17" name="Flowchart: Connector 16" descr="Recommendation 9">
            <a:extLst>
              <a:ext uri="{FF2B5EF4-FFF2-40B4-BE49-F238E27FC236}">
                <a16:creationId xmlns:a16="http://schemas.microsoft.com/office/drawing/2014/main" id="{42E79A35-1776-AF5E-3164-411D2C18626D}"/>
              </a:ext>
            </a:extLst>
          </p:cNvPr>
          <p:cNvSpPr/>
          <p:nvPr/>
        </p:nvSpPr>
        <p:spPr>
          <a:xfrm>
            <a:off x="87592" y="5495153"/>
            <a:ext cx="654022"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9</a:t>
            </a:r>
          </a:p>
        </p:txBody>
      </p:sp>
      <p:sp>
        <p:nvSpPr>
          <p:cNvPr id="9" name="Rectangle 8">
            <a:extLst>
              <a:ext uri="{FF2B5EF4-FFF2-40B4-BE49-F238E27FC236}">
                <a16:creationId xmlns:a16="http://schemas.microsoft.com/office/drawing/2014/main" id="{9883E267-CE13-96A6-956D-32F8446846B1}"/>
              </a:ext>
            </a:extLst>
          </p:cNvPr>
          <p:cNvSpPr/>
          <p:nvPr/>
        </p:nvSpPr>
        <p:spPr>
          <a:xfrm>
            <a:off x="741614" y="5260696"/>
            <a:ext cx="4039750" cy="1283454"/>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The MTS Board should determine if the bylaws need revisions to include a reference to the rules of order and a selection of a parliamentary procedure to follow. </a:t>
            </a:r>
          </a:p>
        </p:txBody>
      </p:sp>
      <p:sp>
        <p:nvSpPr>
          <p:cNvPr id="20" name="Flowchart: Connector 19" descr="Recommendation 10">
            <a:extLst>
              <a:ext uri="{FF2B5EF4-FFF2-40B4-BE49-F238E27FC236}">
                <a16:creationId xmlns:a16="http://schemas.microsoft.com/office/drawing/2014/main" id="{513B08F6-E99A-C194-12F0-97E11E58D36E}"/>
              </a:ext>
            </a:extLst>
          </p:cNvPr>
          <p:cNvSpPr/>
          <p:nvPr/>
        </p:nvSpPr>
        <p:spPr>
          <a:xfrm>
            <a:off x="5034172" y="3923359"/>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10</a:t>
            </a:r>
          </a:p>
        </p:txBody>
      </p:sp>
      <p:sp>
        <p:nvSpPr>
          <p:cNvPr id="21" name="Rectangle 20">
            <a:extLst>
              <a:ext uri="{FF2B5EF4-FFF2-40B4-BE49-F238E27FC236}">
                <a16:creationId xmlns:a16="http://schemas.microsoft.com/office/drawing/2014/main" id="{906D0087-872C-12C3-8C9A-6B2D879B5048}"/>
              </a:ext>
            </a:extLst>
          </p:cNvPr>
          <p:cNvSpPr/>
          <p:nvPr/>
        </p:nvSpPr>
        <p:spPr>
          <a:xfrm>
            <a:off x="5688197" y="3694602"/>
            <a:ext cx="3693296" cy="1113777"/>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The MTS Board should determine, vote, and publish their rules regarding the allowance for public testimony at their meetings.</a:t>
            </a:r>
          </a:p>
        </p:txBody>
      </p:sp>
      <p:sp>
        <p:nvSpPr>
          <p:cNvPr id="19" name="Flowchart: Connector 18" descr="Recommendation 11">
            <a:extLst>
              <a:ext uri="{FF2B5EF4-FFF2-40B4-BE49-F238E27FC236}">
                <a16:creationId xmlns:a16="http://schemas.microsoft.com/office/drawing/2014/main" id="{3B1602D4-896D-5A79-F056-C14262452086}"/>
              </a:ext>
            </a:extLst>
          </p:cNvPr>
          <p:cNvSpPr/>
          <p:nvPr/>
        </p:nvSpPr>
        <p:spPr>
          <a:xfrm>
            <a:off x="4938736" y="5617595"/>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11</a:t>
            </a:r>
          </a:p>
        </p:txBody>
      </p:sp>
      <p:sp>
        <p:nvSpPr>
          <p:cNvPr id="22" name="Rectangle 21">
            <a:extLst>
              <a:ext uri="{FF2B5EF4-FFF2-40B4-BE49-F238E27FC236}">
                <a16:creationId xmlns:a16="http://schemas.microsoft.com/office/drawing/2014/main" id="{5CC85899-E3DC-A36B-AB55-163953AEA512}"/>
              </a:ext>
            </a:extLst>
          </p:cNvPr>
          <p:cNvSpPr/>
          <p:nvPr/>
        </p:nvSpPr>
        <p:spPr>
          <a:xfrm>
            <a:off x="5613641" y="5470093"/>
            <a:ext cx="3871559" cy="1400044"/>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buClr>
                <a:srgbClr val="339999"/>
              </a:buClr>
              <a:buFont typeface="+mj-lt"/>
              <a:buNone/>
            </a:pPr>
            <a:r>
              <a:rPr lang="en-US" sz="1600" dirty="0">
                <a:solidFill>
                  <a:schemeClr val="bg1"/>
                </a:solidFill>
                <a:latin typeface="Arial" panose="020B0604020202020204" pitchFamily="34" charset="0"/>
                <a:cs typeface="Arial" panose="020B0604020202020204" pitchFamily="34" charset="0"/>
              </a:rPr>
              <a:t>The MTS Board should provide copies of the rules of order to all current Board Directors and establish a written onboarding plan when new directors join the MTS Board.</a:t>
            </a:r>
          </a:p>
        </p:txBody>
      </p:sp>
      <p:pic>
        <p:nvPicPr>
          <p:cNvPr id="2" name="Picture 1">
            <a:extLst>
              <a:ext uri="{FF2B5EF4-FFF2-40B4-BE49-F238E27FC236}">
                <a16:creationId xmlns:a16="http://schemas.microsoft.com/office/drawing/2014/main" id="{E15053CD-D96F-5EEA-C259-9DA2B974835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7787" y="-48991"/>
            <a:ext cx="474822" cy="479757"/>
          </a:xfrm>
          <a:prstGeom prst="rect">
            <a:avLst/>
          </a:prstGeom>
        </p:spPr>
      </p:pic>
      <p:sp>
        <p:nvSpPr>
          <p:cNvPr id="4" name="Slide Number Placeholder 4">
            <a:extLst>
              <a:ext uri="{FF2B5EF4-FFF2-40B4-BE49-F238E27FC236}">
                <a16:creationId xmlns:a16="http://schemas.microsoft.com/office/drawing/2014/main" id="{D41B7FA4-EA35-39FF-E8EF-02F65EC2B869}"/>
              </a:ext>
              <a:ext uri="{C183D7F6-B498-43B3-948B-1728B52AA6E4}">
                <adec:decorative xmlns:adec="http://schemas.microsoft.com/office/drawing/2017/decorative" val="1"/>
              </a:ext>
            </a:extLst>
          </p:cNvPr>
          <p:cNvSpPr txBox="1">
            <a:spLocks/>
          </p:cNvSpPr>
          <p:nvPr/>
        </p:nvSpPr>
        <p:spPr>
          <a:xfrm>
            <a:off x="9180206" y="6835443"/>
            <a:ext cx="474822" cy="479757"/>
          </a:xfrm>
          <a:prstGeom prst="rect">
            <a:avLst/>
          </a:prstGeom>
        </p:spPr>
        <p:txBody>
          <a:bodyPr vert="horz" lIns="73152" tIns="36576" rIns="73152" bIns="36576"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008E717-598F-42B4-8424-CE4562B98822}" type="slidenum">
              <a:rPr lang="en-US" sz="1280">
                <a:solidFill>
                  <a:schemeClr val="tx1"/>
                </a:solidFill>
              </a:rPr>
              <a:pPr/>
              <a:t>15</a:t>
            </a:fld>
            <a:endParaRPr lang="en-US" sz="1280" dirty="0">
              <a:solidFill>
                <a:schemeClr val="tx1"/>
              </a:solidFill>
            </a:endParaRPr>
          </a:p>
        </p:txBody>
      </p:sp>
      <p:sp>
        <p:nvSpPr>
          <p:cNvPr id="3" name="TextBox 2">
            <a:extLst>
              <a:ext uri="{FF2B5EF4-FFF2-40B4-BE49-F238E27FC236}">
                <a16:creationId xmlns:a16="http://schemas.microsoft.com/office/drawing/2014/main" id="{1F8D570C-2E43-EECE-1639-BD4E8A39DCBB}"/>
              </a:ext>
            </a:extLst>
          </p:cNvPr>
          <p:cNvSpPr txBox="1"/>
          <p:nvPr/>
        </p:nvSpPr>
        <p:spPr>
          <a:xfrm>
            <a:off x="2311303" y="1572789"/>
            <a:ext cx="4454158" cy="1569660"/>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Chapter 1 of the Milwaukee County Code of Ordinances establishes the County Board proceedings. The County also has an Administrative Manual of Operating Procedures that further details compliance with open meetings.</a:t>
            </a:r>
          </a:p>
        </p:txBody>
      </p:sp>
      <p:pic>
        <p:nvPicPr>
          <p:cNvPr id="11" name="Picture 10">
            <a:extLst>
              <a:ext uri="{FF2B5EF4-FFF2-40B4-BE49-F238E27FC236}">
                <a16:creationId xmlns:a16="http://schemas.microsoft.com/office/drawing/2014/main" id="{4E04EEBD-0035-5B85-2E3D-688B94BB54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9295" y="1412777"/>
            <a:ext cx="1048512" cy="1031748"/>
          </a:xfrm>
          <a:prstGeom prst="rect">
            <a:avLst/>
          </a:prstGeom>
        </p:spPr>
      </p:pic>
      <p:pic>
        <p:nvPicPr>
          <p:cNvPr id="12" name="Picture 11">
            <a:extLst>
              <a:ext uri="{FF2B5EF4-FFF2-40B4-BE49-F238E27FC236}">
                <a16:creationId xmlns:a16="http://schemas.microsoft.com/office/drawing/2014/main" id="{672D6029-3C63-41BA-B84E-F2518CE387C3}"/>
              </a:ext>
            </a:extLst>
          </p:cNvPr>
          <p:cNvPicPr>
            <a:picLocks noChangeAspect="1"/>
          </p:cNvPicPr>
          <p:nvPr/>
        </p:nvPicPr>
        <p:blipFill rotWithShape="1">
          <a:blip r:embed="rId5">
            <a:extLst>
              <a:ext uri="{28A0092B-C50C-407E-A947-70E740481C1C}">
                <a14:useLocalDpi xmlns:a14="http://schemas.microsoft.com/office/drawing/2010/main" val="0"/>
              </a:ext>
            </a:extLst>
          </a:blip>
          <a:srcRect l="10755" r="14473" b="19692"/>
          <a:stretch>
            <a:fillRect/>
          </a:stretch>
        </p:blipFill>
        <p:spPr bwMode="auto">
          <a:xfrm>
            <a:off x="7389775" y="2444525"/>
            <a:ext cx="1018032" cy="483108"/>
          </a:xfrm>
          <a:prstGeom prst="rect">
            <a:avLst/>
          </a:prstGeom>
          <a:ln w="25400">
            <a:solidFill>
              <a:srgbClr val="339999"/>
            </a:solidFill>
          </a:ln>
          <a:extLst>
            <a:ext uri="{53640926-AAD7-44D8-BBD7-CCE9431645EC}">
              <a14:shadowObscured xmlns:a14="http://schemas.microsoft.com/office/drawing/2010/main"/>
            </a:ext>
          </a:extLst>
        </p:spPr>
      </p:pic>
      <p:sp>
        <p:nvSpPr>
          <p:cNvPr id="13" name="TextBox 12">
            <a:extLst>
              <a:ext uri="{FF2B5EF4-FFF2-40B4-BE49-F238E27FC236}">
                <a16:creationId xmlns:a16="http://schemas.microsoft.com/office/drawing/2014/main" id="{440BE3B7-1018-EA2B-5841-4CCDCA2E3FFB}"/>
              </a:ext>
            </a:extLst>
          </p:cNvPr>
          <p:cNvSpPr txBox="1"/>
          <p:nvPr/>
        </p:nvSpPr>
        <p:spPr>
          <a:xfrm>
            <a:off x="145904" y="445063"/>
            <a:ext cx="9509124" cy="830997"/>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Unlike most organizations, the MTS Board does not have a supplemental guide to its bylaws and does not identify its parliamentary process. A clause was added to the bylaws in 2014 that the MTS Board must comply with the State of Wisconsin Open Meetings and Public Records Law.</a:t>
            </a:r>
          </a:p>
        </p:txBody>
      </p:sp>
      <p:pic>
        <p:nvPicPr>
          <p:cNvPr id="14" name="Picture 13" descr="Bus driving by the Marcus Center">
            <a:extLst>
              <a:ext uri="{FF2B5EF4-FFF2-40B4-BE49-F238E27FC236}">
                <a16:creationId xmlns:a16="http://schemas.microsoft.com/office/drawing/2014/main" id="{9FEAE99E-30C8-EE78-36C5-5A987297AD5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4607" b="12737"/>
          <a:stretch>
            <a:fillRect/>
          </a:stretch>
        </p:blipFill>
        <p:spPr bwMode="auto">
          <a:xfrm flipH="1">
            <a:off x="319348" y="1412777"/>
            <a:ext cx="1398121" cy="1733442"/>
          </a:xfrm>
          <a:prstGeom prst="rect">
            <a:avLst/>
          </a:prstGeom>
          <a:noFill/>
          <a:ln w="25400" cap="flat" cmpd="sng" algn="ctr">
            <a:solidFill>
              <a:srgbClr val="339999"/>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362377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577D0-2A84-F76F-E376-A31FF5851957}"/>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90885BA-84D4-0539-296D-E05E0253C106}"/>
              </a:ext>
            </a:extLst>
          </p:cNvPr>
          <p:cNvSpPr>
            <a:spLocks noGrp="1"/>
          </p:cNvSpPr>
          <p:nvPr>
            <p:ph type="title" idx="4294967295"/>
          </p:nvPr>
        </p:nvSpPr>
        <p:spPr>
          <a:xfrm>
            <a:off x="0" y="0"/>
            <a:ext cx="9753600" cy="866775"/>
          </a:xfrm>
          <a:solidFill>
            <a:srgbClr val="339999"/>
          </a:solidFill>
          <a:ln w="19050">
            <a:solidFill>
              <a:srgbClr val="339999"/>
            </a:solidFill>
          </a:ln>
        </p:spPr>
        <p:txBody>
          <a:bodyPr>
            <a:noAutofit/>
          </a:bodyPr>
          <a:lstStyle/>
          <a:p>
            <a:r>
              <a:rPr lang="en-US" sz="2240" b="1" dirty="0">
                <a:solidFill>
                  <a:schemeClr val="bg1"/>
                </a:solidFill>
                <a:latin typeface="Arial" panose="020B0604020202020204" pitchFamily="34" charset="0"/>
                <a:cs typeface="Arial" panose="020B0604020202020204" pitchFamily="34" charset="0"/>
              </a:rPr>
              <a:t>MTS Board Open Meetings, Public Notice, and Actions Without a Meeting</a:t>
            </a:r>
          </a:p>
        </p:txBody>
      </p:sp>
      <p:sp>
        <p:nvSpPr>
          <p:cNvPr id="7" name="TextBox 6">
            <a:extLst>
              <a:ext uri="{FF2B5EF4-FFF2-40B4-BE49-F238E27FC236}">
                <a16:creationId xmlns:a16="http://schemas.microsoft.com/office/drawing/2014/main" id="{4B4AD923-28EB-5BFD-75E4-84115C3F8BC2}"/>
              </a:ext>
            </a:extLst>
          </p:cNvPr>
          <p:cNvSpPr txBox="1"/>
          <p:nvPr/>
        </p:nvSpPr>
        <p:spPr>
          <a:xfrm>
            <a:off x="204094" y="1092911"/>
            <a:ext cx="9303083" cy="584775"/>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From 2015 to 2025, we found evidence that eight votes took place by the MTS Board without a meeting. The bylaws appear to have conflicting rules regarding whether this type of action is allowed. </a:t>
            </a:r>
          </a:p>
        </p:txBody>
      </p:sp>
      <p:pic>
        <p:nvPicPr>
          <p:cNvPr id="2" name="Picture 1">
            <a:extLst>
              <a:ext uri="{FF2B5EF4-FFF2-40B4-BE49-F238E27FC236}">
                <a16:creationId xmlns:a16="http://schemas.microsoft.com/office/drawing/2014/main" id="{931654D7-7DA8-A6B6-8F25-562F8B91AAA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1483" y="165621"/>
            <a:ext cx="530021" cy="535531"/>
          </a:xfrm>
          <a:prstGeom prst="rect">
            <a:avLst/>
          </a:prstGeom>
        </p:spPr>
      </p:pic>
      <p:sp>
        <p:nvSpPr>
          <p:cNvPr id="3" name="TextBox 2">
            <a:extLst>
              <a:ext uri="{FF2B5EF4-FFF2-40B4-BE49-F238E27FC236}">
                <a16:creationId xmlns:a16="http://schemas.microsoft.com/office/drawing/2014/main" id="{C02DB016-9A88-8D6A-F8CE-C5123A113BBC}"/>
              </a:ext>
            </a:extLst>
          </p:cNvPr>
          <p:cNvSpPr txBox="1"/>
          <p:nvPr/>
        </p:nvSpPr>
        <p:spPr>
          <a:xfrm>
            <a:off x="8750595" y="6694206"/>
            <a:ext cx="837375" cy="289310"/>
          </a:xfrm>
          <a:prstGeom prst="rect">
            <a:avLst/>
          </a:prstGeom>
          <a:noFill/>
        </p:spPr>
        <p:txBody>
          <a:bodyPr wrap="square">
            <a:spAutoFit/>
          </a:bodyPr>
          <a:lstStyle/>
          <a:p>
            <a:fld id="{FEA16D87-C84A-47B9-9D61-7EC3337CA217}" type="slidenum">
              <a:rPr lang="en-US" sz="1280"/>
              <a:pPr/>
              <a:t>16</a:t>
            </a:fld>
            <a:endParaRPr lang="en-US" sz="1280" dirty="0"/>
          </a:p>
        </p:txBody>
      </p:sp>
      <p:pic>
        <p:nvPicPr>
          <p:cNvPr id="5" name="Picture 4">
            <a:extLst>
              <a:ext uri="{FF2B5EF4-FFF2-40B4-BE49-F238E27FC236}">
                <a16:creationId xmlns:a16="http://schemas.microsoft.com/office/drawing/2014/main" id="{80C668E4-4E50-2393-162F-F25AC174E83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5418"/>
          <a:stretch>
            <a:fillRect/>
          </a:stretch>
        </p:blipFill>
        <p:spPr bwMode="auto">
          <a:xfrm>
            <a:off x="6565913" y="4560070"/>
            <a:ext cx="2678570" cy="1742575"/>
          </a:xfrm>
          <a:prstGeom prst="rect">
            <a:avLst/>
          </a:prstGeom>
          <a:noFill/>
          <a:ln w="25400">
            <a:solidFill>
              <a:srgbClr val="339999"/>
            </a:solidFill>
          </a:ln>
          <a:extLst>
            <a:ext uri="{53640926-AAD7-44D8-BBD7-CCE9431645EC}">
              <a14:shadowObscured xmlns:a14="http://schemas.microsoft.com/office/drawing/2010/main"/>
            </a:ext>
          </a:extLst>
        </p:spPr>
      </p:pic>
      <p:pic>
        <p:nvPicPr>
          <p:cNvPr id="8" name="Picture 7" descr="Text, letter&#10;&#10;AI-generated content may be incorrect.">
            <a:extLst>
              <a:ext uri="{FF2B5EF4-FFF2-40B4-BE49-F238E27FC236}">
                <a16:creationId xmlns:a16="http://schemas.microsoft.com/office/drawing/2014/main" id="{40BB98BF-7E2D-9C61-4590-F0D4C73103DD}"/>
              </a:ext>
            </a:extLst>
          </p:cNvPr>
          <p:cNvPicPr>
            <a:picLocks noChangeAspect="1"/>
          </p:cNvPicPr>
          <p:nvPr/>
        </p:nvPicPr>
        <p:blipFill>
          <a:blip r:embed="rId5"/>
          <a:stretch>
            <a:fillRect/>
          </a:stretch>
        </p:blipFill>
        <p:spPr>
          <a:xfrm>
            <a:off x="880849" y="2101570"/>
            <a:ext cx="7949572" cy="1826873"/>
          </a:xfrm>
          <a:prstGeom prst="rect">
            <a:avLst/>
          </a:prstGeom>
          <a:ln w="12700">
            <a:solidFill>
              <a:schemeClr val="accent1"/>
            </a:solidFill>
          </a:ln>
        </p:spPr>
      </p:pic>
      <p:pic>
        <p:nvPicPr>
          <p:cNvPr id="10" name="Picture 9">
            <a:extLst>
              <a:ext uri="{FF2B5EF4-FFF2-40B4-BE49-F238E27FC236}">
                <a16:creationId xmlns:a16="http://schemas.microsoft.com/office/drawing/2014/main" id="{F95098E2-D1FE-BE09-5AB7-850820882590}"/>
              </a:ext>
            </a:extLst>
          </p:cNvPr>
          <p:cNvPicPr>
            <a:picLocks noChangeAspect="1"/>
          </p:cNvPicPr>
          <p:nvPr/>
        </p:nvPicPr>
        <p:blipFill rotWithShape="1">
          <a:blip r:embed="rId6">
            <a:extLst>
              <a:ext uri="{28A0092B-C50C-407E-A947-70E740481C1C}">
                <a14:useLocalDpi xmlns:a14="http://schemas.microsoft.com/office/drawing/2010/main" val="0"/>
              </a:ext>
            </a:extLst>
          </a:blip>
          <a:srcRect l="19063" t="-1" b="25000"/>
          <a:stretch>
            <a:fillRect/>
          </a:stretch>
        </p:blipFill>
        <p:spPr bwMode="auto">
          <a:xfrm>
            <a:off x="3376484" y="4577986"/>
            <a:ext cx="2958304" cy="1724660"/>
          </a:xfrm>
          <a:prstGeom prst="rect">
            <a:avLst/>
          </a:prstGeom>
          <a:noFill/>
          <a:ln w="25400">
            <a:solidFill>
              <a:srgbClr val="339999"/>
            </a:solid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FD77C49C-1270-865D-1A67-3712A4BA5F2F}"/>
              </a:ext>
            </a:extLst>
          </p:cNvPr>
          <p:cNvPicPr>
            <a:picLocks noChangeAspect="1"/>
          </p:cNvPicPr>
          <p:nvPr/>
        </p:nvPicPr>
        <p:blipFill rotWithShape="1">
          <a:blip r:embed="rId7">
            <a:extLst>
              <a:ext uri="{28A0092B-C50C-407E-A947-70E740481C1C}">
                <a14:useLocalDpi xmlns:a14="http://schemas.microsoft.com/office/drawing/2010/main" val="0"/>
              </a:ext>
            </a:extLst>
          </a:blip>
          <a:srcRect t="12515" b="14539"/>
          <a:stretch>
            <a:fillRect/>
          </a:stretch>
        </p:blipFill>
        <p:spPr bwMode="auto">
          <a:xfrm>
            <a:off x="141027" y="4577986"/>
            <a:ext cx="2924571" cy="1712015"/>
          </a:xfrm>
          <a:prstGeom prst="rect">
            <a:avLst/>
          </a:prstGeom>
          <a:noFill/>
          <a:ln w="25400" cap="flat" cmpd="sng" algn="ctr">
            <a:solidFill>
              <a:srgbClr val="339999"/>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660657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6D684-B896-3A73-0638-3B4AB6DFA246}"/>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4EAB7B94-60D1-F125-02F9-8B524DA0954E}"/>
              </a:ext>
              <a:ext uri="{C183D7F6-B498-43B3-948B-1728B52AA6E4}">
                <adec:decorative xmlns:adec="http://schemas.microsoft.com/office/drawing/2017/decorative" val="1"/>
              </a:ext>
            </a:extLst>
          </p:cNvPr>
          <p:cNvSpPr/>
          <p:nvPr/>
        </p:nvSpPr>
        <p:spPr>
          <a:xfrm>
            <a:off x="7045610" y="1075502"/>
            <a:ext cx="737543" cy="848950"/>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BFFA42AB-D247-99B8-CDA1-F7AC4FD55C8A}"/>
              </a:ext>
              <a:ext uri="{C183D7F6-B498-43B3-948B-1728B52AA6E4}">
                <adec:decorative xmlns:adec="http://schemas.microsoft.com/office/drawing/2017/decorative" val="1"/>
              </a:ext>
            </a:extLst>
          </p:cNvPr>
          <p:cNvSpPr/>
          <p:nvPr/>
        </p:nvSpPr>
        <p:spPr>
          <a:xfrm>
            <a:off x="601262" y="5068697"/>
            <a:ext cx="697370" cy="841023"/>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FDDAEB77-08AE-C15F-5E08-F4247AD5B3E3}"/>
              </a:ext>
              <a:ext uri="{C183D7F6-B498-43B3-948B-1728B52AA6E4}">
                <adec:decorative xmlns:adec="http://schemas.microsoft.com/office/drawing/2017/decorative" val="1"/>
              </a:ext>
            </a:extLst>
          </p:cNvPr>
          <p:cNvSpPr/>
          <p:nvPr/>
        </p:nvSpPr>
        <p:spPr>
          <a:xfrm>
            <a:off x="56708" y="1951118"/>
            <a:ext cx="737541" cy="760184"/>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6" name="Title 5">
            <a:extLst>
              <a:ext uri="{FF2B5EF4-FFF2-40B4-BE49-F238E27FC236}">
                <a16:creationId xmlns:a16="http://schemas.microsoft.com/office/drawing/2014/main" id="{DD356AF0-4831-4C64-147D-82E923D57B65}"/>
              </a:ext>
            </a:extLst>
          </p:cNvPr>
          <p:cNvSpPr>
            <a:spLocks noGrp="1"/>
          </p:cNvSpPr>
          <p:nvPr>
            <p:ph type="title" idx="4294967295"/>
          </p:nvPr>
        </p:nvSpPr>
        <p:spPr>
          <a:xfrm>
            <a:off x="0" y="0"/>
            <a:ext cx="9753600" cy="955202"/>
          </a:xfrm>
          <a:solidFill>
            <a:srgbClr val="339999"/>
          </a:solidFill>
          <a:ln w="19050">
            <a:solidFill>
              <a:srgbClr val="339999"/>
            </a:solidFill>
          </a:ln>
        </p:spPr>
        <p:txBody>
          <a:bodyPr vert="horz" lIns="73152" tIns="36576" rIns="877824" bIns="36576" rtlCol="0" anchor="b" anchorCtr="1">
            <a:normAutofit/>
          </a:bodyPr>
          <a:lstStyle/>
          <a:p>
            <a:r>
              <a:rPr lang="en-US" sz="2240" b="1" dirty="0">
                <a:solidFill>
                  <a:schemeClr val="bg1"/>
                </a:solidFill>
                <a:latin typeface="Arial" panose="020B0604020202020204" pitchFamily="34" charset="0"/>
                <a:cs typeface="Arial" panose="020B0604020202020204" pitchFamily="34" charset="0"/>
              </a:rPr>
              <a:t>MTS Board Open Meetings, Public Notice, and Actions Without a Meeting Recommendations</a:t>
            </a:r>
          </a:p>
        </p:txBody>
      </p:sp>
      <p:pic>
        <p:nvPicPr>
          <p:cNvPr id="7" name="Picture 6">
            <a:extLst>
              <a:ext uri="{FF2B5EF4-FFF2-40B4-BE49-F238E27FC236}">
                <a16:creationId xmlns:a16="http://schemas.microsoft.com/office/drawing/2014/main" id="{642FAF6D-F0AA-0F9E-0BF1-FB08B66CA9B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2664" y="132495"/>
            <a:ext cx="649117" cy="655865"/>
          </a:xfrm>
          <a:prstGeom prst="rect">
            <a:avLst/>
          </a:prstGeom>
        </p:spPr>
      </p:pic>
      <p:sp>
        <p:nvSpPr>
          <p:cNvPr id="10" name="Flowchart: Connector 9" descr="Recommendation 12">
            <a:extLst>
              <a:ext uri="{FF2B5EF4-FFF2-40B4-BE49-F238E27FC236}">
                <a16:creationId xmlns:a16="http://schemas.microsoft.com/office/drawing/2014/main" id="{0FF122B2-61A3-6541-21D2-0CF5598F84C6}"/>
              </a:ext>
            </a:extLst>
          </p:cNvPr>
          <p:cNvSpPr/>
          <p:nvPr/>
        </p:nvSpPr>
        <p:spPr>
          <a:xfrm>
            <a:off x="98466" y="1993230"/>
            <a:ext cx="695783"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12</a:t>
            </a:r>
          </a:p>
        </p:txBody>
      </p:sp>
      <p:sp>
        <p:nvSpPr>
          <p:cNvPr id="11" name="Rectangle 10">
            <a:extLst>
              <a:ext uri="{FF2B5EF4-FFF2-40B4-BE49-F238E27FC236}">
                <a16:creationId xmlns:a16="http://schemas.microsoft.com/office/drawing/2014/main" id="{BCCE1ED8-5F97-95B4-3EBC-E671A3217666}"/>
              </a:ext>
            </a:extLst>
          </p:cNvPr>
          <p:cNvSpPr/>
          <p:nvPr/>
        </p:nvSpPr>
        <p:spPr>
          <a:xfrm>
            <a:off x="752492" y="1075502"/>
            <a:ext cx="1955499" cy="3210366"/>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The MTS Board should obtain a written outside legal opinion on the apparent conflict found in the bylaws allowing Actions Without a Meeting and the requirement to follow WI Open Meetings Law.</a:t>
            </a:r>
            <a:endParaRPr lang="en-US" sz="1600" dirty="0">
              <a:solidFill>
                <a:schemeClr val="bg1"/>
              </a:solidFill>
            </a:endParaRPr>
          </a:p>
        </p:txBody>
      </p:sp>
      <p:sp>
        <p:nvSpPr>
          <p:cNvPr id="16" name="Flowchart: Connector 15" descr="Recommendation 13">
            <a:extLst>
              <a:ext uri="{FF2B5EF4-FFF2-40B4-BE49-F238E27FC236}">
                <a16:creationId xmlns:a16="http://schemas.microsoft.com/office/drawing/2014/main" id="{0750CAAC-1552-1D4A-DAB7-BB6BAD3B134E}"/>
              </a:ext>
            </a:extLst>
          </p:cNvPr>
          <p:cNvSpPr/>
          <p:nvPr/>
        </p:nvSpPr>
        <p:spPr>
          <a:xfrm>
            <a:off x="633771" y="5177573"/>
            <a:ext cx="632352" cy="623271"/>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13</a:t>
            </a:r>
          </a:p>
        </p:txBody>
      </p:sp>
      <p:sp>
        <p:nvSpPr>
          <p:cNvPr id="12" name="Rectangle 11">
            <a:extLst>
              <a:ext uri="{FF2B5EF4-FFF2-40B4-BE49-F238E27FC236}">
                <a16:creationId xmlns:a16="http://schemas.microsoft.com/office/drawing/2014/main" id="{45A0E6DD-EF28-9E5A-5094-3CE1FFD15985}"/>
              </a:ext>
            </a:extLst>
          </p:cNvPr>
          <p:cNvSpPr/>
          <p:nvPr/>
        </p:nvSpPr>
        <p:spPr>
          <a:xfrm>
            <a:off x="1298632" y="4918829"/>
            <a:ext cx="6931579" cy="1320869"/>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If it is determined Actions Without Meetings are allowable, the MTS Board should consult necessary parties to include within the rules of order which votes are allowed and the processes to hold the vote in accordance with state statute.</a:t>
            </a:r>
            <a:endParaRPr lang="en-US" sz="1600" dirty="0">
              <a:solidFill>
                <a:schemeClr val="bg1"/>
              </a:solidFill>
            </a:endParaRPr>
          </a:p>
        </p:txBody>
      </p:sp>
      <p:sp>
        <p:nvSpPr>
          <p:cNvPr id="17" name="Flowchart: Connector 16" descr="Recommendation 14">
            <a:extLst>
              <a:ext uri="{FF2B5EF4-FFF2-40B4-BE49-F238E27FC236}">
                <a16:creationId xmlns:a16="http://schemas.microsoft.com/office/drawing/2014/main" id="{EEF66475-6D82-F6B0-55EC-74E21E57B974}"/>
              </a:ext>
            </a:extLst>
          </p:cNvPr>
          <p:cNvSpPr/>
          <p:nvPr/>
        </p:nvSpPr>
        <p:spPr>
          <a:xfrm>
            <a:off x="7087368" y="1144610"/>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14</a:t>
            </a:r>
          </a:p>
        </p:txBody>
      </p:sp>
      <p:sp>
        <p:nvSpPr>
          <p:cNvPr id="13" name="Rectangle 12">
            <a:extLst>
              <a:ext uri="{FF2B5EF4-FFF2-40B4-BE49-F238E27FC236}">
                <a16:creationId xmlns:a16="http://schemas.microsoft.com/office/drawing/2014/main" id="{8F86C688-3A88-1319-A440-385BC3D0B633}"/>
              </a:ext>
            </a:extLst>
          </p:cNvPr>
          <p:cNvSpPr/>
          <p:nvPr/>
        </p:nvSpPr>
        <p:spPr>
          <a:xfrm>
            <a:off x="7045610" y="1924452"/>
            <a:ext cx="2539179" cy="2295323"/>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If Actions Without Meetings are allowed, the MTS Board should include in the rules of order a detailed guide on proper record retention by the MTS Board and MCTS.</a:t>
            </a:r>
            <a:endParaRPr lang="en-US" sz="1600" dirty="0">
              <a:solidFill>
                <a:schemeClr val="bg1"/>
              </a:solidFill>
            </a:endParaRPr>
          </a:p>
        </p:txBody>
      </p:sp>
      <p:sp>
        <p:nvSpPr>
          <p:cNvPr id="3" name="TextBox 2">
            <a:extLst>
              <a:ext uri="{FF2B5EF4-FFF2-40B4-BE49-F238E27FC236}">
                <a16:creationId xmlns:a16="http://schemas.microsoft.com/office/drawing/2014/main" id="{27D30224-427C-17F8-922B-8A31309F7368}"/>
              </a:ext>
            </a:extLst>
          </p:cNvPr>
          <p:cNvSpPr txBox="1"/>
          <p:nvPr/>
        </p:nvSpPr>
        <p:spPr>
          <a:xfrm>
            <a:off x="8983734" y="6239698"/>
            <a:ext cx="404815" cy="289310"/>
          </a:xfrm>
          <a:prstGeom prst="rect">
            <a:avLst/>
          </a:prstGeom>
          <a:noFill/>
        </p:spPr>
        <p:txBody>
          <a:bodyPr wrap="square">
            <a:spAutoFit/>
          </a:bodyPr>
          <a:lstStyle/>
          <a:p>
            <a:fld id="{FEA16D87-C84A-47B9-9D61-7EC3337CA217}" type="slidenum">
              <a:rPr lang="en-US" sz="1280"/>
              <a:pPr/>
              <a:t>17</a:t>
            </a:fld>
            <a:endParaRPr lang="en-US" sz="1280" dirty="0"/>
          </a:p>
        </p:txBody>
      </p:sp>
      <p:pic>
        <p:nvPicPr>
          <p:cNvPr id="2" name="Picture 1">
            <a:extLst>
              <a:ext uri="{FF2B5EF4-FFF2-40B4-BE49-F238E27FC236}">
                <a16:creationId xmlns:a16="http://schemas.microsoft.com/office/drawing/2014/main" id="{07D1959E-8376-F946-A955-9DD018CF8203}"/>
              </a:ext>
            </a:extLst>
          </p:cNvPr>
          <p:cNvPicPr>
            <a:picLocks noChangeAspect="1"/>
          </p:cNvPicPr>
          <p:nvPr/>
        </p:nvPicPr>
        <p:blipFill rotWithShape="1">
          <a:blip r:embed="rId4">
            <a:extLst>
              <a:ext uri="{28A0092B-C50C-407E-A947-70E740481C1C}">
                <a14:useLocalDpi xmlns:a14="http://schemas.microsoft.com/office/drawing/2010/main" val="0"/>
              </a:ext>
            </a:extLst>
          </a:blip>
          <a:srcRect t="10658" b="10583"/>
          <a:stretch>
            <a:fillRect/>
          </a:stretch>
        </p:blipFill>
        <p:spPr bwMode="auto">
          <a:xfrm>
            <a:off x="2847671" y="1993230"/>
            <a:ext cx="4058260" cy="2292638"/>
          </a:xfrm>
          <a:prstGeom prst="rect">
            <a:avLst/>
          </a:prstGeom>
          <a:noFill/>
          <a:ln w="25400" cap="flat" cmpd="sng" algn="ctr">
            <a:solidFill>
              <a:srgbClr val="339999"/>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267914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0A12A50-7031-D66A-00D3-B9229AFA68BE}"/>
              </a:ext>
              <a:ext uri="{C183D7F6-B498-43B3-948B-1728B52AA6E4}">
                <adec:decorative xmlns:adec="http://schemas.microsoft.com/office/drawing/2017/decorative" val="1"/>
              </a:ext>
            </a:extLst>
          </p:cNvPr>
          <p:cNvSpPr/>
          <p:nvPr/>
        </p:nvSpPr>
        <p:spPr>
          <a:xfrm>
            <a:off x="223792" y="5457797"/>
            <a:ext cx="893536" cy="724055"/>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4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5465FE82-F1E2-AFDF-DF06-41665DD56F30}"/>
              </a:ext>
            </a:extLst>
          </p:cNvPr>
          <p:cNvSpPr>
            <a:spLocks noGrp="1"/>
          </p:cNvSpPr>
          <p:nvPr>
            <p:ph type="title" idx="4294967295"/>
          </p:nvPr>
        </p:nvSpPr>
        <p:spPr>
          <a:xfrm>
            <a:off x="0" y="0"/>
            <a:ext cx="9753600" cy="520831"/>
          </a:xfrm>
          <a:solidFill>
            <a:srgbClr val="339999"/>
          </a:solidFill>
          <a:ln w="19050">
            <a:solidFill>
              <a:srgbClr val="339999"/>
            </a:solidFill>
          </a:ln>
        </p:spPr>
        <p:txBody>
          <a:bodyPr anchor="b" anchorCtr="0">
            <a:normAutofit/>
          </a:bodyPr>
          <a:lstStyle/>
          <a:p>
            <a:pPr algn="ctr"/>
            <a:r>
              <a:rPr lang="en-US" sz="2240" b="1" dirty="0">
                <a:solidFill>
                  <a:schemeClr val="bg1"/>
                </a:solidFill>
                <a:latin typeface="Arial" panose="020B0604020202020204" pitchFamily="34" charset="0"/>
                <a:cs typeface="Arial" panose="020B0604020202020204" pitchFamily="34" charset="0"/>
              </a:rPr>
              <a:t>MTS Board Meetings Online Availability</a:t>
            </a:r>
          </a:p>
        </p:txBody>
      </p:sp>
      <p:sp>
        <p:nvSpPr>
          <p:cNvPr id="9" name="TextBox 8">
            <a:extLst>
              <a:ext uri="{FF2B5EF4-FFF2-40B4-BE49-F238E27FC236}">
                <a16:creationId xmlns:a16="http://schemas.microsoft.com/office/drawing/2014/main" id="{4B1001E6-00E8-AA68-F734-BB5D66886AB0}"/>
              </a:ext>
            </a:extLst>
          </p:cNvPr>
          <p:cNvSpPr txBox="1"/>
          <p:nvPr/>
        </p:nvSpPr>
        <p:spPr>
          <a:xfrm>
            <a:off x="122635" y="744113"/>
            <a:ext cx="9185710" cy="830997"/>
          </a:xfrm>
          <a:prstGeom prst="rect">
            <a:avLst/>
          </a:prstGeom>
          <a:noFill/>
        </p:spPr>
        <p:txBody>
          <a:bodyPr wrap="square" rtlCol="0">
            <a:spAutoFit/>
          </a:bodyPr>
          <a:lstStyle/>
          <a:p>
            <a:r>
              <a:rPr lang="en-US" sz="1600" kern="100" dirty="0">
                <a:latin typeface="Arial" panose="020B0604020202020204" pitchFamily="34" charset="0"/>
                <a:ea typeface="Arial" panose="020B0604020202020204" pitchFamily="34" charset="0"/>
                <a:cs typeface="Times New Roman" panose="02020603050405020304" pitchFamily="18" charset="0"/>
              </a:rPr>
              <a:t>Prior to 2025, the MTS Board did not use the web portal County Legislative Information Center or another electronic means to post notices, agendas, packets or minutes from their meetings. M</a:t>
            </a:r>
            <a:r>
              <a:rPr lang="en-US" sz="1600" dirty="0">
                <a:latin typeface="Arial" panose="020B0604020202020204" pitchFamily="34" charset="0"/>
                <a:cs typeface="Arial" panose="020B0604020202020204" pitchFamily="34" charset="0"/>
              </a:rPr>
              <a:t>inutes are not approved until the next annual meeting. </a:t>
            </a:r>
          </a:p>
        </p:txBody>
      </p:sp>
      <p:graphicFrame>
        <p:nvGraphicFramePr>
          <p:cNvPr id="6" name="Table 5">
            <a:extLst>
              <a:ext uri="{FF2B5EF4-FFF2-40B4-BE49-F238E27FC236}">
                <a16:creationId xmlns:a16="http://schemas.microsoft.com/office/drawing/2014/main" id="{E5BE8A7C-1EB5-990E-6E55-5E840C9385C7}"/>
              </a:ext>
            </a:extLst>
          </p:cNvPr>
          <p:cNvGraphicFramePr>
            <a:graphicFrameLocks noGrp="1"/>
          </p:cNvGraphicFramePr>
          <p:nvPr>
            <p:extLst>
              <p:ext uri="{D42A27DB-BD31-4B8C-83A1-F6EECF244321}">
                <p14:modId xmlns:p14="http://schemas.microsoft.com/office/powerpoint/2010/main" val="1066317526"/>
              </p:ext>
            </p:extLst>
          </p:nvPr>
        </p:nvGraphicFramePr>
        <p:xfrm>
          <a:off x="122635" y="2470834"/>
          <a:ext cx="6193105" cy="2418531"/>
        </p:xfrm>
        <a:graphic>
          <a:graphicData uri="http://schemas.openxmlformats.org/drawingml/2006/table">
            <a:tbl>
              <a:tblPr firstRow="1" firstCol="1" bandRow="1"/>
              <a:tblGrid>
                <a:gridCol w="1538394">
                  <a:extLst>
                    <a:ext uri="{9D8B030D-6E8A-4147-A177-3AD203B41FA5}">
                      <a16:colId xmlns:a16="http://schemas.microsoft.com/office/drawing/2014/main" val="2187307064"/>
                    </a:ext>
                  </a:extLst>
                </a:gridCol>
                <a:gridCol w="1272222">
                  <a:extLst>
                    <a:ext uri="{9D8B030D-6E8A-4147-A177-3AD203B41FA5}">
                      <a16:colId xmlns:a16="http://schemas.microsoft.com/office/drawing/2014/main" val="916582433"/>
                    </a:ext>
                  </a:extLst>
                </a:gridCol>
                <a:gridCol w="1263656">
                  <a:extLst>
                    <a:ext uri="{9D8B030D-6E8A-4147-A177-3AD203B41FA5}">
                      <a16:colId xmlns:a16="http://schemas.microsoft.com/office/drawing/2014/main" val="1945383025"/>
                    </a:ext>
                  </a:extLst>
                </a:gridCol>
                <a:gridCol w="1048900">
                  <a:extLst>
                    <a:ext uri="{9D8B030D-6E8A-4147-A177-3AD203B41FA5}">
                      <a16:colId xmlns:a16="http://schemas.microsoft.com/office/drawing/2014/main" val="3180420870"/>
                    </a:ext>
                  </a:extLst>
                </a:gridCol>
                <a:gridCol w="1069933">
                  <a:extLst>
                    <a:ext uri="{9D8B030D-6E8A-4147-A177-3AD203B41FA5}">
                      <a16:colId xmlns:a16="http://schemas.microsoft.com/office/drawing/2014/main" val="241104200"/>
                    </a:ext>
                  </a:extLst>
                </a:gridCol>
              </a:tblGrid>
              <a:tr h="225807">
                <a:tc gridSpan="5">
                  <a:txBody>
                    <a:bodyPr/>
                    <a:lstStyle/>
                    <a:p>
                      <a:pPr marL="0" marR="0" algn="ctr">
                        <a:lnSpc>
                          <a:spcPct val="107000"/>
                        </a:lnSpc>
                        <a:spcAft>
                          <a:spcPts val="800"/>
                        </a:spcAft>
                        <a:buNone/>
                      </a:pPr>
                      <a:r>
                        <a:rPr lang="en-US" sz="1200" b="1"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rPr>
                        <a:t>Website Availability of Notices, Agendas, Minutes, and Archived Video</a:t>
                      </a:r>
                      <a:endParaRPr lang="en-US" sz="12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952635946"/>
                  </a:ext>
                </a:extLst>
              </a:tr>
              <a:tr h="371146">
                <a:tc>
                  <a:txBody>
                    <a:bodyPr/>
                    <a:lstStyle/>
                    <a:p>
                      <a:pPr marL="0" marR="0" algn="ctr">
                        <a:lnSpc>
                          <a:spcPct val="107000"/>
                        </a:lnSpc>
                        <a:spcAft>
                          <a:spcPts val="800"/>
                        </a:spcAft>
                        <a:buNone/>
                      </a:pPr>
                      <a:r>
                        <a:rPr lang="en-US" sz="1200" b="1"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rPr>
                        <a:t>Transit System</a:t>
                      </a:r>
                      <a:endParaRPr lang="en-US" sz="12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Aft>
                          <a:spcPts val="800"/>
                        </a:spcAft>
                        <a:buNone/>
                      </a:pPr>
                      <a:r>
                        <a:rPr lang="en-US" sz="1200" b="1"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rPr>
                        <a:t>Notices?</a:t>
                      </a:r>
                      <a:endParaRPr lang="en-US" sz="12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Aft>
                          <a:spcPts val="800"/>
                        </a:spcAft>
                        <a:buNone/>
                      </a:pPr>
                      <a:r>
                        <a:rPr lang="en-US" sz="1200" b="1"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rPr>
                        <a:t>Agendas?</a:t>
                      </a:r>
                      <a:endParaRPr lang="en-US" sz="12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Aft>
                          <a:spcPts val="800"/>
                        </a:spcAft>
                        <a:buNone/>
                      </a:pPr>
                      <a:r>
                        <a:rPr lang="en-US" sz="1200" b="1"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rPr>
                        <a:t>Minutes?</a:t>
                      </a:r>
                      <a:endParaRPr lang="en-US" sz="12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Aft>
                          <a:spcPts val="800"/>
                        </a:spcAft>
                        <a:buNone/>
                      </a:pPr>
                      <a:r>
                        <a:rPr lang="en-US" sz="1200" b="1"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rPr>
                        <a:t>Archived Video?</a:t>
                      </a:r>
                      <a:endParaRPr lang="en-US" sz="1200" kern="100" dirty="0">
                        <a:solidFill>
                          <a:srgbClr val="006D6D"/>
                        </a:solidFill>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140237792"/>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MTS 2014-2024</a:t>
                      </a: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843557164"/>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MTS 2025</a:t>
                      </a: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445987919"/>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Times New Roman" panose="02020603050405020304" pitchFamily="18" charset="0"/>
                        </a:rPr>
                        <a:t>MTS 2026</a:t>
                      </a: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897372269"/>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Indianapolis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64813536"/>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Madison Metro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278435979"/>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Green Bay</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665710147"/>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Minnesota Valley</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No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276660134"/>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Waukesha Metro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498097407"/>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Cleveland</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256780682"/>
                  </a:ext>
                </a:extLst>
              </a:tr>
              <a:tr h="178608">
                <a:tc>
                  <a:txBody>
                    <a:bodyPr/>
                    <a:lstStyle/>
                    <a:p>
                      <a:pPr marL="0" marR="0">
                        <a:lnSpc>
                          <a:spcPct val="107000"/>
                        </a:lnSpc>
                        <a:spcAft>
                          <a:spcPts val="800"/>
                        </a:spcAft>
                        <a:buNone/>
                      </a:pPr>
                      <a:r>
                        <a:rPr lang="en-US" sz="1200" kern="100" dirty="0">
                          <a:effectLst/>
                          <a:latin typeface="Arial" panose="020B0604020202020204" pitchFamily="34" charset="0"/>
                          <a:ea typeface="Arial" panose="020B0604020202020204" pitchFamily="34" charset="0"/>
                          <a:cs typeface="Arial" panose="020B0604020202020204" pitchFamily="34" charset="0"/>
                        </a:rPr>
                        <a:t>Chicago</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07000"/>
                        </a:lnSpc>
                        <a:spcAft>
                          <a:spcPts val="800"/>
                        </a:spcAft>
                        <a:buNone/>
                      </a:pPr>
                      <a:r>
                        <a:rPr lang="en-US" sz="1200" b="1"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Yes</a:t>
                      </a:r>
                      <a:endParaRPr lang="en-US" sz="1200" kern="100" dirty="0">
                        <a:effectLst/>
                        <a:latin typeface="Arial" panose="020B0604020202020204" pitchFamily="34" charset="0"/>
                        <a:ea typeface="Arial" panose="020B0604020202020204" pitchFamily="34" charset="0"/>
                        <a:cs typeface="Times New Roman" panose="02020603050405020304" pitchFamily="18" charset="0"/>
                      </a:endParaRPr>
                    </a:p>
                  </a:txBody>
                  <a:tcPr marL="54864" marR="548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487344458"/>
                  </a:ext>
                </a:extLst>
              </a:tr>
            </a:tbl>
          </a:graphicData>
        </a:graphic>
      </p:graphicFrame>
      <p:pic>
        <p:nvPicPr>
          <p:cNvPr id="4" name="Picture 3">
            <a:extLst>
              <a:ext uri="{FF2B5EF4-FFF2-40B4-BE49-F238E27FC236}">
                <a16:creationId xmlns:a16="http://schemas.microsoft.com/office/drawing/2014/main" id="{4298A37C-4190-1F12-DF44-240EC537719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79247" y="28993"/>
            <a:ext cx="385260" cy="389265"/>
          </a:xfrm>
          <a:prstGeom prst="rect">
            <a:avLst/>
          </a:prstGeom>
        </p:spPr>
      </p:pic>
      <p:sp>
        <p:nvSpPr>
          <p:cNvPr id="11" name="Flowchart: Connector 10" descr="Recommendation 15">
            <a:extLst>
              <a:ext uri="{FF2B5EF4-FFF2-40B4-BE49-F238E27FC236}">
                <a16:creationId xmlns:a16="http://schemas.microsoft.com/office/drawing/2014/main" id="{4B16C89B-B49E-512F-D314-9F4A3279BB8A}"/>
              </a:ext>
            </a:extLst>
          </p:cNvPr>
          <p:cNvSpPr/>
          <p:nvPr/>
        </p:nvSpPr>
        <p:spPr>
          <a:xfrm>
            <a:off x="328309" y="5499588"/>
            <a:ext cx="654025" cy="617099"/>
          </a:xfrm>
          <a:prstGeom prst="flowChartConnector">
            <a:avLst/>
          </a:prstGeom>
          <a:solidFill>
            <a:srgbClr val="FED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40" b="1" dirty="0">
                <a:solidFill>
                  <a:schemeClr val="tx1"/>
                </a:solidFill>
                <a:latin typeface="Arial" panose="020B0604020202020204" pitchFamily="34" charset="0"/>
                <a:cs typeface="Arial" panose="020B0604020202020204" pitchFamily="34" charset="0"/>
              </a:rPr>
              <a:t>15</a:t>
            </a:r>
          </a:p>
        </p:txBody>
      </p:sp>
      <p:sp>
        <p:nvSpPr>
          <p:cNvPr id="8" name="Rectangle 7">
            <a:extLst>
              <a:ext uri="{FF2B5EF4-FFF2-40B4-BE49-F238E27FC236}">
                <a16:creationId xmlns:a16="http://schemas.microsoft.com/office/drawing/2014/main" id="{B42324D7-1183-3021-416C-68B8B0EAAB99}"/>
              </a:ext>
            </a:extLst>
          </p:cNvPr>
          <p:cNvSpPr/>
          <p:nvPr/>
        </p:nvSpPr>
        <p:spPr>
          <a:xfrm>
            <a:off x="1117328" y="5248442"/>
            <a:ext cx="8359125" cy="1143793"/>
          </a:xfrm>
          <a:prstGeom prst="rect">
            <a:avLst/>
          </a:prstGeom>
          <a:solidFill>
            <a:srgbClr val="3399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600" dirty="0">
                <a:solidFill>
                  <a:schemeClr val="bg1"/>
                </a:solidFill>
                <a:latin typeface="Arial" panose="020B0604020202020204" pitchFamily="34" charset="0"/>
                <a:cs typeface="Arial" panose="020B0604020202020204" pitchFamily="34" charset="0"/>
              </a:rPr>
              <a:t>The MTS Board should develop and vote to use CLIC or an alternative to enable the public access to meeting notices, agendas, minutes, and an opportunity to attend both in person and remotely. The ability to allow access to archived video or audio should also be explored. </a:t>
            </a:r>
          </a:p>
        </p:txBody>
      </p:sp>
      <p:sp>
        <p:nvSpPr>
          <p:cNvPr id="5" name="TextBox 4">
            <a:extLst>
              <a:ext uri="{FF2B5EF4-FFF2-40B4-BE49-F238E27FC236}">
                <a16:creationId xmlns:a16="http://schemas.microsoft.com/office/drawing/2014/main" id="{4271E150-9C47-F460-FD7F-BCA1197D663B}"/>
              </a:ext>
            </a:extLst>
          </p:cNvPr>
          <p:cNvSpPr txBox="1"/>
          <p:nvPr/>
        </p:nvSpPr>
        <p:spPr>
          <a:xfrm>
            <a:off x="9043355" y="6571087"/>
            <a:ext cx="469776" cy="289310"/>
          </a:xfrm>
          <a:prstGeom prst="rect">
            <a:avLst/>
          </a:prstGeom>
          <a:noFill/>
        </p:spPr>
        <p:txBody>
          <a:bodyPr wrap="square" rtlCol="0">
            <a:spAutoFit/>
          </a:bodyPr>
          <a:lstStyle/>
          <a:p>
            <a:fld id="{FEA16D87-C84A-47B9-9D61-7EC3337CA217}" type="slidenum">
              <a:rPr lang="en-US" sz="1280"/>
              <a:t>18</a:t>
            </a:fld>
            <a:endParaRPr lang="en-US" sz="1280" dirty="0"/>
          </a:p>
        </p:txBody>
      </p:sp>
      <p:sp>
        <p:nvSpPr>
          <p:cNvPr id="7" name="TextBox 6">
            <a:extLst>
              <a:ext uri="{FF2B5EF4-FFF2-40B4-BE49-F238E27FC236}">
                <a16:creationId xmlns:a16="http://schemas.microsoft.com/office/drawing/2014/main" id="{85B4CF75-C845-AA4C-E8F5-D1447DE53A14}"/>
              </a:ext>
            </a:extLst>
          </p:cNvPr>
          <p:cNvSpPr txBox="1"/>
          <p:nvPr/>
        </p:nvSpPr>
        <p:spPr>
          <a:xfrm>
            <a:off x="122635" y="1713753"/>
            <a:ext cx="9185710" cy="584775"/>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Out of the other transit agencies we reviewed, all these elements were posted online and most had archived video.</a:t>
            </a:r>
          </a:p>
        </p:txBody>
      </p:sp>
      <p:pic>
        <p:nvPicPr>
          <p:cNvPr id="10" name="Picture 9">
            <a:extLst>
              <a:ext uri="{FF2B5EF4-FFF2-40B4-BE49-F238E27FC236}">
                <a16:creationId xmlns:a16="http://schemas.microsoft.com/office/drawing/2014/main" id="{DBCFBF62-BD8B-A251-AFB8-18A5419FB1F0}"/>
              </a:ext>
            </a:extLst>
          </p:cNvPr>
          <p:cNvPicPr>
            <a:picLocks noChangeAspect="1"/>
          </p:cNvPicPr>
          <p:nvPr/>
        </p:nvPicPr>
        <p:blipFill rotWithShape="1">
          <a:blip r:embed="rId4"/>
          <a:srcRect t="12525" b="14258"/>
          <a:stretch>
            <a:fillRect/>
          </a:stretch>
        </p:blipFill>
        <p:spPr bwMode="auto">
          <a:xfrm rot="2695044">
            <a:off x="6377582" y="3725269"/>
            <a:ext cx="2939569" cy="552009"/>
          </a:xfrm>
          <a:prstGeom prst="rect">
            <a:avLst/>
          </a:prstGeom>
          <a:ln w="25400">
            <a:solidFill>
              <a:srgbClr val="339999"/>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7756107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42D0098-9A13-D163-D486-61D5AFD33515}"/>
              </a:ext>
              <a:ext uri="{C183D7F6-B498-43B3-948B-1728B52AA6E4}">
                <adec:decorative xmlns:adec="http://schemas.microsoft.com/office/drawing/2017/decorative" val="1"/>
              </a:ext>
            </a:extLst>
          </p:cNvPr>
          <p:cNvSpPr>
            <a:spLocks noGrp="1"/>
          </p:cNvSpPr>
          <p:nvPr>
            <p:ph type="sldNum" sz="quarter" idx="12"/>
          </p:nvPr>
        </p:nvSpPr>
        <p:spPr>
          <a:xfrm>
            <a:off x="9080206" y="6351074"/>
            <a:ext cx="567070" cy="283642"/>
          </a:xfrm>
        </p:spPr>
        <p:txBody>
          <a:bodyPr/>
          <a:lstStyle/>
          <a:p>
            <a:fld id="{6008E717-598F-42B4-8424-CE4562B98822}" type="slidenum">
              <a:rPr lang="en-US" smtClean="0">
                <a:solidFill>
                  <a:schemeClr val="tx1"/>
                </a:solidFill>
              </a:rPr>
              <a:t>19</a:t>
            </a:fld>
            <a:endParaRPr lang="en-US" dirty="0">
              <a:solidFill>
                <a:schemeClr val="tx1"/>
              </a:solidFill>
            </a:endParaRPr>
          </a:p>
        </p:txBody>
      </p:sp>
      <p:sp>
        <p:nvSpPr>
          <p:cNvPr id="3" name="Title 2">
            <a:extLst>
              <a:ext uri="{FF2B5EF4-FFF2-40B4-BE49-F238E27FC236}">
                <a16:creationId xmlns:a16="http://schemas.microsoft.com/office/drawing/2014/main" id="{94E1BD84-EEF1-58AC-CD34-4F13101C8206}"/>
              </a:ext>
            </a:extLst>
          </p:cNvPr>
          <p:cNvSpPr>
            <a:spLocks noGrp="1"/>
          </p:cNvSpPr>
          <p:nvPr>
            <p:ph type="title" idx="4294967295"/>
          </p:nvPr>
        </p:nvSpPr>
        <p:spPr>
          <a:xfrm>
            <a:off x="-1" y="571364"/>
            <a:ext cx="9753599" cy="1865125"/>
          </a:xfrm>
        </p:spPr>
        <p:txBody>
          <a:bodyPr>
            <a:noAutofit/>
          </a:bodyPr>
          <a:lstStyle/>
          <a:p>
            <a:pPr algn="ctr">
              <a:lnSpc>
                <a:spcPct val="100000"/>
              </a:lnSpc>
              <a:spcBef>
                <a:spcPts val="0"/>
              </a:spcBef>
            </a:pPr>
            <a:r>
              <a:rPr lang="en-US" sz="2240" dirty="0">
                <a:solidFill>
                  <a:srgbClr val="339999"/>
                </a:solidFill>
                <a:latin typeface="Arial" panose="020B0604020202020204" pitchFamily="34" charset="0"/>
                <a:ea typeface="+mn-ea"/>
                <a:cs typeface="Arial" panose="020B0604020202020204" pitchFamily="34" charset="0"/>
              </a:rPr>
              <a:t>Milwaukee County Transit System Governance:</a:t>
            </a:r>
            <a:br>
              <a:rPr lang="en-US" sz="2240" dirty="0">
                <a:solidFill>
                  <a:srgbClr val="339999"/>
                </a:solidFill>
                <a:latin typeface="Arial" panose="020B0604020202020204" pitchFamily="34" charset="0"/>
                <a:ea typeface="+mn-ea"/>
                <a:cs typeface="Arial" panose="020B0604020202020204" pitchFamily="34" charset="0"/>
              </a:rPr>
            </a:br>
            <a:r>
              <a:rPr lang="en-US" sz="2240" dirty="0">
                <a:solidFill>
                  <a:srgbClr val="339999"/>
                </a:solidFill>
                <a:latin typeface="Arial" panose="020B0604020202020204" pitchFamily="34" charset="0"/>
                <a:ea typeface="+mn-ea"/>
                <a:cs typeface="Arial" panose="020B0604020202020204" pitchFamily="34" charset="0"/>
              </a:rPr>
              <a:t>Opportunities for Enhanced Oversight include Additional Sunlight, </a:t>
            </a:r>
            <a:br>
              <a:rPr lang="en-US" sz="2240" dirty="0">
                <a:solidFill>
                  <a:srgbClr val="339999"/>
                </a:solidFill>
                <a:latin typeface="Arial" panose="020B0604020202020204" pitchFamily="34" charset="0"/>
                <a:ea typeface="+mn-ea"/>
                <a:cs typeface="Arial" panose="020B0604020202020204" pitchFamily="34" charset="0"/>
              </a:rPr>
            </a:br>
            <a:r>
              <a:rPr lang="en-US" sz="2240" dirty="0">
                <a:solidFill>
                  <a:srgbClr val="339999"/>
                </a:solidFill>
                <a:latin typeface="Arial" panose="020B0604020202020204" pitchFamily="34" charset="0"/>
                <a:ea typeface="+mn-ea"/>
                <a:cs typeface="Arial" panose="020B0604020202020204" pitchFamily="34" charset="0"/>
              </a:rPr>
              <a:t>Clearly Defined Roles, and Detailed Fiscal Reporting for the Quasi-Governmental Entity </a:t>
            </a:r>
            <a:br>
              <a:rPr lang="en-US" sz="2240" dirty="0">
                <a:solidFill>
                  <a:srgbClr val="339999"/>
                </a:solidFill>
                <a:latin typeface="Arial" panose="020B0604020202020204" pitchFamily="34" charset="0"/>
                <a:ea typeface="+mn-ea"/>
                <a:cs typeface="Arial" panose="020B0604020202020204" pitchFamily="34" charset="0"/>
              </a:rPr>
            </a:br>
            <a:r>
              <a:rPr lang="en-US" sz="1600" dirty="0">
                <a:solidFill>
                  <a:srgbClr val="339999"/>
                </a:solidFill>
                <a:latin typeface="Arial" panose="020B0604020202020204" pitchFamily="34" charset="0"/>
                <a:ea typeface="+mn-ea"/>
                <a:cs typeface="Arial" panose="020B0604020202020204" pitchFamily="34" charset="0"/>
              </a:rPr>
              <a:t>May 2026</a:t>
            </a:r>
            <a:br>
              <a:rPr lang="en-US" sz="2240" dirty="0">
                <a:solidFill>
                  <a:srgbClr val="339999"/>
                </a:solidFill>
                <a:latin typeface="Arial" panose="020B0604020202020204" pitchFamily="34" charset="0"/>
                <a:ea typeface="+mn-ea"/>
                <a:cs typeface="Arial" panose="020B0604020202020204" pitchFamily="34" charset="0"/>
              </a:rPr>
            </a:br>
            <a:endParaRPr lang="en-US" dirty="0"/>
          </a:p>
        </p:txBody>
      </p:sp>
      <p:sp>
        <p:nvSpPr>
          <p:cNvPr id="2" name="TextBox 1">
            <a:extLst>
              <a:ext uri="{FF2B5EF4-FFF2-40B4-BE49-F238E27FC236}">
                <a16:creationId xmlns:a16="http://schemas.microsoft.com/office/drawing/2014/main" id="{BF70EA50-26E0-87BA-F143-FF348251C794}"/>
              </a:ext>
            </a:extLst>
          </p:cNvPr>
          <p:cNvSpPr txBox="1"/>
          <p:nvPr/>
        </p:nvSpPr>
        <p:spPr>
          <a:xfrm>
            <a:off x="588757" y="3327394"/>
            <a:ext cx="8615530" cy="437043"/>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240" dirty="0">
                <a:solidFill>
                  <a:srgbClr val="339999"/>
                </a:solidFill>
                <a:latin typeface="Arial" panose="020B0604020202020204" pitchFamily="34" charset="0"/>
                <a:cs typeface="Arial" panose="020B0604020202020204" pitchFamily="34" charset="0"/>
              </a:rPr>
              <a:t>Project Staff</a:t>
            </a:r>
          </a:p>
        </p:txBody>
      </p:sp>
      <p:sp>
        <p:nvSpPr>
          <p:cNvPr id="5" name="TextBox 4">
            <a:extLst>
              <a:ext uri="{FF2B5EF4-FFF2-40B4-BE49-F238E27FC236}">
                <a16:creationId xmlns:a16="http://schemas.microsoft.com/office/drawing/2014/main" id="{8734F691-0C6B-29E9-354D-6CF50B666561}"/>
              </a:ext>
            </a:extLst>
          </p:cNvPr>
          <p:cNvSpPr txBox="1"/>
          <p:nvPr/>
        </p:nvSpPr>
        <p:spPr>
          <a:xfrm>
            <a:off x="588756" y="3946147"/>
            <a:ext cx="3031286" cy="1865126"/>
          </a:xfrm>
          <a:prstGeom prst="rect">
            <a:avLst/>
          </a:prstGeom>
          <a:noFill/>
        </p:spPr>
        <p:txBody>
          <a:bodyPr wrap="square" rtlCol="0">
            <a:spAutoFit/>
          </a:bodyPr>
          <a:lstStyle/>
          <a:p>
            <a:r>
              <a:rPr lang="en-US" sz="1920" dirty="0">
                <a:solidFill>
                  <a:srgbClr val="339999"/>
                </a:solidFill>
                <a:latin typeface="Arial" panose="020B0604020202020204" pitchFamily="34" charset="0"/>
                <a:cs typeface="Arial" panose="020B0604020202020204" pitchFamily="34" charset="0"/>
              </a:rPr>
              <a:t>Audit Team</a:t>
            </a:r>
          </a:p>
          <a:p>
            <a:r>
              <a:rPr lang="en-US" sz="1920" dirty="0">
                <a:latin typeface="Arial" panose="020B0604020202020204" pitchFamily="34" charset="0"/>
                <a:cs typeface="Arial" panose="020B0604020202020204" pitchFamily="34" charset="0"/>
              </a:rPr>
              <a:t>Candice Lindstrom</a:t>
            </a:r>
          </a:p>
          <a:p>
            <a:r>
              <a:rPr lang="en-US" sz="1920" dirty="0">
                <a:latin typeface="Arial" panose="020B0604020202020204" pitchFamily="34" charset="0"/>
                <a:cs typeface="Arial" panose="020B0604020202020204" pitchFamily="34" charset="0"/>
              </a:rPr>
              <a:t>Isaiah Garcia-Morton</a:t>
            </a:r>
          </a:p>
          <a:p>
            <a:r>
              <a:rPr lang="en-US" sz="1920" dirty="0">
                <a:latin typeface="Arial" panose="020B0604020202020204" pitchFamily="34" charset="0"/>
                <a:cs typeface="Arial" panose="020B0604020202020204" pitchFamily="34" charset="0"/>
              </a:rPr>
              <a:t>Sandra Swan</a:t>
            </a:r>
          </a:p>
          <a:p>
            <a:r>
              <a:rPr lang="en-US" sz="1920" dirty="0">
                <a:latin typeface="Arial" panose="020B0604020202020204" pitchFamily="34" charset="0"/>
                <a:cs typeface="Arial" panose="020B0604020202020204" pitchFamily="34" charset="0"/>
              </a:rPr>
              <a:t>Tevin Roundtree</a:t>
            </a:r>
          </a:p>
          <a:p>
            <a:r>
              <a:rPr lang="en-US" sz="1920" dirty="0">
                <a:latin typeface="Arial" panose="020B0604020202020204" pitchFamily="34" charset="0"/>
                <a:cs typeface="Arial" panose="020B0604020202020204" pitchFamily="34" charset="0"/>
              </a:rPr>
              <a:t>Isis Williams</a:t>
            </a:r>
          </a:p>
        </p:txBody>
      </p:sp>
      <p:sp>
        <p:nvSpPr>
          <p:cNvPr id="6" name="Rectangle 2">
            <a:extLst>
              <a:ext uri="{FF2B5EF4-FFF2-40B4-BE49-F238E27FC236}">
                <a16:creationId xmlns:a16="http://schemas.microsoft.com/office/drawing/2014/main" id="{B71CD312-E3A2-F265-82ED-73818B1D3117}"/>
              </a:ext>
              <a:ext uri="{C183D7F6-B498-43B3-948B-1728B52AA6E4}">
                <adec:decorative xmlns:adec="http://schemas.microsoft.com/office/drawing/2017/decorative" val="1"/>
              </a:ext>
            </a:extLst>
          </p:cNvPr>
          <p:cNvSpPr>
            <a:spLocks noChangeArrowheads="1"/>
          </p:cNvSpPr>
          <p:nvPr/>
        </p:nvSpPr>
        <p:spPr bwMode="auto">
          <a:xfrm>
            <a:off x="1" y="949547"/>
            <a:ext cx="147797" cy="295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3152" tIns="36576" rIns="73152" bIns="36576" numCol="1" anchor="ctr" anchorCtr="0" compatLnSpc="1">
            <a:prstTxWarp prst="textNoShape">
              <a:avLst/>
            </a:prstTxWarp>
            <a:spAutoFit/>
          </a:bodyPr>
          <a:lstStyle/>
          <a:p>
            <a:endParaRPr lang="en-US" sz="1440" dirty="0"/>
          </a:p>
        </p:txBody>
      </p:sp>
      <p:sp>
        <p:nvSpPr>
          <p:cNvPr id="9" name="TextBox 8">
            <a:extLst>
              <a:ext uri="{FF2B5EF4-FFF2-40B4-BE49-F238E27FC236}">
                <a16:creationId xmlns:a16="http://schemas.microsoft.com/office/drawing/2014/main" id="{95F56C0A-3D1D-78A3-BEB9-E09AA7C10CEE}"/>
              </a:ext>
            </a:extLst>
          </p:cNvPr>
          <p:cNvSpPr txBox="1"/>
          <p:nvPr/>
        </p:nvSpPr>
        <p:spPr>
          <a:xfrm>
            <a:off x="6535554" y="3878190"/>
            <a:ext cx="2629289" cy="1865126"/>
          </a:xfrm>
          <a:prstGeom prst="rect">
            <a:avLst/>
          </a:prstGeom>
          <a:noFill/>
        </p:spPr>
        <p:txBody>
          <a:bodyPr wrap="square" rtlCol="0">
            <a:spAutoFit/>
          </a:bodyPr>
          <a:lstStyle/>
          <a:p>
            <a:r>
              <a:rPr lang="en-US" sz="1920" dirty="0">
                <a:solidFill>
                  <a:srgbClr val="339999"/>
                </a:solidFill>
                <a:latin typeface="Arial" panose="020B0604020202020204" pitchFamily="34" charset="0"/>
                <a:cs typeface="Arial" panose="020B0604020202020204" pitchFamily="34" charset="0"/>
              </a:rPr>
              <a:t>Review Staff</a:t>
            </a:r>
          </a:p>
          <a:p>
            <a:r>
              <a:rPr lang="en-US" sz="1920" dirty="0">
                <a:latin typeface="Arial" panose="020B0604020202020204" pitchFamily="34" charset="0"/>
                <a:cs typeface="Arial" panose="020B0604020202020204" pitchFamily="34" charset="0"/>
              </a:rPr>
              <a:t>Paul Grant, CPA</a:t>
            </a:r>
          </a:p>
          <a:p>
            <a:r>
              <a:rPr lang="en-US" sz="1920" dirty="0">
                <a:latin typeface="Arial" panose="020B0604020202020204" pitchFamily="34" charset="0"/>
                <a:cs typeface="Arial" panose="020B0604020202020204" pitchFamily="34" charset="0"/>
              </a:rPr>
              <a:t>Bruce Landrum, Jr.</a:t>
            </a:r>
          </a:p>
          <a:p>
            <a:endParaRPr lang="en-US" sz="1920" dirty="0">
              <a:latin typeface="Arial" panose="020B0604020202020204" pitchFamily="34" charset="0"/>
              <a:cs typeface="Arial" panose="020B0604020202020204" pitchFamily="34" charset="0"/>
            </a:endParaRPr>
          </a:p>
          <a:p>
            <a:r>
              <a:rPr lang="en-US" sz="1920" dirty="0">
                <a:solidFill>
                  <a:srgbClr val="339999"/>
                </a:solidFill>
                <a:latin typeface="Arial" panose="020B0604020202020204" pitchFamily="34" charset="0"/>
                <a:cs typeface="Arial" panose="020B0604020202020204" pitchFamily="34" charset="0"/>
              </a:rPr>
              <a:t>Administrative Staff</a:t>
            </a:r>
          </a:p>
          <a:p>
            <a:r>
              <a:rPr lang="en-US" sz="1920" dirty="0">
                <a:latin typeface="Arial" panose="020B0604020202020204" pitchFamily="34" charset="0"/>
                <a:cs typeface="Arial" panose="020B0604020202020204" pitchFamily="34" charset="0"/>
              </a:rPr>
              <a:t>Cheryl A. Hosp</a:t>
            </a:r>
          </a:p>
        </p:txBody>
      </p:sp>
      <p:graphicFrame>
        <p:nvGraphicFramePr>
          <p:cNvPr id="10" name="Object 9" descr="Milwaukee County Logo">
            <a:extLst>
              <a:ext uri="{FF2B5EF4-FFF2-40B4-BE49-F238E27FC236}">
                <a16:creationId xmlns:a16="http://schemas.microsoft.com/office/drawing/2014/main" id="{B1942298-60CD-4124-76B5-992B5DACE300}"/>
              </a:ext>
            </a:extLst>
          </p:cNvPr>
          <p:cNvGraphicFramePr>
            <a:graphicFrameLocks noChangeAspect="1"/>
          </p:cNvGraphicFramePr>
          <p:nvPr>
            <p:extLst>
              <p:ext uri="{D42A27DB-BD31-4B8C-83A1-F6EECF244321}">
                <p14:modId xmlns:p14="http://schemas.microsoft.com/office/powerpoint/2010/main" val="2061684001"/>
              </p:ext>
            </p:extLst>
          </p:nvPr>
        </p:nvGraphicFramePr>
        <p:xfrm>
          <a:off x="4223639" y="4180815"/>
          <a:ext cx="1345764" cy="1241408"/>
        </p:xfrm>
        <a:graphic>
          <a:graphicData uri="http://schemas.openxmlformats.org/presentationml/2006/ole">
            <mc:AlternateContent xmlns:mc="http://schemas.openxmlformats.org/markup-compatibility/2006">
              <mc:Choice xmlns:v="urn:schemas-microsoft-com:vml" Requires="v">
                <p:oleObj r:id="rId3" imgW="4847619" imgH="4885714" progId="MSPhotoEd.3">
                  <p:embed/>
                </p:oleObj>
              </mc:Choice>
              <mc:Fallback>
                <p:oleObj r:id="rId3" imgW="4847619" imgH="4885714" progId="MSPhotoEd.3">
                  <p:embed/>
                  <p:pic>
                    <p:nvPicPr>
                      <p:cNvPr id="10" name="Object 9">
                        <a:extLst>
                          <a:ext uri="{FF2B5EF4-FFF2-40B4-BE49-F238E27FC236}">
                            <a16:creationId xmlns:a16="http://schemas.microsoft.com/office/drawing/2014/main" id="{B1942298-60CD-4124-76B5-992B5DACE3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3639" y="4180815"/>
                        <a:ext cx="1345764" cy="1241408"/>
                      </a:xfrm>
                      <a:prstGeom prst="rect">
                        <a:avLst/>
                      </a:prstGeom>
                      <a:noFill/>
                    </p:spPr>
                  </p:pic>
                </p:oleObj>
              </mc:Fallback>
            </mc:AlternateContent>
          </a:graphicData>
        </a:graphic>
      </p:graphicFrame>
    </p:spTree>
    <p:extLst>
      <p:ext uri="{BB962C8B-B14F-4D97-AF65-F5344CB8AC3E}">
        <p14:creationId xmlns:p14="http://schemas.microsoft.com/office/powerpoint/2010/main" val="31597183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Arial"/>
        <a:ea typeface=""/>
        <a:cs typeface=""/>
      </a:majorFont>
      <a:minorFont>
        <a:latin typeface="Arial"/>
        <a:ea typeface=""/>
        <a:cs typeface=""/>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19408</TotalTime>
  <Words>3033</Words>
  <Application>Microsoft Office PowerPoint</Application>
  <PresentationFormat>Custom</PresentationFormat>
  <Paragraphs>343</Paragraphs>
  <Slides>19</Slides>
  <Notes>14</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4" baseType="lpstr">
      <vt:lpstr>Arial</vt:lpstr>
      <vt:lpstr>Arial Black</vt:lpstr>
      <vt:lpstr>Calibri</vt:lpstr>
      <vt:lpstr>Office 2013 - 2022 Theme</vt:lpstr>
      <vt:lpstr>MSPhotoEd.3</vt:lpstr>
      <vt:lpstr>Milwaukee County Transit System Governance: Opportunities for Enhanced Oversight include Additional Sunlight, Clearly Defined Roles, and Detailed Fiscal Reporting for the Quasi-Governmental Entity </vt:lpstr>
      <vt:lpstr>Background</vt:lpstr>
      <vt:lpstr>Background</vt:lpstr>
      <vt:lpstr>How We Got Here</vt:lpstr>
      <vt:lpstr>Oversight: County Board, MTS Board, and MCTS</vt:lpstr>
      <vt:lpstr>Oversight: County Board, MTS Board, and MCTS</vt:lpstr>
      <vt:lpstr>Oversight: County Board, MTS Board, and MCTS Cont.</vt:lpstr>
      <vt:lpstr>PowerPoint Presentation</vt:lpstr>
      <vt:lpstr>MTS Board Meetings</vt:lpstr>
      <vt:lpstr>PowerPoint Presentation</vt:lpstr>
      <vt:lpstr>Fiscal Oversight and Representation on the MTS Board</vt:lpstr>
      <vt:lpstr>Fiscal Oversight and Representation on the MTS Board Cont.</vt:lpstr>
      <vt:lpstr>PowerPoint Presentation</vt:lpstr>
      <vt:lpstr>PowerPoint Presentation</vt:lpstr>
      <vt:lpstr>MTS Board Rules of Order Recommendations</vt:lpstr>
      <vt:lpstr>MTS Board Open Meetings, Public Notice, and Actions Without a Meeting</vt:lpstr>
      <vt:lpstr>MTS Board Open Meetings, Public Notice, and Actions Without a Meeting Recommendations</vt:lpstr>
      <vt:lpstr>MTS Board Meetings Online Availability</vt:lpstr>
      <vt:lpstr>Milwaukee County Transit System Governance: Opportunities for Enhanced Oversight include Additional Sunlight,  Clearly Defined Roles, and Detailed Fiscal Reporting for the Quasi-Governmental Entity  May 2026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Courthouse Access Keycards:  Controls Needed to Ensure Keycards are Deactivated When Users Terminate August 2024</dc:title>
  <dc:creator>Pahl, Molly</dc:creator>
  <cp:lastModifiedBy>Molly Pahl-Skwierawski</cp:lastModifiedBy>
  <cp:revision>318</cp:revision>
  <cp:lastPrinted>2026-06-04T18:01:31Z</cp:lastPrinted>
  <dcterms:created xsi:type="dcterms:W3CDTF">2024-08-14T20:08:05Z</dcterms:created>
  <dcterms:modified xsi:type="dcterms:W3CDTF">2026-06-04T21:20:56Z</dcterms:modified>
</cp:coreProperties>
</file>