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4"/>
  </p:notesMasterIdLst>
  <p:handoutMasterIdLst>
    <p:handoutMasterId r:id="rId15"/>
  </p:handoutMasterIdLst>
  <p:sldIdLst>
    <p:sldId id="259" r:id="rId5"/>
    <p:sldId id="260" r:id="rId6"/>
    <p:sldId id="334" r:id="rId7"/>
    <p:sldId id="335" r:id="rId8"/>
    <p:sldId id="336" r:id="rId9"/>
    <p:sldId id="337" r:id="rId10"/>
    <p:sldId id="338" r:id="rId11"/>
    <p:sldId id="323" r:id="rId12"/>
    <p:sldId id="267" r:id="rId13"/>
  </p:sldIdLst>
  <p:sldSz cx="12192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9F8E9B13-7113-AB58-D70F-51A4B42C9132}" name="Joseph Lamers" initials="JL" userId="S::Joseph.Lamers@milwaukeecountywi.gov::e8685125-726a-42fb-a153-cca92d81efd8" providerId="AD"/>
  <p188:author id="{1A96C913-B1F8-6FF5-4201-AFF834AA6647}" name="Celia Benton" initials="CB" userId="S::Celia.Benton@milwaukeecountywi.gov::7035bb1d-efad-41a2-8429-1f54c0f5cb56" providerId="AD"/>
  <p188:author id="{E953E01C-540D-0F3B-B7FF-4BA1ED47C1AF}" name="Connor Goggans" initials="CG" userId="S::connor.goggans@milwaukeecountywi.gov::007cc964-a071-42df-9bed-1f211a9b3cea" providerId="AD"/>
  <p188:author id="{678A7120-BC76-E13E-8A24-A12557FFA8C3}" name="Daniel Idzikowski" initials="" userId="S::Daniel.Idzikowski@milwaukeecountywi.gov::e1db7065-ca34-409a-aa91-3755010ef193" providerId="AD"/>
  <p188:author id="{A1BCDC42-AA6C-ABDF-6C17-DCB55FDE7FD7}" name="Dan Fleischman" initials="DF" userId="S::dfleischman_jfsmilw.org#ext#@milwaukeecountywi.onmicrosoft.com::d525e9c6-385e-48a3-8f37-cc7d07601af3" providerId="AD"/>
  <p188:author id="{45F2614E-93E2-2B57-83F7-792A3B9D56EE}" name="Sumaiyah Clark" initials="SC" userId="S::sumaiyah.clark@milwaukeecountywi.gov::e260db0e-03e7-4474-b50c-c336c42c8ac4" providerId="AD"/>
  <p188:author id="{F3105E5D-0CB8-D3E9-4512-B7D844482D0B}" name="James Tarantino" initials="JT" userId="S::James.Tarantino@milwaukeecountywi.gov::d6593d1f-5817-4554-aca9-696bb20680f0" providerId="AD"/>
  <p188:author id="{86E76C5E-AD34-0FF5-1262-A4F85AD10ECA}" name="Sean Hayes" initials="SH" userId="S::Sean.Hayes@milwaukeecountywi.gov::eff88eac-d324-4323-89b6-1fd8b762423f" providerId="AD"/>
  <p188:author id="{2C6E5870-1B16-2FC4-FD9D-9824B1D76E2F}" name="Kevin O'Brien" initials="KO" userId="S::kevin.obrien@milwaukeecountywi.gov::cf070a0f-97d3-4d04-a27c-e9c4e700b88e" providerId="AD"/>
  <p188:author id="{ABE80872-4523-992C-1D38-1A8F6390727B}" name="Aaron Hertzberg" initials="AH" userId="S::Aaron.Hertzberg@milwaukeecountywi.gov::04bd73cb-59a0-4ec0-a2df-43b19666e0a9" providerId="AD"/>
  <p188:author id="{E0967CA9-D7D7-BFC3-1994-16810B32F977}" name="Kevin O'Brien" initials="" userId="S::Kevin.OBrien@milwaukeecountywi.gov::cf070a0f-97d3-4d04-a27c-e9c4e700b88e" providerId="AD"/>
  <p188:author id="{2D40CCAE-B1FA-0251-16B3-177AFDB05A1A}" name="Celia Benton" initials="CB" userId="S::celia.benton@milwaukeecountywi.gov::7035bb1d-efad-41a2-8429-1f54c0f5cb56" providerId="AD"/>
  <p188:author id="{215942C7-3974-902A-1DFE-50CD808EED97}" name="Tina Anderson" initials="TA" userId="S::tina.anderson@milwaukeecountywi.gov::111cd8c3-ddd4-4202-aebf-edf114211499" providerId="AD"/>
  <p188:author id="{6D3A5ACE-2D0A-070E-2053-66BA1B36C92E}" name="Isaac Rowlett" initials="IR" userId="S::Isaac.Rowlett@milwaukeecountywi.gov::bb6dd326-1306-4365-88ea-a73ef5441c35" providerId="AD"/>
  <p188:author id="{B9DF5DDB-5D1E-CBBE-C753-AA151DAC53BE}" name="Emily Kenney" initials="EK" userId="S::emily.kenney@milwaukeecountywi.gov::b301174f-827e-426d-9a83-8494162f2894" providerId="AD"/>
  <p188:author id="{6F84EDE9-E96D-03A2-4DAC-EAEDD7773597}" name="James Tarantino" initials="JT" userId="S::james.tarantino@milwaukeecountywi.gov::d6593d1f-5817-4554-aca9-696bb20680f0" providerId="AD"/>
  <p188:author id="{8C3918EE-E0EB-FCCF-42A7-953423EDA9BA}" name="Isaac Rowlett" initials="IR" userId="S::isaac.rowlett@milwaukeecountywi.gov::bb6dd326-1306-4365-88ea-a73ef5441c35" providerId="AD"/>
  <p188:author id="{09D725EE-988E-C40D-5617-516B50D1B3B6}" name="Aaron Hertzberg" initials="AH" userId="S::aaron.hertzberg@milwaukeecountywi.gov::04bd73cb-59a0-4ec0-a2df-43b19666e0a9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1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D4EA"/>
          </a:solidFill>
        </a:fill>
      </a:tcStyle>
    </a:wholeTbl>
    <a:band2H>
      <a:tcTxStyle/>
      <a:tcStyle>
        <a:tcBdr/>
        <a:fill>
          <a:solidFill>
            <a:srgbClr val="E8EBF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/>
      <a:tcStyle>
        <a:tcBdr/>
        <a:fill>
          <a:solidFill>
            <a:srgbClr val="F0F0F0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/>
      <a:tcStyle>
        <a:tcBdr/>
        <a:fill>
          <a:solidFill>
            <a:srgbClr val="EBF1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1138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8/10/relationships/authors" Target="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mi Peltz" userId="813eb530-9f4a-427a-a0c1-4b20960112bd" providerId="ADAL" clId="{3AE0DF44-B81D-44C0-B1C7-16F705C14F58}"/>
    <pc:docChg chg="modSld">
      <pc:chgData name="Rami Peltz" userId="813eb530-9f4a-427a-a0c1-4b20960112bd" providerId="ADAL" clId="{3AE0DF44-B81D-44C0-B1C7-16F705C14F58}" dt="2026-05-14T18:35:47.792" v="81" actId="20577"/>
      <pc:docMkLst>
        <pc:docMk/>
      </pc:docMkLst>
      <pc:sldChg chg="modSp mod">
        <pc:chgData name="Rami Peltz" userId="813eb530-9f4a-427a-a0c1-4b20960112bd" providerId="ADAL" clId="{3AE0DF44-B81D-44C0-B1C7-16F705C14F58}" dt="2026-05-14T18:34:27.961" v="1" actId="20577"/>
        <pc:sldMkLst>
          <pc:docMk/>
          <pc:sldMk cId="3272284165" sldId="260"/>
        </pc:sldMkLst>
        <pc:spChg chg="mod">
          <ac:chgData name="Rami Peltz" userId="813eb530-9f4a-427a-a0c1-4b20960112bd" providerId="ADAL" clId="{3AE0DF44-B81D-44C0-B1C7-16F705C14F58}" dt="2026-05-14T18:34:27.961" v="1" actId="20577"/>
          <ac:spMkLst>
            <pc:docMk/>
            <pc:sldMk cId="3272284165" sldId="260"/>
            <ac:spMk id="3" creationId="{25643104-BDD0-3548-8BEC-2B7AB9CD4DE7}"/>
          </ac:spMkLst>
        </pc:spChg>
      </pc:sldChg>
      <pc:sldChg chg="modSp mod">
        <pc:chgData name="Rami Peltz" userId="813eb530-9f4a-427a-a0c1-4b20960112bd" providerId="ADAL" clId="{3AE0DF44-B81D-44C0-B1C7-16F705C14F58}" dt="2026-05-14T18:35:37.226" v="79" actId="20577"/>
        <pc:sldMkLst>
          <pc:docMk/>
          <pc:sldMk cId="3523892945" sldId="334"/>
        </pc:sldMkLst>
        <pc:spChg chg="mod">
          <ac:chgData name="Rami Peltz" userId="813eb530-9f4a-427a-a0c1-4b20960112bd" providerId="ADAL" clId="{3AE0DF44-B81D-44C0-B1C7-16F705C14F58}" dt="2026-05-14T18:35:37.226" v="79" actId="20577"/>
          <ac:spMkLst>
            <pc:docMk/>
            <pc:sldMk cId="3523892945" sldId="334"/>
            <ac:spMk id="7" creationId="{D8FE95E3-04AE-FF4F-2B4D-33382B316BC0}"/>
          </ac:spMkLst>
        </pc:spChg>
      </pc:sldChg>
      <pc:sldChg chg="modSp mod">
        <pc:chgData name="Rami Peltz" userId="813eb530-9f4a-427a-a0c1-4b20960112bd" providerId="ADAL" clId="{3AE0DF44-B81D-44C0-B1C7-16F705C14F58}" dt="2026-05-14T18:35:47.792" v="81" actId="20577"/>
        <pc:sldMkLst>
          <pc:docMk/>
          <pc:sldMk cId="305927722" sldId="336"/>
        </pc:sldMkLst>
        <pc:graphicFrameChg chg="modGraphic">
          <ac:chgData name="Rami Peltz" userId="813eb530-9f4a-427a-a0c1-4b20960112bd" providerId="ADAL" clId="{3AE0DF44-B81D-44C0-B1C7-16F705C14F58}" dt="2026-05-14T18:35:47.792" v="81" actId="20577"/>
          <ac:graphicFrameMkLst>
            <pc:docMk/>
            <pc:sldMk cId="305927722" sldId="336"/>
            <ac:graphicFrameMk id="10" creationId="{12F3542C-99C1-B5A3-D287-A6FE40DC78D0}"/>
          </ac:graphicFrameMkLst>
        </pc:graphicFrame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3719D39-83A5-1948-B9E0-2FA9F692B80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0E242C4-428D-F741-BA0D-1A7E122AAA9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9272CA7-1963-204B-80F7-4C1E10D46EC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CECFF4-AB62-BE43-9ABE-76DBA2B972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6404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Shape 9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7" name="Shape 9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n-lt"/>
        <a:ea typeface="+mn-ea"/>
        <a:cs typeface="+mn-cs"/>
        <a:sym typeface="Calibri"/>
      </a:defRPr>
    </a:lvl1pPr>
    <a:lvl2pPr indent="228600" latinLnBrk="0">
      <a:defRPr sz="1200">
        <a:latin typeface="+mn-lt"/>
        <a:ea typeface="+mn-ea"/>
        <a:cs typeface="+mn-cs"/>
        <a:sym typeface="Calibri"/>
      </a:defRPr>
    </a:lvl2pPr>
    <a:lvl3pPr indent="457200" latinLnBrk="0">
      <a:defRPr sz="1200">
        <a:latin typeface="+mn-lt"/>
        <a:ea typeface="+mn-ea"/>
        <a:cs typeface="+mn-cs"/>
        <a:sym typeface="Calibri"/>
      </a:defRPr>
    </a:lvl3pPr>
    <a:lvl4pPr indent="685800" latinLnBrk="0">
      <a:defRPr sz="1200">
        <a:latin typeface="+mn-lt"/>
        <a:ea typeface="+mn-ea"/>
        <a:cs typeface="+mn-cs"/>
        <a:sym typeface="Calibri"/>
      </a:defRPr>
    </a:lvl4pPr>
    <a:lvl5pPr indent="914400" latinLnBrk="0">
      <a:defRPr sz="1200">
        <a:latin typeface="+mn-lt"/>
        <a:ea typeface="+mn-ea"/>
        <a:cs typeface="+mn-cs"/>
        <a:sym typeface="Calibri"/>
      </a:defRPr>
    </a:lvl5pPr>
    <a:lvl6pPr indent="1143000" latinLnBrk="0">
      <a:defRPr sz="1200">
        <a:latin typeface="+mn-lt"/>
        <a:ea typeface="+mn-ea"/>
        <a:cs typeface="+mn-cs"/>
        <a:sym typeface="Calibri"/>
      </a:defRPr>
    </a:lvl6pPr>
    <a:lvl7pPr indent="1371600" latinLnBrk="0">
      <a:defRPr sz="1200">
        <a:latin typeface="+mn-lt"/>
        <a:ea typeface="+mn-ea"/>
        <a:cs typeface="+mn-cs"/>
        <a:sym typeface="Calibri"/>
      </a:defRPr>
    </a:lvl7pPr>
    <a:lvl8pPr indent="1600200" latinLnBrk="0">
      <a:defRPr sz="1200">
        <a:latin typeface="+mn-lt"/>
        <a:ea typeface="+mn-ea"/>
        <a:cs typeface="+mn-cs"/>
        <a:sym typeface="Calibri"/>
      </a:defRPr>
    </a:lvl8pPr>
    <a:lvl9pPr indent="1828800" latinLnBrk="0">
      <a:defRPr sz="1200">
        <a:latin typeface="+mn-lt"/>
        <a:ea typeface="+mn-ea"/>
        <a:cs typeface="+mn-cs"/>
        <a:sym typeface="Calibri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/>
              <a:buChar char="•"/>
            </a:pPr>
            <a:endParaRPr lang="en-US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058577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62537D-36B5-71C2-28D2-DB086CDE30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AA78C85-F5A0-5B11-4A66-998B003416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23A826C-79AB-1C0E-5BA1-A8F20584EC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/>
              <a:buChar char="•"/>
            </a:pPr>
            <a:endParaRPr lang="en-US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65905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A002E4-A245-44BF-4501-AD1899F303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41D81E8-1F2D-1FA1-AB86-028515CACA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46021B4-7839-F459-D81A-47DCA5CB1B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/>
              <a:buChar char="•"/>
            </a:pPr>
            <a:endParaRPr lang="en-US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885125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A0B3C6-E912-0B67-7BF8-B8C090FEEE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1410E46-82E3-3936-54F5-6626BECA67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C7F8E27-521C-E2A1-7E05-6BEADB221A8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/>
              <a:buChar char="•"/>
            </a:pPr>
            <a:endParaRPr lang="en-US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800073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1E4E58-EE2B-6214-F71A-4D7EB7E231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39825D1-BC46-563E-39B4-29F9A0977D9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952EE12-E5E6-0A6C-61E3-7AC4A41E563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/>
              <a:buChar char="•"/>
            </a:pPr>
            <a:endParaRPr lang="en-US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738308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57245B-A239-4F65-8C3B-E8B418A653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93C4DB7-613E-6D43-1850-90F71701D7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0220C8-0692-1034-1E3F-7EBC4168A31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/>
              <a:buChar char="•"/>
            </a:pPr>
            <a:endParaRPr lang="en-US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061168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6C83012-68E5-A443-9F92-1A688CE5B16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Click to edit Master title style"/>
          <p:cNvSpPr txBox="1">
            <a:spLocks noGrp="1"/>
          </p:cNvSpPr>
          <p:nvPr>
            <p:ph type="title" hasCustomPrompt="1"/>
          </p:nvPr>
        </p:nvSpPr>
        <p:spPr>
          <a:xfrm>
            <a:off x="1524000" y="1122362"/>
            <a:ext cx="9144000" cy="2286000"/>
          </a:xfrm>
          <a:prstGeom prst="rect">
            <a:avLst/>
          </a:prstGeom>
        </p:spPr>
        <p:txBody>
          <a:bodyPr anchor="b"/>
          <a:lstStyle>
            <a:lvl1pPr algn="ctr">
              <a:defRPr sz="6000">
                <a:solidFill>
                  <a:srgbClr val="FFFFFF"/>
                </a:solidFill>
              </a:defRPr>
            </a:lvl1pPr>
          </a:lstStyle>
          <a:p>
            <a:r>
              <a:t>Click to edit</a:t>
            </a:r>
            <a:br>
              <a:rPr lang="en-US"/>
            </a:br>
            <a:r>
              <a:t>Master </a:t>
            </a:r>
            <a:r>
              <a:rPr lang="en-US"/>
              <a:t>T</a:t>
            </a:r>
            <a:r>
              <a:t>itle</a:t>
            </a:r>
          </a:p>
        </p:txBody>
      </p:sp>
      <p:sp>
        <p:nvSpPr>
          <p:cNvPr id="16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524000" y="3602037"/>
            <a:ext cx="9144000" cy="1655763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00"/>
                </a:solidFill>
              </a:defRPr>
            </a:lvl1pPr>
            <a:lvl2pPr marL="0" indent="457200" algn="ctr">
              <a:buSzTx/>
              <a:buFontTx/>
              <a:buNone/>
              <a:defRPr sz="3200">
                <a:solidFill>
                  <a:srgbClr val="FFFF00"/>
                </a:solidFill>
              </a:defRPr>
            </a:lvl2pPr>
            <a:lvl3pPr marL="0" indent="914400" algn="ctr">
              <a:buSzTx/>
              <a:buFontTx/>
              <a:buNone/>
              <a:defRPr sz="3200">
                <a:solidFill>
                  <a:srgbClr val="FFFF00"/>
                </a:solidFill>
              </a:defRPr>
            </a:lvl3pPr>
            <a:lvl4pPr marL="0" indent="1371600" algn="ctr">
              <a:buSzTx/>
              <a:buFontTx/>
              <a:buNone/>
              <a:defRPr sz="3200">
                <a:solidFill>
                  <a:srgbClr val="FFFF00"/>
                </a:solidFill>
              </a:defRPr>
            </a:lvl4pPr>
            <a:lvl5pPr marL="0" indent="1828800" algn="ctr">
              <a:buSzTx/>
              <a:buFontTx/>
              <a:buNone/>
              <a:defRPr sz="3200">
                <a:solidFill>
                  <a:srgbClr val="FFFF00"/>
                </a:solidFill>
              </a:defRPr>
            </a:lvl5pPr>
          </a:lstStyle>
          <a:p>
            <a:r>
              <a:rPr lang="en-US"/>
              <a:t>Text text text text</a:t>
            </a:r>
            <a:r>
              <a:t> </a:t>
            </a:r>
            <a:r>
              <a:rPr lang="en-US"/>
              <a:t>text text text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text text text text text text text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text text text text text text text</a:t>
            </a:r>
          </a:p>
          <a:p>
            <a:endParaRPr/>
          </a:p>
        </p:txBody>
      </p:sp>
      <p:sp>
        <p:nvSpPr>
          <p:cNvPr id="1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5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Text text text text text text text text text text text.</a:t>
            </a:r>
          </a:p>
          <a:p>
            <a:r>
              <a:rPr lang="en-US"/>
              <a:t>Text text text text text text text text text text text.</a:t>
            </a:r>
          </a:p>
          <a:p>
            <a:r>
              <a:rPr lang="en-US"/>
              <a:t>Text text text text text text text text text text text.</a:t>
            </a:r>
          </a:p>
          <a:p>
            <a:r>
              <a:rPr lang="en-US"/>
              <a:t>Text text text text text text text text text text text.</a:t>
            </a:r>
          </a:p>
          <a:p>
            <a:r>
              <a:rPr lang="en-US"/>
              <a:t>Text text text text text text text text text text text.</a:t>
            </a:r>
          </a:p>
          <a:p>
            <a:r>
              <a:rPr lang="en-US"/>
              <a:t>Text text text text text text text text text text text.</a:t>
            </a:r>
          </a:p>
        </p:txBody>
      </p:sp>
      <p:sp>
        <p:nvSpPr>
          <p:cNvPr id="2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Title Text"/>
          <p:cNvSpPr txBox="1">
            <a:spLocks noGrp="1"/>
          </p:cNvSpPr>
          <p:nvPr>
            <p:ph type="title"/>
          </p:nvPr>
        </p:nvSpPr>
        <p:spPr>
          <a:xfrm>
            <a:off x="839787" y="365125"/>
            <a:ext cx="10515601" cy="1325563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2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839787" y="1828800"/>
            <a:ext cx="5157789" cy="3282723"/>
          </a:xfrm>
          <a:prstGeom prst="rect">
            <a:avLst/>
          </a:prstGeom>
        </p:spPr>
        <p:txBody>
          <a:bodyPr anchor="b"/>
          <a:lstStyle>
            <a:lvl1pPr marL="0" indent="0">
              <a:buSzTx/>
              <a:buFontTx/>
              <a:buNone/>
              <a:defRPr sz="2400" b="1"/>
            </a:lvl1pPr>
            <a:lvl2pPr marL="0" indent="457200">
              <a:buSzTx/>
              <a:buFontTx/>
              <a:buNone/>
              <a:defRPr sz="2400" b="1"/>
            </a:lvl2pPr>
            <a:lvl3pPr marL="0" indent="914400">
              <a:buSzTx/>
              <a:buFontTx/>
              <a:buNone/>
              <a:defRPr sz="2400" b="1"/>
            </a:lvl3pPr>
            <a:lvl4pPr marL="0" indent="1371600">
              <a:buSzTx/>
              <a:buFontTx/>
              <a:buNone/>
              <a:defRPr sz="2400" b="1"/>
            </a:lvl4pPr>
            <a:lvl5pPr marL="0" indent="1828800">
              <a:buSzTx/>
              <a:buFontTx/>
              <a:buNone/>
              <a:defRPr sz="2400" b="1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21"/>
          </p:nvPr>
        </p:nvSpPr>
        <p:spPr>
          <a:xfrm>
            <a:off x="6172200" y="1828800"/>
            <a:ext cx="5183188" cy="823913"/>
          </a:xfrm>
          <a:prstGeom prst="rect">
            <a:avLst/>
          </a:prstGeom>
        </p:spPr>
        <p:txBody>
          <a:bodyPr anchor="b"/>
          <a:lstStyle/>
          <a:p>
            <a:pPr marL="0" indent="0">
              <a:buSzTx/>
              <a:buFontTx/>
              <a:buNone/>
              <a:defRPr sz="2400" b="1"/>
            </a:pPr>
            <a:endParaRPr/>
          </a:p>
        </p:txBody>
      </p:sp>
      <p:sp>
        <p:nvSpPr>
          <p:cNvPr id="5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B18B9FB-4000-CD4A-9B9A-8C6EF848913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7BEE0F11-9832-B246-8B50-1D297B49543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959512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0ABBDBD4-F9B9-0946-9AEB-A8636760A491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itle Text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5" name="Body Level One…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45719" rIns="45719">
            <a:normAutofit/>
          </a:bodyPr>
          <a:lstStyle/>
          <a:p>
            <a:r>
              <a:rPr lang="en-US"/>
              <a:t>Text text text text text text text text text text text.</a:t>
            </a:r>
          </a:p>
          <a:p>
            <a:r>
              <a:rPr lang="en-US"/>
              <a:t>Text text text text text text text text text text text.</a:t>
            </a:r>
          </a:p>
          <a:p>
            <a:r>
              <a:rPr lang="en-US"/>
              <a:t>Text text text text text text text text text text text.</a:t>
            </a:r>
          </a:p>
          <a:p>
            <a:r>
              <a:rPr lang="en-US"/>
              <a:t>Text text text text text text text text text text text.</a:t>
            </a:r>
          </a:p>
          <a:p>
            <a:r>
              <a:rPr lang="en-US"/>
              <a:t>Text text text text text text text text text text text.</a:t>
            </a:r>
          </a:p>
          <a:p>
            <a:r>
              <a:rPr lang="en-US"/>
              <a:t>Text text text text text text text text text text text.</a:t>
            </a:r>
          </a:p>
        </p:txBody>
      </p:sp>
      <p:sp>
        <p:nvSpPr>
          <p:cNvPr id="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97950" y="6400413"/>
            <a:ext cx="275074" cy="276999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  <a:cs typeface="+mj-cs"/>
              </a:defRPr>
            </a:lvl1pPr>
          </a:lstStyle>
          <a:p>
            <a:fld id="{86CB4B4D-7CA3-9044-876B-883B54F8677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3" r:id="rId3"/>
    <p:sldLayoutId id="2147483655" r:id="rId4"/>
    <p:sldLayoutId id="2147483658" r:id="rId5"/>
  </p:sldLayoutIdLst>
  <p:transition spd="med"/>
  <p:txStyles>
    <p:titleStyle>
      <a:lvl1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1" i="0" u="none" strike="noStrike" cap="none" spc="0" baseline="0">
          <a:solidFill>
            <a:srgbClr val="000000"/>
          </a:solidFill>
          <a:uFillTx/>
          <a:latin typeface="+mj-lt"/>
          <a:ea typeface="Helvetica Neue"/>
          <a:cs typeface="Helvetica Neue"/>
          <a:sym typeface="Helvetica Neue"/>
        </a:defRPr>
      </a:lvl1pPr>
      <a:lvl2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1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1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1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1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1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1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1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1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9pPr>
    </p:titleStyle>
    <p:bodyStyle>
      <a:lvl1pPr marL="228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ea"/>
          <a:ea typeface="+mj-ea"/>
          <a:cs typeface="Helvetica Neue"/>
          <a:sym typeface="Helvetica Neue"/>
        </a:defRPr>
      </a:lvl1pPr>
      <a:lvl2pPr marL="723900" marR="0" indent="-2667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ea"/>
          <a:ea typeface="+mj-ea"/>
          <a:cs typeface="Helvetica Neue"/>
          <a:sym typeface="Helvetica Neue"/>
        </a:defRPr>
      </a:lvl2pPr>
      <a:lvl3pPr marL="1234439" marR="0" indent="-320039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ea"/>
          <a:ea typeface="+mj-ea"/>
          <a:cs typeface="Helvetica Neue"/>
          <a:sym typeface="Helvetica Neue"/>
        </a:defRPr>
      </a:lvl3pPr>
      <a:lvl4pPr marL="1727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ea"/>
          <a:ea typeface="+mj-ea"/>
          <a:cs typeface="Helvetica Neue"/>
          <a:sym typeface="Helvetica Neue"/>
        </a:defRPr>
      </a:lvl4pPr>
      <a:lvl5pPr marL="21844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ea"/>
          <a:ea typeface="+mj-ea"/>
          <a:cs typeface="Helvetica Neue"/>
          <a:sym typeface="Helvetica Neue"/>
        </a:defRPr>
      </a:lvl5pPr>
      <a:lvl6pPr marL="26416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30988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35560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4013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306D3-3B86-9645-9E36-B2DF6606B4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27515" y="2899458"/>
            <a:ext cx="7295220" cy="1313727"/>
          </a:xfrm>
        </p:spPr>
        <p:txBody>
          <a:bodyPr>
            <a:normAutofit fontScale="90000"/>
          </a:bodyPr>
          <a:lstStyle/>
          <a:p>
            <a:r>
              <a:rPr lang="en-US" dirty="0"/>
              <a:t>Request to Enter Into Long-term Lease with Easterseals Southeast Wisconsin 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844F5EA-B5B1-998E-EE59-E4EFC01323B2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>
          <a:xfrm>
            <a:off x="1524000" y="4691742"/>
            <a:ext cx="9144000" cy="1604885"/>
          </a:xfrm>
        </p:spPr>
        <p:txBody>
          <a:bodyPr>
            <a:normAutofit lnSpcReduction="10000"/>
          </a:bodyPr>
          <a:lstStyle/>
          <a:p>
            <a:r>
              <a:rPr lang="en-US" dirty="0"/>
              <a:t>Department of Administrative Services</a:t>
            </a:r>
          </a:p>
          <a:p>
            <a:r>
              <a:rPr lang="en-US" dirty="0"/>
              <a:t>Department of Health and Human Services</a:t>
            </a:r>
          </a:p>
          <a:p>
            <a:r>
              <a:rPr lang="en-US" dirty="0"/>
              <a:t>Parks Department</a:t>
            </a:r>
          </a:p>
        </p:txBody>
      </p:sp>
    </p:spTree>
    <p:extLst>
      <p:ext uri="{BB962C8B-B14F-4D97-AF65-F5344CB8AC3E}">
        <p14:creationId xmlns:p14="http://schemas.microsoft.com/office/powerpoint/2010/main" val="359295073"/>
      </p:ext>
    </p:extLst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AA7B4F-8C97-E54D-8590-6686E4C9A0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8288" y="569933"/>
            <a:ext cx="10069355" cy="964228"/>
          </a:xfrm>
        </p:spPr>
        <p:txBody>
          <a:bodyPr lIns="45719" tIns="45720" rIns="45719" bIns="45720" anchor="ctr">
            <a:normAutofit/>
          </a:bodyPr>
          <a:lstStyle/>
          <a:p>
            <a:r>
              <a:rPr lang="en-US" sz="4000" dirty="0"/>
              <a:t>Strategic Opportunity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643104-BDD0-3548-8BEC-2B7AB9CD4D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84481" y="1534161"/>
            <a:ext cx="10754375" cy="4974872"/>
          </a:xfrm>
        </p:spPr>
        <p:txBody>
          <a:bodyPr lIns="45719" tIns="45720" rIns="45719" bIns="45720" anchor="t">
            <a:normAutofit/>
          </a:bodyPr>
          <a:lstStyle/>
          <a:p>
            <a:pPr>
              <a:defRPr sz="2000"/>
            </a:pPr>
            <a:r>
              <a:rPr lang="en-US" sz="2400" dirty="0"/>
              <a:t>Milwaukee County DHHS, Parks and DAS request authorization to execute long-term leases for the Wil-O-Way Grant and Underwood facilities to Easterseals of Wisconsin</a:t>
            </a:r>
          </a:p>
          <a:p>
            <a:pPr lvl="1">
              <a:defRPr sz="2000"/>
            </a:pPr>
            <a:r>
              <a:rPr lang="en-US" sz="2400" dirty="0"/>
              <a:t>Reduces long-term County operating and capital obligations</a:t>
            </a:r>
          </a:p>
          <a:p>
            <a:pPr lvl="1">
              <a:defRPr sz="2000"/>
            </a:pPr>
            <a:r>
              <a:rPr lang="en-US" sz="2400" dirty="0"/>
              <a:t>Preserves and expands inclusive recreation and respite programming</a:t>
            </a:r>
          </a:p>
          <a:p>
            <a:pPr lvl="1">
              <a:defRPr sz="2000"/>
            </a:pPr>
            <a:r>
              <a:rPr lang="en-US" sz="2400" dirty="0"/>
              <a:t>Maintains mission-serving community use within Milwaukee County Parks</a:t>
            </a:r>
          </a:p>
          <a:p>
            <a:pPr lvl="1">
              <a:defRPr sz="2000"/>
            </a:pPr>
            <a:r>
              <a:rPr lang="en-US" sz="2400" dirty="0"/>
              <a:t>Aligns with County strategic goals around fiscal sustainability and health</a:t>
            </a:r>
          </a:p>
        </p:txBody>
      </p:sp>
    </p:spTree>
    <p:extLst>
      <p:ext uri="{BB962C8B-B14F-4D97-AF65-F5344CB8AC3E}">
        <p14:creationId xmlns:p14="http://schemas.microsoft.com/office/powerpoint/2010/main" val="3272284165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2BFA80-2D17-7B02-7E68-F7B6E21F1E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BE0A69-AA7A-68ED-70B1-40B80CC218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8288" y="569933"/>
            <a:ext cx="10069355" cy="964228"/>
          </a:xfrm>
        </p:spPr>
        <p:txBody>
          <a:bodyPr lIns="45719" tIns="45720" rIns="45719" bIns="45720" anchor="ctr">
            <a:normAutofit/>
          </a:bodyPr>
          <a:lstStyle/>
          <a:p>
            <a:r>
              <a:rPr lang="en-US" sz="4000" dirty="0"/>
              <a:t>Strategic Alignment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D8FE95E3-04AE-FF4F-2B4D-33382B316B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8288" y="1534161"/>
            <a:ext cx="11355424" cy="4974872"/>
          </a:xfrm>
        </p:spPr>
        <p:txBody>
          <a:bodyPr lIns="45719" tIns="45720" rIns="45719" bIns="45720" anchor="t">
            <a:normAutofit/>
          </a:bodyPr>
          <a:lstStyle/>
          <a:p>
            <a:pPr>
              <a:defRPr sz="2000"/>
            </a:pPr>
            <a:r>
              <a:rPr lang="en-US" sz="2000" dirty="0"/>
              <a:t>Milwaukee County strategy to reduce deferred maintenance liabilities</a:t>
            </a:r>
          </a:p>
          <a:p>
            <a:pPr>
              <a:defRPr sz="2000"/>
            </a:pPr>
            <a:r>
              <a:rPr lang="en-US" sz="2000" dirty="0"/>
              <a:t>Wil-O-Way lease structure reflects this broader strategy</a:t>
            </a:r>
          </a:p>
          <a:p>
            <a:pPr lvl="1">
              <a:defRPr sz="2000"/>
            </a:pPr>
            <a:r>
              <a:rPr lang="en-US" sz="2000" dirty="0"/>
              <a:t>Focus on aligning facilities with core service delivery priorities </a:t>
            </a:r>
          </a:p>
          <a:p>
            <a:pPr lvl="1">
              <a:defRPr sz="2000"/>
            </a:pPr>
            <a:r>
              <a:rPr lang="en-US" sz="2000" dirty="0"/>
              <a:t>Leverage partnerships with trusted nonprofit organizations</a:t>
            </a:r>
          </a:p>
          <a:p>
            <a:pPr lvl="1">
              <a:defRPr sz="2000"/>
            </a:pPr>
            <a:r>
              <a:rPr lang="en-US" sz="2000" dirty="0"/>
              <a:t>Preserve valued public programming while improving fiscal sustainability</a:t>
            </a:r>
          </a:p>
          <a:p>
            <a:pPr lvl="1">
              <a:defRPr sz="2000"/>
            </a:pPr>
            <a:r>
              <a:rPr lang="en-US" sz="2000" dirty="0"/>
              <a:t>Milwaukee County continues strategy to reduce long-term deferred maintenance liabilities</a:t>
            </a:r>
          </a:p>
          <a:p>
            <a:pPr lvl="1">
              <a:defRPr sz="2000"/>
            </a:pPr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201375D-D9D0-AF1F-FC8E-E01C6CFAD7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510" y="4288379"/>
            <a:ext cx="4904689" cy="178465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5B1E2C1-6ACA-E03A-3DA3-472C66CE67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24268" y="4216755"/>
            <a:ext cx="5051104" cy="1856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892945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183F8-F5B4-9361-4CFC-00B1636ECE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844764-2234-E082-9808-D1463A562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8288" y="443467"/>
            <a:ext cx="10069355" cy="964228"/>
          </a:xfrm>
        </p:spPr>
        <p:txBody>
          <a:bodyPr lIns="45719" tIns="45720" rIns="45719" bIns="45720" anchor="ctr">
            <a:normAutofit/>
          </a:bodyPr>
          <a:lstStyle/>
          <a:p>
            <a:r>
              <a:rPr lang="en-US" sz="4000" dirty="0"/>
              <a:t>Fiscal Impact &amp; Cost Avoidance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85E0963B-E91D-8BE3-80BE-748D41D860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8288" y="1263316"/>
            <a:ext cx="10069355" cy="5594683"/>
          </a:xfrm>
        </p:spPr>
        <p:txBody>
          <a:bodyPr lIns="45719" tIns="45720" rIns="45719" bIns="45720" anchor="t">
            <a:normAutofit fontScale="92500" lnSpcReduction="10000"/>
          </a:bodyPr>
          <a:lstStyle/>
          <a:p>
            <a:pPr>
              <a:defRPr sz="2000"/>
            </a:pPr>
            <a:r>
              <a:rPr lang="en-US" dirty="0"/>
              <a:t>Estimated 5-year capital needs for both Wil-o-Way Facilities:  ~ $4.84 million</a:t>
            </a:r>
          </a:p>
          <a:p>
            <a:pPr>
              <a:defRPr sz="2000"/>
            </a:pPr>
            <a:r>
              <a:rPr lang="en-US" dirty="0"/>
              <a:t>Average annual operating costs:  ~$112,682	</a:t>
            </a:r>
          </a:p>
          <a:p>
            <a:pPr>
              <a:defRPr sz="2000"/>
            </a:pPr>
            <a:endParaRPr lang="en-US" dirty="0"/>
          </a:p>
          <a:p>
            <a:pPr>
              <a:defRPr sz="2000"/>
            </a:pPr>
            <a:endParaRPr lang="en-US" dirty="0"/>
          </a:p>
          <a:p>
            <a:pPr>
              <a:defRPr sz="2000"/>
            </a:pPr>
            <a:endParaRPr lang="en-US" dirty="0"/>
          </a:p>
          <a:p>
            <a:pPr>
              <a:defRPr sz="2000"/>
            </a:pPr>
            <a:endParaRPr lang="en-US" dirty="0"/>
          </a:p>
          <a:p>
            <a:pPr>
              <a:defRPr sz="2000"/>
            </a:pPr>
            <a:endParaRPr lang="en-US" dirty="0"/>
          </a:p>
          <a:p>
            <a:pPr>
              <a:defRPr sz="2000"/>
            </a:pPr>
            <a:endParaRPr lang="en-US" dirty="0"/>
          </a:p>
          <a:p>
            <a:pPr>
              <a:defRPr sz="2000"/>
            </a:pPr>
            <a:endParaRPr lang="en-US" dirty="0"/>
          </a:p>
          <a:p>
            <a:pPr>
              <a:defRPr sz="2000"/>
            </a:pPr>
            <a:r>
              <a:rPr lang="en-US" dirty="0"/>
              <a:t>Under proposed lease, County would contribute $0 for capital and operating (not including splashpads or areas outside of lease)</a:t>
            </a:r>
          </a:p>
          <a:p>
            <a:pPr>
              <a:defRPr sz="2000"/>
            </a:pPr>
            <a:r>
              <a:rPr lang="en-US" dirty="0"/>
              <a:t>Easterseals assumes:</a:t>
            </a:r>
          </a:p>
          <a:p>
            <a:pPr lvl="1">
              <a:defRPr sz="2000"/>
            </a:pPr>
            <a:r>
              <a:rPr lang="en-US" dirty="0"/>
              <a:t>Utilities</a:t>
            </a:r>
          </a:p>
          <a:p>
            <a:pPr lvl="1">
              <a:defRPr sz="2000"/>
            </a:pPr>
            <a:r>
              <a:rPr lang="en-US" dirty="0"/>
              <a:t>Maintenance responsibilities</a:t>
            </a:r>
          </a:p>
          <a:p>
            <a:pPr lvl="1">
              <a:defRPr sz="2000"/>
            </a:pPr>
            <a:r>
              <a:rPr lang="en-US" dirty="0"/>
              <a:t>Capital obligations</a:t>
            </a:r>
          </a:p>
          <a:p>
            <a:pPr marL="457200" lvl="1" indent="0">
              <a:buNone/>
              <a:defRPr sz="2000"/>
            </a:pP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1042F5-3BC0-42F5-D2BE-6F419D1306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715" y="2002117"/>
            <a:ext cx="8753832" cy="228291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0112423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99E001-8B59-4C81-1A7F-21A370DACF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4B1B76-2031-A1DE-06DA-F73B30C3AD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8288" y="569933"/>
            <a:ext cx="10069355" cy="964228"/>
          </a:xfrm>
        </p:spPr>
        <p:txBody>
          <a:bodyPr lIns="45719" tIns="45720" rIns="45719" bIns="45720" anchor="ctr">
            <a:normAutofit/>
          </a:bodyPr>
          <a:lstStyle/>
          <a:p>
            <a:r>
              <a:rPr lang="en-US" sz="4000" dirty="0"/>
              <a:t>Key Lease Terms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12F3542C-99C1-B5A3-D287-A6FE40DC78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4207151"/>
              </p:ext>
            </p:extLst>
          </p:nvPr>
        </p:nvGraphicFramePr>
        <p:xfrm>
          <a:off x="418288" y="1534161"/>
          <a:ext cx="8714826" cy="4343403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357413">
                  <a:extLst>
                    <a:ext uri="{9D8B030D-6E8A-4147-A177-3AD203B41FA5}">
                      <a16:colId xmlns:a16="http://schemas.microsoft.com/office/drawing/2014/main" val="3742612647"/>
                    </a:ext>
                  </a:extLst>
                </a:gridCol>
                <a:gridCol w="4357413">
                  <a:extLst>
                    <a:ext uri="{9D8B030D-6E8A-4147-A177-3AD203B41FA5}">
                      <a16:colId xmlns:a16="http://schemas.microsoft.com/office/drawing/2014/main" val="3547138003"/>
                    </a:ext>
                  </a:extLst>
                </a:gridCol>
              </a:tblGrid>
              <a:tr h="394855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800" dirty="0">
                          <a:effectLst/>
                        </a:rPr>
                        <a:t>Lease Start Date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800">
                          <a:effectLst/>
                        </a:rPr>
                        <a:t>January 1, 2027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73640310"/>
                  </a:ext>
                </a:extLst>
              </a:tr>
              <a:tr h="394855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800">
                          <a:effectLst/>
                        </a:rPr>
                        <a:t>Initial Term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800">
                          <a:effectLst/>
                        </a:rPr>
                        <a:t>10 years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07983930"/>
                  </a:ext>
                </a:extLst>
              </a:tr>
              <a:tr h="394855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800" dirty="0">
                          <a:effectLst/>
                        </a:rPr>
                        <a:t>Renewal Options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800">
                          <a:effectLst/>
                        </a:rPr>
                        <a:t>Two additional five-year renewal periods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02223961"/>
                  </a:ext>
                </a:extLst>
              </a:tr>
              <a:tr h="394855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800">
                          <a:effectLst/>
                        </a:rPr>
                        <a:t>Rent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800" dirty="0">
                          <a:effectLst/>
                        </a:rPr>
                        <a:t>$1 annually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0296647"/>
                  </a:ext>
                </a:extLst>
              </a:tr>
              <a:tr h="394855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800">
                          <a:effectLst/>
                        </a:rPr>
                        <a:t>Utilities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800" dirty="0">
                          <a:effectLst/>
                        </a:rPr>
                        <a:t>Tenant responsibility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89813591"/>
                  </a:ext>
                </a:extLst>
              </a:tr>
              <a:tr h="394855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800">
                          <a:effectLst/>
                        </a:rPr>
                        <a:t>Maintenance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800" dirty="0">
                          <a:effectLst/>
                        </a:rPr>
                        <a:t>Tenant responsibility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13854464"/>
                  </a:ext>
                </a:extLst>
              </a:tr>
              <a:tr h="394855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800">
                          <a:effectLst/>
                        </a:rPr>
                        <a:t>Capital Improvements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800" dirty="0">
                          <a:effectLst/>
                        </a:rPr>
                        <a:t>Tenant responsibility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23041435"/>
                  </a:ext>
                </a:extLst>
              </a:tr>
              <a:tr h="789709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800" dirty="0">
                          <a:effectLst/>
                        </a:rPr>
                        <a:t>Easterseals Reserve Requirement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800" dirty="0">
                          <a:effectLst/>
                        </a:rPr>
                        <a:t>$50,000 maintenance and replacement reserve fund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95660855"/>
                  </a:ext>
                </a:extLst>
              </a:tr>
              <a:tr h="789709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800">
                          <a:effectLst/>
                        </a:rPr>
                        <a:t>County Termination Rights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800" dirty="0">
                          <a:effectLst/>
                        </a:rPr>
                        <a:t>270-day termination for convenience; 30-day termination for continuing default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742698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927722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D43626-9BA1-1E72-D5DF-3FDCA4C90C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9E8539-78A9-8254-976A-5DBDEAFDB6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8288" y="569933"/>
            <a:ext cx="10069355" cy="964228"/>
          </a:xfrm>
        </p:spPr>
        <p:txBody>
          <a:bodyPr lIns="45719" tIns="45720" rIns="45719" bIns="45720" anchor="ctr">
            <a:normAutofit/>
          </a:bodyPr>
          <a:lstStyle/>
          <a:p>
            <a:r>
              <a:rPr lang="en-US" sz="4000" dirty="0"/>
              <a:t>Mission Alignment &amp; Community Impact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153FAE04-9370-FBC0-3D94-169F809ABA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8288" y="1534161"/>
            <a:ext cx="10069355" cy="4974872"/>
          </a:xfrm>
        </p:spPr>
        <p:txBody>
          <a:bodyPr lIns="45719" tIns="45720" rIns="45719" bIns="45720" anchor="t">
            <a:normAutofit/>
          </a:bodyPr>
          <a:lstStyle/>
          <a:p>
            <a:pPr>
              <a:defRPr sz="2000"/>
            </a:pPr>
            <a:r>
              <a:rPr lang="en-US" dirty="0"/>
              <a:t>Easterseals has partnered with Milwaukee County for more than a decade.</a:t>
            </a:r>
          </a:p>
          <a:p>
            <a:pPr>
              <a:defRPr sz="2000"/>
            </a:pPr>
            <a:r>
              <a:rPr lang="en-US" dirty="0"/>
              <a:t>Provides inclusive recreation, respite care, camps, and life skills programming.</a:t>
            </a:r>
          </a:p>
          <a:p>
            <a:pPr>
              <a:defRPr sz="2000"/>
            </a:pPr>
            <a:r>
              <a:rPr lang="en-US" dirty="0"/>
              <a:t>Serves youth, adults, seniors, caregivers, and persons with disabilities.</a:t>
            </a:r>
          </a:p>
          <a:p>
            <a:pPr>
              <a:defRPr sz="2000"/>
            </a:pPr>
            <a:r>
              <a:rPr lang="en-US" dirty="0"/>
              <a:t>Supports accessibility, inclusion, independence and community engagement.</a:t>
            </a:r>
          </a:p>
          <a:p>
            <a:pPr>
              <a:defRPr sz="2000"/>
            </a:pPr>
            <a:r>
              <a:rPr lang="en-US" dirty="0"/>
              <a:t>Advances Milwaukee County strategic objectives and DHHS mission.</a:t>
            </a:r>
          </a:p>
        </p:txBody>
      </p:sp>
      <p:sp>
        <p:nvSpPr>
          <p:cNvPr id="3" name="AutoShape 4" descr="Easterseals Southeast Wisconsin">
            <a:extLst>
              <a:ext uri="{FF2B5EF4-FFF2-40B4-BE49-F238E27FC236}">
                <a16:creationId xmlns:a16="http://schemas.microsoft.com/office/drawing/2014/main" id="{08420652-2DAE-F628-3056-607AA969453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07C0399-17D2-E109-8CD3-1CC0287A4A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396" y="4237317"/>
            <a:ext cx="3831888" cy="1528054"/>
          </a:xfrm>
          <a:prstGeom prst="rect">
            <a:avLst/>
          </a:prstGeom>
        </p:spPr>
      </p:pic>
      <p:pic>
        <p:nvPicPr>
          <p:cNvPr id="3080" name="Picture 8" descr="children using speaking device to communicate with therapist at camp">
            <a:extLst>
              <a:ext uri="{FF2B5EF4-FFF2-40B4-BE49-F238E27FC236}">
                <a16:creationId xmlns:a16="http://schemas.microsoft.com/office/drawing/2014/main" id="{AED0A672-358B-1DB3-0BCF-BDE149A4DF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0393" y="3802042"/>
            <a:ext cx="3314700" cy="2486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130493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028083-F196-530E-2384-F7D130385A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E0D198-7F40-8836-F317-FFDFA54C9D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8288" y="569933"/>
            <a:ext cx="10069355" cy="964228"/>
          </a:xfrm>
        </p:spPr>
        <p:txBody>
          <a:bodyPr lIns="45719" tIns="45720" rIns="45719" bIns="45720" anchor="ctr">
            <a:normAutofit/>
          </a:bodyPr>
          <a:lstStyle/>
          <a:p>
            <a:r>
              <a:rPr lang="en-US" sz="4000" dirty="0"/>
              <a:t>Recommendation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E561CA4A-0D43-3D6A-A973-1AEE7C12EB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8288" y="1534161"/>
            <a:ext cx="10069355" cy="4974872"/>
          </a:xfrm>
        </p:spPr>
        <p:txBody>
          <a:bodyPr lIns="45719" tIns="45720" rIns="45719" bIns="45720" anchor="t">
            <a:normAutofit/>
          </a:bodyPr>
          <a:lstStyle/>
          <a:p>
            <a:pPr>
              <a:defRPr sz="2000"/>
            </a:pPr>
            <a:r>
              <a:rPr lang="en-US" dirty="0"/>
              <a:t>Authorize DAS, Parks, and DHHS to execute long-term lease agreements.</a:t>
            </a:r>
          </a:p>
          <a:p>
            <a:pPr lvl="1">
              <a:defRPr sz="2000"/>
            </a:pPr>
            <a:r>
              <a:rPr lang="en-US" dirty="0"/>
              <a:t>Preserve and expand inclusive community programming.</a:t>
            </a:r>
          </a:p>
          <a:p>
            <a:pPr lvl="1">
              <a:defRPr sz="2000"/>
            </a:pPr>
            <a:r>
              <a:rPr lang="en-US" dirty="0"/>
              <a:t>Reduce future County capital and operational obligations.</a:t>
            </a:r>
          </a:p>
          <a:p>
            <a:pPr lvl="1">
              <a:defRPr sz="2000"/>
            </a:pPr>
            <a:r>
              <a:rPr lang="en-US" dirty="0"/>
              <a:t>Advance Milwaukee County’s long-term facilities and fiscal strategy.</a:t>
            </a:r>
          </a:p>
        </p:txBody>
      </p:sp>
    </p:spTree>
    <p:extLst>
      <p:ext uri="{BB962C8B-B14F-4D97-AF65-F5344CB8AC3E}">
        <p14:creationId xmlns:p14="http://schemas.microsoft.com/office/powerpoint/2010/main" val="3186238428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F30084-EEB3-A64A-E0B9-F731651BA5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EC2EC6E-C509-3E51-76FE-85F60770AB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E24ADE0-D615-C3FA-2F2E-E678C52D35BA}"/>
              </a:ext>
            </a:extLst>
          </p:cNvPr>
          <p:cNvSpPr txBox="1"/>
          <p:nvPr/>
        </p:nvSpPr>
        <p:spPr>
          <a:xfrm>
            <a:off x="41704" y="2788066"/>
            <a:ext cx="12108592" cy="120032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7200" b="1">
                <a:solidFill>
                  <a:schemeClr val="bg1"/>
                </a:solidFill>
              </a:rPr>
              <a:t>Questions?</a:t>
            </a:r>
            <a:endParaRPr lang="en-US" sz="2800" b="1"/>
          </a:p>
        </p:txBody>
      </p:sp>
    </p:spTree>
    <p:extLst>
      <p:ext uri="{BB962C8B-B14F-4D97-AF65-F5344CB8AC3E}">
        <p14:creationId xmlns:p14="http://schemas.microsoft.com/office/powerpoint/2010/main" val="3373548090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19314151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516E7931789B344A80A2F572B4E1EA7" ma:contentTypeVersion="14" ma:contentTypeDescription="Create a new document." ma:contentTypeScope="" ma:versionID="a611df52e339872acd4686dcbb3b3483">
  <xsd:schema xmlns:xsd="http://www.w3.org/2001/XMLSchema" xmlns:xs="http://www.w3.org/2001/XMLSchema" xmlns:p="http://schemas.microsoft.com/office/2006/metadata/properties" xmlns:ns2="6d71a793-add3-4681-bfd2-faef64317165" xmlns:ns3="51a375b3-29e9-43a0-bb0c-0ea854d025aa" targetNamespace="http://schemas.microsoft.com/office/2006/metadata/properties" ma:root="true" ma:fieldsID="c07ae8c2e7bdd2bba0adbb659711e85d" ns2:_="" ns3:_="">
    <xsd:import namespace="6d71a793-add3-4681-bfd2-faef64317165"/>
    <xsd:import namespace="51a375b3-29e9-43a0-bb0c-0ea854d025a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71a793-add3-4681-bfd2-faef6431716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6047e948-e1f8-47be-a37d-d18de61afe2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1a375b3-29e9-43a0-bb0c-0ea854d025aa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a17f2dc0-1fdd-4806-be9c-6a771b9ac719}" ma:internalName="TaxCatchAll" ma:showField="CatchAllData" ma:web="51a375b3-29e9-43a0-bb0c-0ea854d025a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6d71a793-add3-4681-bfd2-faef64317165">
      <Terms xmlns="http://schemas.microsoft.com/office/infopath/2007/PartnerControls"/>
    </lcf76f155ced4ddcb4097134ff3c332f>
    <TaxCatchAll xmlns="51a375b3-29e9-43a0-bb0c-0ea854d025aa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CC0BBA1-DBFB-4231-A7C1-A448E421866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d71a793-add3-4681-bfd2-faef64317165"/>
    <ds:schemaRef ds:uri="51a375b3-29e9-43a0-bb0c-0ea854d025a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97B6F71-524D-4526-892A-4C5F8D2B0E46}">
  <ds:schemaRefs>
    <ds:schemaRef ds:uri="fcf21cd1-d43f-4e1e-852e-d8c685c6bcf8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6d71a793-add3-4681-bfd2-faef64317165"/>
    <ds:schemaRef ds:uri="51a375b3-29e9-43a0-bb0c-0ea854d025aa"/>
  </ds:schemaRefs>
</ds:datastoreItem>
</file>

<file path=customXml/itemProps3.xml><?xml version="1.0" encoding="utf-8"?>
<ds:datastoreItem xmlns:ds="http://schemas.openxmlformats.org/officeDocument/2006/customXml" ds:itemID="{CF22A199-D094-4114-93A2-98BD0A63374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1363</TotalTime>
  <Words>350</Words>
  <Application>Microsoft Office PowerPoint</Application>
  <PresentationFormat>Widescreen</PresentationFormat>
  <Paragraphs>63</Paragraphs>
  <Slides>9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Helvetica</vt:lpstr>
      <vt:lpstr>Helvetica Neue</vt:lpstr>
      <vt:lpstr>Office Theme</vt:lpstr>
      <vt:lpstr>Request to Enter Into Long-term Lease with Easterseals Southeast Wisconsin </vt:lpstr>
      <vt:lpstr>Strategic Opportunity</vt:lpstr>
      <vt:lpstr>Strategic Alignment</vt:lpstr>
      <vt:lpstr>Fiscal Impact &amp; Cost Avoidance</vt:lpstr>
      <vt:lpstr>Key Lease Terms</vt:lpstr>
      <vt:lpstr>Mission Alignment &amp; Community Impact</vt:lpstr>
      <vt:lpstr>Recommendation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Rami Peltz</dc:creator>
  <cp:lastModifiedBy>Rami Peltz</cp:lastModifiedBy>
  <cp:revision>10</cp:revision>
  <dcterms:modified xsi:type="dcterms:W3CDTF">2026-05-21T17:19:33Z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0x0101005516E7931789B344A80A2F572B4E1EA7</vt:lpwstr>
  </property>
  <property fmtid="{D5CDD505-2E9C-101B-9397-08002B2CF9AE}" pid="3" name="MediaServiceImageTags">
    <vt:lpwstr/>
  </property>
</Properties>
</file>