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3"/>
  </p:notesMasterIdLst>
  <p:handoutMasterIdLst>
    <p:handoutMasterId r:id="rId14"/>
  </p:handoutMasterIdLst>
  <p:sldIdLst>
    <p:sldId id="259" r:id="rId5"/>
    <p:sldId id="271" r:id="rId6"/>
    <p:sldId id="277" r:id="rId7"/>
    <p:sldId id="279" r:id="rId8"/>
    <p:sldId id="281" r:id="rId9"/>
    <p:sldId id="260" r:id="rId10"/>
    <p:sldId id="272" r:id="rId11"/>
    <p:sldId id="280" r:id="rId12"/>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5A601BB-3720-1786-1E28-82C2E72E9579}" name="Sas-Perez, Brianna" initials="BS" userId="S::Brianna.SasPerez@milwaukeecountywi.gov::7f922c79-3eea-41ab-a57e-020ccff522d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1"/>
            <a:ext cx="3037840" cy="466434"/>
          </a:xfrm>
          <a:prstGeom prst="rect">
            <a:avLst/>
          </a:prstGeom>
        </p:spPr>
        <p:txBody>
          <a:bodyPr vert="horz" lIns="93172" tIns="46586" rIns="93172" bIns="46586" rtlCol="0"/>
          <a:lstStyle>
            <a:lvl1pPr algn="l">
              <a:defRPr sz="13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829967"/>
            <a:ext cx="3037840" cy="466433"/>
          </a:xfrm>
          <a:prstGeom prst="rect">
            <a:avLst/>
          </a:prstGeom>
        </p:spPr>
        <p:txBody>
          <a:bodyPr vert="horz" lIns="93172" tIns="46586" rIns="93172" bIns="46586"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970938" y="8829967"/>
            <a:ext cx="3037840" cy="466433"/>
          </a:xfrm>
          <a:prstGeom prst="rect">
            <a:avLst/>
          </a:prstGeom>
        </p:spPr>
        <p:txBody>
          <a:bodyPr vert="horz" lIns="93172" tIns="46586" rIns="93172" bIns="46586" rtlCol="0" anchor="b"/>
          <a:lstStyle>
            <a:lvl1pPr algn="r">
              <a:defRPr sz="13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406400" y="698500"/>
            <a:ext cx="6197600" cy="3486150"/>
          </a:xfrm>
          <a:prstGeom prst="rect">
            <a:avLst/>
          </a:prstGeom>
        </p:spPr>
        <p:txBody>
          <a:bodyPr lIns="93172" tIns="46586" rIns="93172" bIns="46586"/>
          <a:lstStyle/>
          <a:p>
            <a:endParaRPr/>
          </a:p>
        </p:txBody>
      </p:sp>
      <p:sp>
        <p:nvSpPr>
          <p:cNvPr id="97" name="Shape 97"/>
          <p:cNvSpPr>
            <a:spLocks noGrp="1"/>
          </p:cNvSpPr>
          <p:nvPr>
            <p:ph type="body" sz="quarter" idx="1"/>
          </p:nvPr>
        </p:nvSpPr>
        <p:spPr>
          <a:xfrm>
            <a:off x="934720" y="4415790"/>
            <a:ext cx="5140960" cy="4183380"/>
          </a:xfrm>
          <a:prstGeom prst="rect">
            <a:avLst/>
          </a:prstGeom>
        </p:spPr>
        <p:txBody>
          <a:bodyPr lIns="93172" tIns="46586" rIns="93172" bIns="46586"/>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7" r:id="rId4"/>
    <p:sldLayoutId id="2147483658"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lIns="45719" tIns="45720" rIns="45719" bIns="45720" anchor="b">
            <a:normAutofit/>
          </a:bodyPr>
          <a:lstStyle/>
          <a:p>
            <a:r>
              <a:rPr lang="en-US" dirty="0"/>
              <a:t>Clerk of Circuit Court</a:t>
            </a:r>
            <a:br>
              <a:rPr lang="en-US" dirty="0"/>
            </a:br>
            <a:r>
              <a:rPr lang="en-US" sz="4800" i="1" dirty="0"/>
              <a:t>Anna Maria Hodges</a:t>
            </a:r>
            <a:endParaRPr lang="en-US" sz="4800" dirty="0"/>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a:xfrm>
            <a:off x="1524000" y="4079875"/>
            <a:ext cx="9144000" cy="1655763"/>
          </a:xfrm>
        </p:spPr>
        <p:txBody>
          <a:bodyPr lIns="45719" tIns="45720" rIns="45719" bIns="45720" anchor="t">
            <a:normAutofit/>
          </a:bodyPr>
          <a:lstStyle/>
          <a:p>
            <a:r>
              <a:rPr lang="en-US" dirty="0"/>
              <a:t>2025 Annual Report to the </a:t>
            </a:r>
            <a:br>
              <a:rPr lang="en-US" dirty="0"/>
            </a:br>
            <a:r>
              <a:rPr lang="en-US" dirty="0"/>
              <a:t>Milwaukee County Board of Supervisors</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838200" y="365125"/>
            <a:ext cx="10515600" cy="1325563"/>
          </a:xfrm>
        </p:spPr>
        <p:txBody>
          <a:bodyPr lIns="45719" tIns="45720" rIns="45719" bIns="45720" anchor="ctr">
            <a:normAutofit/>
          </a:bodyPr>
          <a:lstStyle/>
          <a:p>
            <a:r>
              <a:rPr lang="en-US" sz="4400" dirty="0"/>
              <a:t>Our Mission &amp; Vision Statements</a:t>
            </a:r>
            <a:endParaRPr lang="en-US"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2"/>
          <a:stretch>
            <a:fillRect/>
          </a:stretch>
        </p:blipFill>
        <p:spPr>
          <a:xfrm>
            <a:off x="9505950" y="4419600"/>
            <a:ext cx="2686050" cy="2438400"/>
          </a:xfrm>
          <a:prstGeom prst="rect">
            <a:avLst/>
          </a:prstGeom>
        </p:spPr>
      </p:pic>
      <p:pic>
        <p:nvPicPr>
          <p:cNvPr id="4" name="Picture 3" descr="A vintage weighing scales">
            <a:extLst>
              <a:ext uri="{FF2B5EF4-FFF2-40B4-BE49-F238E27FC236}">
                <a16:creationId xmlns:a16="http://schemas.microsoft.com/office/drawing/2014/main" id="{51F46537-E933-DD7A-709B-E768B28193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8025" y="1690688"/>
            <a:ext cx="2809461" cy="4214191"/>
          </a:xfrm>
          <a:prstGeom prst="rect">
            <a:avLst/>
          </a:prstGeom>
        </p:spPr>
      </p:pic>
      <p:sp>
        <p:nvSpPr>
          <p:cNvPr id="2" name="Subtitle 2">
            <a:extLst>
              <a:ext uri="{FF2B5EF4-FFF2-40B4-BE49-F238E27FC236}">
                <a16:creationId xmlns:a16="http://schemas.microsoft.com/office/drawing/2014/main" id="{4AB43ADB-04B3-7388-1C8E-CAF43FB82ADD}"/>
              </a:ext>
            </a:extLst>
          </p:cNvPr>
          <p:cNvSpPr txBox="1">
            <a:spLocks/>
          </p:cNvSpPr>
          <p:nvPr/>
        </p:nvSpPr>
        <p:spPr>
          <a:xfrm>
            <a:off x="838200" y="1390621"/>
            <a:ext cx="6172202" cy="5029200"/>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ormAutofit fontScale="92500"/>
          </a:bodyPr>
          <a:lstStyle>
            <a:lvl1pPr marL="0" marR="0" indent="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1pPr>
            <a:lvl2pPr marL="0" marR="0" indent="4572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2pPr>
            <a:lvl3pPr marL="0" marR="0" indent="9144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3pPr>
            <a:lvl4pPr marL="0" marR="0" indent="13716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4pPr>
            <a:lvl5pPr marL="0" marR="0" indent="1828800" algn="l" defTabSz="914400" rtl="0" latinLnBrk="0">
              <a:lnSpc>
                <a:spcPct val="90000"/>
              </a:lnSpc>
              <a:spcBef>
                <a:spcPts val="1000"/>
              </a:spcBef>
              <a:spcAft>
                <a:spcPts val="0"/>
              </a:spcAft>
              <a:buClrTx/>
              <a:buSzTx/>
              <a:buFontTx/>
              <a:buNone/>
              <a:tabLst/>
              <a:defRPr sz="16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a:lstStyle>
          <a:p>
            <a:pPr hangingPunct="1"/>
            <a:r>
              <a:rPr lang="en-US" sz="2400" b="1" dirty="0">
                <a:solidFill>
                  <a:srgbClr val="008080"/>
                </a:solidFill>
                <a:latin typeface="Calibri" panose="020F0502020204030204" pitchFamily="34" charset="0"/>
                <a:ea typeface="Calibri" panose="020F0502020204030204" pitchFamily="34" charset="0"/>
                <a:cs typeface="Calibri" panose="020F0502020204030204" pitchFamily="34" charset="0"/>
              </a:rPr>
              <a:t>MISSION</a:t>
            </a:r>
          </a:p>
          <a:p>
            <a:pPr hangingPunct="1">
              <a:lnSpc>
                <a:spcPct val="100000"/>
              </a:lnSpc>
            </a:pPr>
            <a:r>
              <a:rPr lang="en-US" sz="2400" dirty="0">
                <a:latin typeface="Calibri" panose="020F0502020204030204" pitchFamily="34" charset="0"/>
                <a:ea typeface="Calibri" panose="020F0502020204030204" pitchFamily="34" charset="0"/>
                <a:cs typeface="Calibri" panose="020F0502020204030204" pitchFamily="34" charset="0"/>
              </a:rPr>
              <a:t>The Clerk of Circuit Court and Combined Courts Operations advance the constitutional principle of an impartial and independent judiciary by providing administrative, operational, and record-keeping responsibilities in a manner that maximizes the public’s right to equal access to justice. </a:t>
            </a:r>
          </a:p>
          <a:p>
            <a:pPr hangingPunct="1">
              <a:lnSpc>
                <a:spcPct val="110000"/>
              </a:lnSpc>
            </a:pPr>
            <a:endParaRPr lang="en-US" sz="2400" dirty="0">
              <a:latin typeface="Calibri" panose="020F0502020204030204" pitchFamily="34" charset="0"/>
              <a:ea typeface="Calibri" panose="020F0502020204030204" pitchFamily="34" charset="0"/>
              <a:cs typeface="Calibri" panose="020F0502020204030204" pitchFamily="34" charset="0"/>
            </a:endParaRPr>
          </a:p>
          <a:p>
            <a:pPr hangingPunct="1"/>
            <a:r>
              <a:rPr lang="en-US" sz="2400" b="1" dirty="0">
                <a:solidFill>
                  <a:srgbClr val="008080"/>
                </a:solidFill>
                <a:latin typeface="Calibri" panose="020F0502020204030204" pitchFamily="34" charset="0"/>
                <a:ea typeface="Calibri" panose="020F0502020204030204" pitchFamily="34" charset="0"/>
                <a:cs typeface="Calibri" panose="020F0502020204030204" pitchFamily="34" charset="0"/>
              </a:rPr>
              <a:t>VISION</a:t>
            </a:r>
          </a:p>
          <a:p>
            <a:pPr hangingPunct="1"/>
            <a:r>
              <a:rPr lang="en-US" sz="2400" dirty="0">
                <a:latin typeface="Calibri" panose="020F0502020204030204" pitchFamily="34" charset="0"/>
                <a:ea typeface="Calibri" panose="020F0502020204030204" pitchFamily="34" charset="0"/>
                <a:cs typeface="Calibri" panose="020F0502020204030204" pitchFamily="34" charset="0"/>
              </a:rPr>
              <a:t>The Clerk of Circuit Court and Combined Courts Operations envision a court system where all litigants, regardless of identity or representation, are afforded equal access to procedural justice. </a:t>
            </a:r>
          </a:p>
        </p:txBody>
      </p:sp>
    </p:spTree>
    <p:extLst>
      <p:ext uri="{BB962C8B-B14F-4D97-AF65-F5344CB8AC3E}">
        <p14:creationId xmlns:p14="http://schemas.microsoft.com/office/powerpoint/2010/main" val="3485319755"/>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653143" y="365125"/>
            <a:ext cx="10700657" cy="1325563"/>
          </a:xfrm>
        </p:spPr>
        <p:txBody>
          <a:bodyPr lIns="45719" tIns="45720" rIns="45719" bIns="45720" anchor="ctr">
            <a:normAutofit/>
          </a:bodyPr>
          <a:lstStyle/>
          <a:p>
            <a:r>
              <a:rPr lang="en-US" sz="4400" dirty="0"/>
              <a:t>Goal 1</a:t>
            </a:r>
            <a:endParaRPr lang="en-US"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2"/>
          <a:stretch>
            <a:fillRect/>
          </a:stretch>
        </p:blipFill>
        <p:spPr>
          <a:xfrm>
            <a:off x="9505950" y="4419600"/>
            <a:ext cx="2686050" cy="2438400"/>
          </a:xfrm>
          <a:prstGeom prst="rect">
            <a:avLst/>
          </a:prstGeom>
        </p:spPr>
      </p:pic>
      <p:sp>
        <p:nvSpPr>
          <p:cNvPr id="5" name="TextBox 4">
            <a:extLst>
              <a:ext uri="{FF2B5EF4-FFF2-40B4-BE49-F238E27FC236}">
                <a16:creationId xmlns:a16="http://schemas.microsoft.com/office/drawing/2014/main" id="{0C8DB022-7B08-EB05-4B74-E527892DA6E7}"/>
              </a:ext>
            </a:extLst>
          </p:cNvPr>
          <p:cNvSpPr txBox="1"/>
          <p:nvPr/>
        </p:nvSpPr>
        <p:spPr>
          <a:xfrm>
            <a:off x="653143" y="1516517"/>
            <a:ext cx="9192193" cy="42165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US" sz="2400" b="1" dirty="0">
                <a:effectLst/>
                <a:latin typeface="+mj-lt"/>
              </a:rPr>
              <a:t>Work on Strategic Plan Goals</a:t>
            </a:r>
            <a:endParaRPr lang="en-US" sz="2400" dirty="0">
              <a:latin typeface="+mj-lt"/>
            </a:endParaRPr>
          </a:p>
          <a:p>
            <a:endParaRPr lang="en-US" sz="2000" dirty="0">
              <a:latin typeface="+mj-lt"/>
            </a:endParaRPr>
          </a:p>
          <a:p>
            <a:r>
              <a:rPr lang="en-US" sz="2000" b="1" u="sng" dirty="0">
                <a:latin typeface="+mj-lt"/>
              </a:rPr>
              <a:t>GOALS:</a:t>
            </a:r>
          </a:p>
          <a:p>
            <a:pPr marL="342900" indent="-342900">
              <a:buFont typeface="Arial" panose="020B0604020202020204" pitchFamily="34" charset="0"/>
              <a:buChar char="•"/>
            </a:pPr>
            <a:endParaRPr lang="en-US" sz="2000" dirty="0">
              <a:effectLst/>
              <a:latin typeface="+mj-lt"/>
            </a:endParaRPr>
          </a:p>
          <a:p>
            <a:r>
              <a:rPr lang="en-US" sz="2000" i="1" dirty="0">
                <a:latin typeface="+mj-lt"/>
              </a:rPr>
              <a:t>Increase Staff Morale and Recognition</a:t>
            </a:r>
          </a:p>
          <a:p>
            <a:endParaRPr lang="en-US" sz="2000" i="1" dirty="0">
              <a:effectLst/>
              <a:latin typeface="+mj-lt"/>
            </a:endParaRPr>
          </a:p>
          <a:p>
            <a:r>
              <a:rPr lang="en-US" sz="2000" i="1" dirty="0">
                <a:latin typeface="+mj-lt"/>
              </a:rPr>
              <a:t>Improve Departmental Collaboration </a:t>
            </a:r>
            <a:r>
              <a:rPr lang="en-US" sz="2000" i="1" dirty="0">
                <a:effectLst/>
                <a:latin typeface="+mj-lt"/>
              </a:rPr>
              <a:t>Between </a:t>
            </a:r>
            <a:br>
              <a:rPr lang="en-US" sz="2000" i="1" dirty="0">
                <a:effectLst/>
                <a:latin typeface="+mj-lt"/>
              </a:rPr>
            </a:br>
            <a:r>
              <a:rPr lang="en-US" sz="2000" i="1" dirty="0">
                <a:effectLst/>
                <a:latin typeface="+mj-lt"/>
              </a:rPr>
              <a:t>COCC &amp; Milwaukee County Offices</a:t>
            </a:r>
          </a:p>
          <a:p>
            <a:endParaRPr lang="en-US" sz="2000" i="1" dirty="0">
              <a:latin typeface="+mj-lt"/>
            </a:endParaRPr>
          </a:p>
          <a:p>
            <a:r>
              <a:rPr lang="en-US" sz="2000" i="1" dirty="0">
                <a:effectLst/>
                <a:latin typeface="+mj-lt"/>
              </a:rPr>
              <a:t>Address Physical Silos within COCC</a:t>
            </a:r>
            <a:br>
              <a:rPr lang="en-US" sz="2000" i="1" dirty="0">
                <a:effectLst/>
                <a:latin typeface="+mj-lt"/>
              </a:rPr>
            </a:br>
            <a:br>
              <a:rPr lang="en-US" sz="2000" i="1" dirty="0">
                <a:effectLst/>
                <a:latin typeface="+mj-lt"/>
              </a:rPr>
            </a:br>
            <a:r>
              <a:rPr lang="en-US" sz="2000" i="1" dirty="0">
                <a:effectLst/>
                <a:latin typeface="+mj-lt"/>
              </a:rPr>
              <a:t>Address Access to Justice Issues In Complex</a:t>
            </a:r>
            <a:br>
              <a:rPr lang="en-US" sz="2000" i="1" dirty="0">
                <a:effectLst/>
                <a:latin typeface="+mj-lt"/>
              </a:rPr>
            </a:br>
            <a:endParaRPr lang="en-US" sz="2400" i="1" dirty="0">
              <a:effectLst/>
              <a:latin typeface="+mj-lt"/>
            </a:endParaRPr>
          </a:p>
        </p:txBody>
      </p:sp>
      <p:pic>
        <p:nvPicPr>
          <p:cNvPr id="3" name="Picture 2">
            <a:extLst>
              <a:ext uri="{FF2B5EF4-FFF2-40B4-BE49-F238E27FC236}">
                <a16:creationId xmlns:a16="http://schemas.microsoft.com/office/drawing/2014/main" id="{F9F6A019-9CD7-3CE3-FCC2-A197A63B76C4}"/>
              </a:ext>
            </a:extLst>
          </p:cNvPr>
          <p:cNvPicPr>
            <a:picLocks noChangeAspect="1"/>
          </p:cNvPicPr>
          <p:nvPr/>
        </p:nvPicPr>
        <p:blipFill>
          <a:blip r:embed="rId3"/>
          <a:stretch>
            <a:fillRect/>
          </a:stretch>
        </p:blipFill>
        <p:spPr>
          <a:xfrm>
            <a:off x="6196109" y="614865"/>
            <a:ext cx="4167486" cy="5264825"/>
          </a:xfrm>
          <a:prstGeom prst="rect">
            <a:avLst/>
          </a:prstGeom>
        </p:spPr>
      </p:pic>
    </p:spTree>
    <p:extLst>
      <p:ext uri="{BB962C8B-B14F-4D97-AF65-F5344CB8AC3E}">
        <p14:creationId xmlns:p14="http://schemas.microsoft.com/office/powerpoint/2010/main" val="2242941514"/>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576471" y="365125"/>
            <a:ext cx="10777329" cy="1325563"/>
          </a:xfrm>
        </p:spPr>
        <p:txBody>
          <a:bodyPr lIns="45719" tIns="45720" rIns="45719" bIns="45720" anchor="ctr">
            <a:normAutofit/>
          </a:bodyPr>
          <a:lstStyle/>
          <a:p>
            <a:r>
              <a:rPr lang="en-US" sz="4400" dirty="0"/>
              <a:t>Goal 2</a:t>
            </a:r>
            <a:endParaRPr lang="en-US"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2"/>
          <a:stretch>
            <a:fillRect/>
          </a:stretch>
        </p:blipFill>
        <p:spPr>
          <a:xfrm>
            <a:off x="9505950" y="4419600"/>
            <a:ext cx="2686050" cy="2438400"/>
          </a:xfrm>
          <a:prstGeom prst="rect">
            <a:avLst/>
          </a:prstGeom>
        </p:spPr>
      </p:pic>
      <p:sp>
        <p:nvSpPr>
          <p:cNvPr id="2" name="TextBox 1">
            <a:extLst>
              <a:ext uri="{FF2B5EF4-FFF2-40B4-BE49-F238E27FC236}">
                <a16:creationId xmlns:a16="http://schemas.microsoft.com/office/drawing/2014/main" id="{3BA42B52-17B4-2D48-D7C1-4047B363A514}"/>
              </a:ext>
            </a:extLst>
          </p:cNvPr>
          <p:cNvSpPr txBox="1"/>
          <p:nvPr/>
        </p:nvSpPr>
        <p:spPr>
          <a:xfrm>
            <a:off x="576471" y="1339265"/>
            <a:ext cx="5519530" cy="56938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US" sz="2000" b="1" dirty="0">
                <a:latin typeface="+mj-lt"/>
              </a:rPr>
              <a:t>Begin Renovation for New Evidence Room</a:t>
            </a:r>
          </a:p>
          <a:p>
            <a:endParaRPr lang="en-US" sz="2000" b="1" dirty="0">
              <a:latin typeface="+mj-lt"/>
            </a:endParaRPr>
          </a:p>
          <a:p>
            <a:pPr marL="342900" indent="-342900">
              <a:buFont typeface="Arial" panose="020B0604020202020204" pitchFamily="34" charset="0"/>
              <a:buChar char="•"/>
            </a:pPr>
            <a:r>
              <a:rPr lang="en-US" sz="2000" dirty="0">
                <a:effectLst/>
                <a:latin typeface="+mj-lt"/>
              </a:rPr>
              <a:t>Clerk of Circuit Courts is respons</a:t>
            </a:r>
            <a:r>
              <a:rPr lang="en-US" sz="2000" dirty="0">
                <a:latin typeface="+mj-lt"/>
              </a:rPr>
              <a:t>ible to maintain evidence in criminal cases for </a:t>
            </a:r>
            <a:br>
              <a:rPr lang="en-US" sz="2000" dirty="0">
                <a:latin typeface="+mj-lt"/>
              </a:rPr>
            </a:br>
            <a:r>
              <a:rPr lang="en-US" sz="2000" dirty="0">
                <a:latin typeface="+mj-lt"/>
              </a:rPr>
              <a:t>as long as </a:t>
            </a:r>
            <a:r>
              <a:rPr lang="en-US" sz="2000" u="sng" dirty="0">
                <a:latin typeface="+mj-lt"/>
              </a:rPr>
              <a:t>50 years past the last possible date of appeal. </a:t>
            </a:r>
            <a:br>
              <a:rPr lang="en-US" sz="2000" u="sng" dirty="0">
                <a:latin typeface="+mj-lt"/>
              </a:rPr>
            </a:br>
            <a:endParaRPr lang="en-US" sz="2000" dirty="0">
              <a:effectLst/>
              <a:latin typeface="+mj-lt"/>
            </a:endParaRPr>
          </a:p>
          <a:p>
            <a:pPr marL="342900" indent="-342900">
              <a:buFont typeface="Arial" panose="020B0604020202020204" pitchFamily="34" charset="0"/>
              <a:buChar char="•"/>
            </a:pPr>
            <a:r>
              <a:rPr lang="en-US" sz="2000" dirty="0">
                <a:effectLst/>
                <a:latin typeface="+mj-lt"/>
              </a:rPr>
              <a:t>ARPA Funds secured to renovate Room 307 in the Courthouse to house evidence and the Criminal Division Team.  </a:t>
            </a:r>
            <a:br>
              <a:rPr lang="en-US" sz="2000" dirty="0">
                <a:effectLst/>
                <a:latin typeface="+mj-lt"/>
              </a:rPr>
            </a:br>
            <a:endParaRPr lang="en-US" sz="2000" dirty="0">
              <a:effectLst/>
              <a:latin typeface="+mj-lt"/>
            </a:endParaRPr>
          </a:p>
          <a:p>
            <a:pPr marL="342900" indent="-342900">
              <a:buFont typeface="Arial" panose="020B0604020202020204" pitchFamily="34" charset="0"/>
              <a:buChar char="•"/>
            </a:pPr>
            <a:r>
              <a:rPr lang="en-US" sz="2000" dirty="0">
                <a:effectLst/>
                <a:latin typeface="+mj-lt"/>
              </a:rPr>
              <a:t>This renovation has not yet begun </a:t>
            </a:r>
            <a:r>
              <a:rPr lang="en-US" sz="2000" dirty="0">
                <a:latin typeface="+mj-lt"/>
              </a:rPr>
              <a:t>due to ongoing IJCC project planning. The previously identified space has been reallocated for swing space needs for the new courthouse project.</a:t>
            </a:r>
            <a:br>
              <a:rPr lang="en-US" sz="2000" dirty="0">
                <a:effectLst/>
                <a:latin typeface="+mj-lt"/>
              </a:rPr>
            </a:br>
            <a:br>
              <a:rPr lang="en-US" sz="2000" dirty="0">
                <a:effectLst/>
                <a:latin typeface="+mj-lt"/>
              </a:rPr>
            </a:br>
            <a:endParaRPr lang="en-US" sz="2400" dirty="0">
              <a:effectLst/>
              <a:latin typeface="+mj-lt"/>
            </a:endParaRPr>
          </a:p>
        </p:txBody>
      </p:sp>
      <p:pic>
        <p:nvPicPr>
          <p:cNvPr id="4" name="Picture 3" descr="A picture containing indoor, cluttered, dirty&#10;&#10;AI-generated content may be incorrect.">
            <a:extLst>
              <a:ext uri="{FF2B5EF4-FFF2-40B4-BE49-F238E27FC236}">
                <a16:creationId xmlns:a16="http://schemas.microsoft.com/office/drawing/2014/main" id="{E2A6FE11-5B36-10E5-8C13-AE059617D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8891" y="819532"/>
            <a:ext cx="3479291" cy="2609468"/>
          </a:xfrm>
          <a:prstGeom prst="rect">
            <a:avLst/>
          </a:prstGeom>
          <a:ln w="57150">
            <a:solidFill>
              <a:schemeClr val="tx1"/>
            </a:solidFill>
          </a:ln>
        </p:spPr>
      </p:pic>
      <p:pic>
        <p:nvPicPr>
          <p:cNvPr id="6" name="Picture 5" descr="A room full of boxes&#10;&#10;AI-generated content may be incorrect.">
            <a:extLst>
              <a:ext uri="{FF2B5EF4-FFF2-40B4-BE49-F238E27FC236}">
                <a16:creationId xmlns:a16="http://schemas.microsoft.com/office/drawing/2014/main" id="{E8D5506A-C331-6337-CFF0-3359F42ABE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295040" y="2010461"/>
            <a:ext cx="3064324" cy="2298243"/>
          </a:xfrm>
          <a:prstGeom prst="rect">
            <a:avLst/>
          </a:prstGeom>
          <a:ln w="57150">
            <a:solidFill>
              <a:schemeClr val="tx1"/>
            </a:solidFill>
          </a:ln>
        </p:spPr>
      </p:pic>
      <p:pic>
        <p:nvPicPr>
          <p:cNvPr id="8" name="Picture 7" descr="A picture containing text, indoor, ceiling, cluttered&#10;&#10;AI-generated content may be incorrect.">
            <a:extLst>
              <a:ext uri="{FF2B5EF4-FFF2-40B4-BE49-F238E27FC236}">
                <a16:creationId xmlns:a16="http://schemas.microsoft.com/office/drawing/2014/main" id="{22C9D704-559D-8F3F-759F-3B95E772D1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253990" y="4088259"/>
            <a:ext cx="2869095" cy="2151821"/>
          </a:xfrm>
          <a:prstGeom prst="rect">
            <a:avLst/>
          </a:prstGeom>
          <a:ln w="57150">
            <a:solidFill>
              <a:schemeClr val="tx1"/>
            </a:solidFill>
          </a:ln>
        </p:spPr>
      </p:pic>
    </p:spTree>
    <p:extLst>
      <p:ext uri="{BB962C8B-B14F-4D97-AF65-F5344CB8AC3E}">
        <p14:creationId xmlns:p14="http://schemas.microsoft.com/office/powerpoint/2010/main" val="128430083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904D5-ADA4-FE44-18EA-181E50097E7B}"/>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7E196E81-A6DD-96FB-C874-208F1BA74267}"/>
              </a:ext>
            </a:extLst>
          </p:cNvPr>
          <p:cNvSpPr>
            <a:spLocks noGrp="1"/>
          </p:cNvSpPr>
          <p:nvPr>
            <p:ph type="title"/>
          </p:nvPr>
        </p:nvSpPr>
        <p:spPr>
          <a:xfrm>
            <a:off x="576471" y="365125"/>
            <a:ext cx="10777329" cy="1325563"/>
          </a:xfrm>
        </p:spPr>
        <p:txBody>
          <a:bodyPr lIns="45719" tIns="45720" rIns="45719" bIns="45720" anchor="ctr">
            <a:normAutofit/>
          </a:bodyPr>
          <a:lstStyle/>
          <a:p>
            <a:r>
              <a:rPr lang="en-US" sz="4400" dirty="0"/>
              <a:t>Goal 3</a:t>
            </a:r>
            <a:endParaRPr lang="en-US" dirty="0"/>
          </a:p>
        </p:txBody>
      </p:sp>
      <p:pic>
        <p:nvPicPr>
          <p:cNvPr id="11" name="Picture 10">
            <a:extLst>
              <a:ext uri="{FF2B5EF4-FFF2-40B4-BE49-F238E27FC236}">
                <a16:creationId xmlns:a16="http://schemas.microsoft.com/office/drawing/2014/main" id="{6EFBB01E-9038-F68F-FDC0-41C46F5415A3}"/>
              </a:ext>
            </a:extLst>
          </p:cNvPr>
          <p:cNvPicPr>
            <a:picLocks noChangeAspect="1"/>
          </p:cNvPicPr>
          <p:nvPr/>
        </p:nvPicPr>
        <p:blipFill>
          <a:blip r:embed="rId2"/>
          <a:stretch>
            <a:fillRect/>
          </a:stretch>
        </p:blipFill>
        <p:spPr>
          <a:xfrm>
            <a:off x="9505950" y="4419600"/>
            <a:ext cx="2686050" cy="2438400"/>
          </a:xfrm>
          <a:prstGeom prst="rect">
            <a:avLst/>
          </a:prstGeom>
        </p:spPr>
      </p:pic>
      <p:sp>
        <p:nvSpPr>
          <p:cNvPr id="2" name="TextBox 1">
            <a:extLst>
              <a:ext uri="{FF2B5EF4-FFF2-40B4-BE49-F238E27FC236}">
                <a16:creationId xmlns:a16="http://schemas.microsoft.com/office/drawing/2014/main" id="{0065E1DE-012A-B718-E1D9-BFC6B993E260}"/>
              </a:ext>
            </a:extLst>
          </p:cNvPr>
          <p:cNvSpPr txBox="1"/>
          <p:nvPr/>
        </p:nvSpPr>
        <p:spPr>
          <a:xfrm>
            <a:off x="576471" y="1339265"/>
            <a:ext cx="5519530" cy="532453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US" sz="2000" b="1" dirty="0">
                <a:latin typeface="+mj-lt"/>
              </a:rPr>
              <a:t>Collaborate with Child Support Services to Support Innovations in Court Operations</a:t>
            </a:r>
          </a:p>
          <a:p>
            <a:endParaRPr lang="en-US" sz="2000" b="1" dirty="0">
              <a:latin typeface="+mj-lt"/>
            </a:endParaRPr>
          </a:p>
          <a:p>
            <a:pPr marL="342900" indent="-342900">
              <a:buFont typeface="Arial" panose="020B0604020202020204" pitchFamily="34" charset="0"/>
              <a:buChar char="•"/>
            </a:pPr>
            <a:r>
              <a:rPr lang="en-US" sz="2000" dirty="0">
                <a:effectLst/>
                <a:latin typeface="+mj-lt"/>
              </a:rPr>
              <a:t>Our office met with Child Support Services to discuss possible changes with how support orders are handled with participants in drug treatment court. </a:t>
            </a:r>
            <a:br>
              <a:rPr lang="en-US" sz="2000" dirty="0">
                <a:effectLst/>
                <a:latin typeface="+mj-lt"/>
              </a:rPr>
            </a:br>
            <a:endParaRPr lang="en-US" sz="2000" dirty="0">
              <a:effectLst/>
              <a:latin typeface="+mj-lt"/>
            </a:endParaRPr>
          </a:p>
          <a:p>
            <a:pPr marL="342900" indent="-342900">
              <a:buFont typeface="Arial" panose="020B0604020202020204" pitchFamily="34" charset="0"/>
              <a:buChar char="•"/>
            </a:pPr>
            <a:r>
              <a:rPr lang="en-US" sz="2000" dirty="0">
                <a:latin typeface="+mj-lt"/>
              </a:rPr>
              <a:t>It was determined that, while an interesting idea, it was not feasible with current CCAP limitations and Deputy Court Clerk capacity.</a:t>
            </a:r>
            <a:br>
              <a:rPr lang="en-US" sz="2000" dirty="0">
                <a:latin typeface="+mj-lt"/>
              </a:rPr>
            </a:br>
            <a:r>
              <a:rPr lang="en-US" sz="2000" dirty="0">
                <a:latin typeface="+mj-lt"/>
              </a:rPr>
              <a:t> </a:t>
            </a:r>
          </a:p>
          <a:p>
            <a:pPr marL="342900" indent="-342900">
              <a:buFont typeface="Arial" panose="020B0604020202020204" pitchFamily="34" charset="0"/>
              <a:buChar char="•"/>
            </a:pPr>
            <a:r>
              <a:rPr lang="en-US" sz="2000" dirty="0">
                <a:latin typeface="+mj-lt"/>
              </a:rPr>
              <a:t>It was good to engage the conversation for both offices to hear the needs of the other.  While the project as stated could not happen, the outcome was deeper understanding for both offices. </a:t>
            </a:r>
            <a:endParaRPr lang="en-US" sz="2400" dirty="0">
              <a:effectLst/>
              <a:latin typeface="+mj-lt"/>
            </a:endParaRPr>
          </a:p>
        </p:txBody>
      </p:sp>
      <p:pic>
        <p:nvPicPr>
          <p:cNvPr id="5" name="Picture 4">
            <a:extLst>
              <a:ext uri="{FF2B5EF4-FFF2-40B4-BE49-F238E27FC236}">
                <a16:creationId xmlns:a16="http://schemas.microsoft.com/office/drawing/2014/main" id="{7F17816C-D098-6865-42BE-5CE85A13D92D}"/>
              </a:ext>
            </a:extLst>
          </p:cNvPr>
          <p:cNvPicPr>
            <a:picLocks noChangeAspect="1"/>
          </p:cNvPicPr>
          <p:nvPr/>
        </p:nvPicPr>
        <p:blipFill>
          <a:blip r:embed="rId3"/>
          <a:stretch>
            <a:fillRect/>
          </a:stretch>
        </p:blipFill>
        <p:spPr>
          <a:xfrm>
            <a:off x="8620607" y="2438400"/>
            <a:ext cx="3144926" cy="2389169"/>
          </a:xfrm>
          <a:prstGeom prst="rect">
            <a:avLst/>
          </a:prstGeom>
        </p:spPr>
      </p:pic>
      <p:pic>
        <p:nvPicPr>
          <p:cNvPr id="10" name="Picture 9">
            <a:extLst>
              <a:ext uri="{FF2B5EF4-FFF2-40B4-BE49-F238E27FC236}">
                <a16:creationId xmlns:a16="http://schemas.microsoft.com/office/drawing/2014/main" id="{DA9AC071-6C34-7951-12CC-73C80B9BF7CC}"/>
              </a:ext>
            </a:extLst>
          </p:cNvPr>
          <p:cNvPicPr>
            <a:picLocks noChangeAspect="1"/>
          </p:cNvPicPr>
          <p:nvPr/>
        </p:nvPicPr>
        <p:blipFill>
          <a:blip r:embed="rId4"/>
          <a:stretch>
            <a:fillRect/>
          </a:stretch>
        </p:blipFill>
        <p:spPr>
          <a:xfrm>
            <a:off x="6342373" y="1039933"/>
            <a:ext cx="2917205" cy="2552555"/>
          </a:xfrm>
          <a:prstGeom prst="rect">
            <a:avLst/>
          </a:prstGeom>
        </p:spPr>
      </p:pic>
    </p:spTree>
    <p:extLst>
      <p:ext uri="{BB962C8B-B14F-4D97-AF65-F5344CB8AC3E}">
        <p14:creationId xmlns:p14="http://schemas.microsoft.com/office/powerpoint/2010/main" val="2888246129"/>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Other highlights from 2025</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838200" y="1518083"/>
            <a:ext cx="11353800" cy="5339918"/>
          </a:xfrm>
        </p:spPr>
        <p:txBody>
          <a:bodyPr>
            <a:normAutofit fontScale="92500" lnSpcReduction="10000"/>
          </a:bodyPr>
          <a:lstStyle/>
          <a:p>
            <a:pPr>
              <a:lnSpc>
                <a:spcPct val="120000"/>
              </a:lnSpc>
              <a:spcBef>
                <a:spcPts val="600"/>
              </a:spcBef>
            </a:pPr>
            <a:r>
              <a:rPr lang="en-US" b="1" dirty="0"/>
              <a:t>113,711 Cases Opened </a:t>
            </a:r>
            <a:r>
              <a:rPr lang="en-US" dirty="0"/>
              <a:t>in 2025</a:t>
            </a:r>
          </a:p>
          <a:p>
            <a:pPr marL="0" indent="0">
              <a:buNone/>
            </a:pPr>
            <a:r>
              <a:rPr lang="en-US" dirty="0"/>
              <a:t>	68,337 Civil Cases</a:t>
            </a:r>
            <a:br>
              <a:rPr lang="en-US" dirty="0"/>
            </a:br>
            <a:r>
              <a:rPr lang="en-US" dirty="0"/>
              <a:t>	42,410 Criminal Cases</a:t>
            </a:r>
            <a:br>
              <a:rPr lang="en-US" dirty="0"/>
            </a:br>
            <a:r>
              <a:rPr lang="en-US" dirty="0"/>
              <a:t>	2,964 Children’s Court Cases</a:t>
            </a:r>
            <a:br>
              <a:rPr lang="en-US" dirty="0"/>
            </a:br>
            <a:endParaRPr lang="en-US" dirty="0"/>
          </a:p>
          <a:p>
            <a:r>
              <a:rPr lang="en-US" b="1" dirty="0"/>
              <a:t>6,314 Client Visits </a:t>
            </a:r>
            <a:r>
              <a:rPr lang="en-US" dirty="0"/>
              <a:t>at the Milwaukee Justice Center</a:t>
            </a:r>
            <a:br>
              <a:rPr lang="en-US" dirty="0"/>
            </a:br>
            <a:endParaRPr lang="en-US" dirty="0"/>
          </a:p>
          <a:p>
            <a:r>
              <a:rPr lang="en-US" b="1" dirty="0"/>
              <a:t>32,110 Jurors </a:t>
            </a:r>
            <a:r>
              <a:rPr lang="en-US" dirty="0"/>
              <a:t>welcomed to the Courthouse.</a:t>
            </a:r>
          </a:p>
          <a:p>
            <a:endParaRPr lang="en-US" dirty="0"/>
          </a:p>
          <a:p>
            <a:pPr>
              <a:spcBef>
                <a:spcPts val="600"/>
              </a:spcBef>
            </a:pPr>
            <a:r>
              <a:rPr lang="en-US" b="1" dirty="0"/>
              <a:t>Funded a full time position </a:t>
            </a:r>
            <a:r>
              <a:rPr lang="en-US" dirty="0"/>
              <a:t>to assist the public when </a:t>
            </a:r>
          </a:p>
          <a:p>
            <a:pPr marL="0" indent="0">
              <a:spcBef>
                <a:spcPts val="600"/>
              </a:spcBef>
              <a:buNone/>
            </a:pPr>
            <a:r>
              <a:rPr lang="en-US" dirty="0"/>
              <a:t>  entering the facility due to federal funding cuts of the </a:t>
            </a:r>
          </a:p>
          <a:p>
            <a:pPr marL="0" indent="0">
              <a:spcBef>
                <a:spcPts val="600"/>
              </a:spcBef>
              <a:buNone/>
            </a:pPr>
            <a:r>
              <a:rPr lang="en-US" dirty="0"/>
              <a:t>  AmeriCorps Navigator Program information desk.</a:t>
            </a:r>
            <a:br>
              <a:rPr lang="en-US" dirty="0"/>
            </a:br>
            <a:endParaRPr lang="en-US" dirty="0"/>
          </a:p>
        </p:txBody>
      </p:sp>
    </p:spTree>
    <p:extLst>
      <p:ext uri="{BB962C8B-B14F-4D97-AF65-F5344CB8AC3E}">
        <p14:creationId xmlns:p14="http://schemas.microsoft.com/office/powerpoint/2010/main" val="3272284165"/>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Looking forward to 2026</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1023256" y="1825625"/>
            <a:ext cx="10330543" cy="4351338"/>
          </a:xfrm>
        </p:spPr>
        <p:txBody>
          <a:bodyPr>
            <a:normAutofit fontScale="92500" lnSpcReduction="10000"/>
          </a:bodyPr>
          <a:lstStyle/>
          <a:p>
            <a:r>
              <a:rPr lang="en-US" dirty="0"/>
              <a:t>Continue working on strategic plan goals</a:t>
            </a:r>
          </a:p>
          <a:p>
            <a:endParaRPr lang="en-US" dirty="0"/>
          </a:p>
          <a:p>
            <a:r>
              <a:rPr lang="en-US" dirty="0"/>
              <a:t>Address space and environmental concerns with evidence and staff; as well as physical silos within the Clerk of Circuit Court offices that create barriers to service for the public.</a:t>
            </a:r>
          </a:p>
          <a:p>
            <a:endParaRPr lang="en-US" dirty="0"/>
          </a:p>
          <a:p>
            <a:r>
              <a:rPr lang="en-US" dirty="0"/>
              <a:t>Engage in conversations with the Community Reintegration Center and the Office of the Sheriff to identify and explore mutually beneficial efficiencies to better serve the </a:t>
            </a:r>
          </a:p>
          <a:p>
            <a:pPr marL="0" indent="0">
              <a:spcBef>
                <a:spcPts val="0"/>
              </a:spcBef>
              <a:buNone/>
            </a:pPr>
            <a:r>
              <a:rPr lang="en-US" dirty="0"/>
              <a:t>  community at large.</a:t>
            </a:r>
            <a:br>
              <a:rPr lang="en-US" dirty="0"/>
            </a:br>
            <a:endParaRPr lang="en-US" dirty="0"/>
          </a:p>
          <a:p>
            <a:endParaRPr lang="en-US" dirty="0"/>
          </a:p>
        </p:txBody>
      </p:sp>
    </p:spTree>
    <p:extLst>
      <p:ext uri="{BB962C8B-B14F-4D97-AF65-F5344CB8AC3E}">
        <p14:creationId xmlns:p14="http://schemas.microsoft.com/office/powerpoint/2010/main" val="142188189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1288597"/>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c130270-ac7c-4497-90d6-17a43cdb195d" xsi:nil="true"/>
    <lcf76f155ced4ddcb4097134ff3c332f xmlns="30d45850-cdab-4335-bbe4-3503319b96c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D02651D74EB44996A62AA680831119" ma:contentTypeVersion="15" ma:contentTypeDescription="Create a new document." ma:contentTypeScope="" ma:versionID="dd9e945a5b022126d2a1dee620ce5d69">
  <xsd:schema xmlns:xsd="http://www.w3.org/2001/XMLSchema" xmlns:xs="http://www.w3.org/2001/XMLSchema" xmlns:p="http://schemas.microsoft.com/office/2006/metadata/properties" xmlns:ns2="30d45850-cdab-4335-bbe4-3503319b96c0" xmlns:ns3="9c130270-ac7c-4497-90d6-17a43cdb195d" targetNamespace="http://schemas.microsoft.com/office/2006/metadata/properties" ma:root="true" ma:fieldsID="6ebb3eb958ee7b46b3ef2e9d0e2f4ff0" ns2:_="" ns3:_="">
    <xsd:import namespace="30d45850-cdab-4335-bbe4-3503319b96c0"/>
    <xsd:import namespace="9c130270-ac7c-4497-90d6-17a43cdb19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d45850-cdab-4335-bbe4-3503319b96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c130270-ac7c-4497-90d6-17a43cdb195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8f0ca1b-c585-4cae-8547-6c5fcb858651}" ma:internalName="TaxCatchAll" ma:showField="CatchAllData" ma:web="9c130270-ac7c-4497-90d6-17a43cd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F60E89-0499-401F-8AA1-0F828C5F0612}">
  <ds:schemaRefs>
    <ds:schemaRef ds:uri="9c130270-ac7c-4497-90d6-17a43cdb195d"/>
    <ds:schemaRef ds:uri="http://purl.org/dc/elements/1.1/"/>
    <ds:schemaRef ds:uri="http://schemas.microsoft.com/office/2006/documentManagement/types"/>
    <ds:schemaRef ds:uri="http://purl.org/dc/dcmitype/"/>
    <ds:schemaRef ds:uri="http://schemas.microsoft.com/office/infopath/2007/PartnerControls"/>
    <ds:schemaRef ds:uri="http://purl.org/dc/terms/"/>
    <ds:schemaRef ds:uri="http://schemas.microsoft.com/office/2006/metadata/properties"/>
    <ds:schemaRef ds:uri="http://schemas.openxmlformats.org/package/2006/metadata/core-properties"/>
    <ds:schemaRef ds:uri="30d45850-cdab-4335-bbe4-3503319b96c0"/>
    <ds:schemaRef ds:uri="http://www.w3.org/XML/1998/namespace"/>
  </ds:schemaRefs>
</ds:datastoreItem>
</file>

<file path=customXml/itemProps2.xml><?xml version="1.0" encoding="utf-8"?>
<ds:datastoreItem xmlns:ds="http://schemas.openxmlformats.org/officeDocument/2006/customXml" ds:itemID="{F294347F-E30E-4A35-BEA6-C2191F5A0D16}">
  <ds:schemaRefs>
    <ds:schemaRef ds:uri="30d45850-cdab-4335-bbe4-3503319b96c0"/>
    <ds:schemaRef ds:uri="9c130270-ac7c-4497-90d6-17a43cdb195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765FD04-73D5-4D84-8725-EAA55887B3E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11296</TotalTime>
  <Words>468</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Helvetica</vt:lpstr>
      <vt:lpstr>Helvetica Neue</vt:lpstr>
      <vt:lpstr>Office Theme</vt:lpstr>
      <vt:lpstr>Clerk of Circuit Court Anna Maria Hodges</vt:lpstr>
      <vt:lpstr>Our Mission &amp; Vision Statements</vt:lpstr>
      <vt:lpstr>Goal 1</vt:lpstr>
      <vt:lpstr>Goal 2</vt:lpstr>
      <vt:lpstr>Goal 3</vt:lpstr>
      <vt:lpstr>Other highlights from 2025</vt:lpstr>
      <vt:lpstr>Looking forward to 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Milwaukee Justice Center Room G9</dc:creator>
  <cp:lastModifiedBy>Wesley MCKenzie</cp:lastModifiedBy>
  <cp:revision>14</cp:revision>
  <cp:lastPrinted>2026-04-22T19:16:57Z</cp:lastPrinted>
  <dcterms:modified xsi:type="dcterms:W3CDTF">2026-04-22T20:44:24Z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0x0101006AD02651D74EB44996A62AA680831119</vt:lpwstr>
  </property>
  <property fmtid="{D5CDD505-2E9C-101B-9397-08002B2CF9AE}" pid="3" name="MediaServiceImageTags">
    <vt:lpwstr/>
  </property>
</Properties>
</file>