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8"/>
  </p:notesMasterIdLst>
  <p:sldIdLst>
    <p:sldId id="256" r:id="rId2"/>
    <p:sldId id="258" r:id="rId3"/>
    <p:sldId id="324" r:id="rId4"/>
    <p:sldId id="332" r:id="rId5"/>
    <p:sldId id="260" r:id="rId6"/>
    <p:sldId id="259" r:id="rId7"/>
    <p:sldId id="264" r:id="rId8"/>
    <p:sldId id="261" r:id="rId9"/>
    <p:sldId id="262" r:id="rId10"/>
    <p:sldId id="263" r:id="rId11"/>
    <p:sldId id="265" r:id="rId12"/>
    <p:sldId id="266" r:id="rId13"/>
    <p:sldId id="268" r:id="rId14"/>
    <p:sldId id="267" r:id="rId15"/>
    <p:sldId id="337" r:id="rId16"/>
    <p:sldId id="333" r:id="rId17"/>
    <p:sldId id="334" r:id="rId18"/>
    <p:sldId id="335" r:id="rId19"/>
    <p:sldId id="336" r:id="rId20"/>
    <p:sldId id="338" r:id="rId21"/>
    <p:sldId id="339" r:id="rId22"/>
    <p:sldId id="329" r:id="rId23"/>
    <p:sldId id="340" r:id="rId24"/>
    <p:sldId id="341" r:id="rId25"/>
    <p:sldId id="348" r:id="rId26"/>
    <p:sldId id="34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8"/>
    <a:srgbClr val="4F7E87"/>
    <a:srgbClr val="B8D6D9"/>
    <a:srgbClr val="73ADB8"/>
    <a:srgbClr val="7976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79" autoAdjust="0"/>
    <p:restoredTop sz="76440" autoAdjust="0"/>
  </p:normalViewPr>
  <p:slideViewPr>
    <p:cSldViewPr>
      <p:cViewPr varScale="1">
        <p:scale>
          <a:sx n="73" d="100"/>
          <a:sy n="73" d="100"/>
        </p:scale>
        <p:origin x="1301" y="6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546D2E-214E-4DB4-A9F8-1AC97199689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C3EB552-37E5-40D2-8AA2-052D911FFFD2}">
      <dgm:prSet/>
      <dgm:spPr/>
      <dgm:t>
        <a:bodyPr/>
        <a:lstStyle/>
        <a:p>
          <a:pPr>
            <a:lnSpc>
              <a:spcPct val="100000"/>
            </a:lnSpc>
          </a:pPr>
          <a:r>
            <a:rPr lang="en-US"/>
            <a:t>Changing our communications through intentional framing strategies </a:t>
          </a:r>
        </a:p>
      </dgm:t>
      <dgm:extLst>
        <a:ext uri="{E40237B7-FDA0-4F09-8148-C483321AD2D9}">
          <dgm14:cNvPr xmlns:dgm14="http://schemas.microsoft.com/office/drawing/2010/diagram" id="0" name="" descr="- Changing our communications through intentional framing strategies &#10;- Changes the way we talk about aging &#10;- Which changes our thinking &#10;- Which can lead to beneficial policy and systems change.&#10;"/>
        </a:ext>
      </dgm:extLst>
    </dgm:pt>
    <dgm:pt modelId="{D2400B87-E546-482F-845C-B7F59DCB1728}" type="parTrans" cxnId="{B94626A4-AF26-4F96-B8FF-10A02DA7B20D}">
      <dgm:prSet/>
      <dgm:spPr/>
      <dgm:t>
        <a:bodyPr/>
        <a:lstStyle/>
        <a:p>
          <a:endParaRPr lang="en-US"/>
        </a:p>
      </dgm:t>
    </dgm:pt>
    <dgm:pt modelId="{C3DE4A7C-517B-4EE1-8924-06F2BCCC85FF}" type="sibTrans" cxnId="{B94626A4-AF26-4F96-B8FF-10A02DA7B20D}">
      <dgm:prSet/>
      <dgm:spPr/>
      <dgm:t>
        <a:bodyPr/>
        <a:lstStyle/>
        <a:p>
          <a:endParaRPr lang="en-US"/>
        </a:p>
      </dgm:t>
    </dgm:pt>
    <dgm:pt modelId="{FAD732A6-E2A4-4E3B-9B0C-FEACF206AEAC}">
      <dgm:prSet/>
      <dgm:spPr/>
      <dgm:t>
        <a:bodyPr/>
        <a:lstStyle/>
        <a:p>
          <a:pPr>
            <a:lnSpc>
              <a:spcPct val="100000"/>
            </a:lnSpc>
          </a:pPr>
          <a:r>
            <a:rPr lang="en-US"/>
            <a:t>Changes the way we talk about aging </a:t>
          </a:r>
        </a:p>
      </dgm:t>
      <dgm:extLst>
        <a:ext uri="{E40237B7-FDA0-4F09-8148-C483321AD2D9}">
          <dgm14:cNvPr xmlns:dgm14="http://schemas.microsoft.com/office/drawing/2010/diagram" id="0" name="" descr="- Changing our communications through intentional framing strategies &#10;- Changes the way we talk about aging &#10;- Which changes our thinking &#10;- Which can lead to beneficial policy and systems change.&#10;"/>
        </a:ext>
      </dgm:extLst>
    </dgm:pt>
    <dgm:pt modelId="{E71EFDAE-02FF-4A29-9DC5-E417BE9B1557}" type="parTrans" cxnId="{C617C483-4DB5-4929-B305-FE6F692A2F52}">
      <dgm:prSet/>
      <dgm:spPr/>
      <dgm:t>
        <a:bodyPr/>
        <a:lstStyle/>
        <a:p>
          <a:endParaRPr lang="en-US"/>
        </a:p>
      </dgm:t>
    </dgm:pt>
    <dgm:pt modelId="{258BB950-5D1E-490E-968A-613AF54DE171}" type="sibTrans" cxnId="{C617C483-4DB5-4929-B305-FE6F692A2F52}">
      <dgm:prSet/>
      <dgm:spPr/>
      <dgm:t>
        <a:bodyPr/>
        <a:lstStyle/>
        <a:p>
          <a:endParaRPr lang="en-US"/>
        </a:p>
      </dgm:t>
    </dgm:pt>
    <dgm:pt modelId="{D9B6AE39-7DF2-476D-8A97-4C5CCF7DD3C0}">
      <dgm:prSet/>
      <dgm:spPr/>
      <dgm:t>
        <a:bodyPr/>
        <a:lstStyle/>
        <a:p>
          <a:pPr>
            <a:lnSpc>
              <a:spcPct val="100000"/>
            </a:lnSpc>
          </a:pPr>
          <a:r>
            <a:rPr lang="en-US"/>
            <a:t>Which changes our thinking </a:t>
          </a:r>
        </a:p>
      </dgm:t>
      <dgm:extLst>
        <a:ext uri="{E40237B7-FDA0-4F09-8148-C483321AD2D9}">
          <dgm14:cNvPr xmlns:dgm14="http://schemas.microsoft.com/office/drawing/2010/diagram" id="0" name="" descr="- Changing our communications through intentional framing strategies &#10;- Changes the way we talk about aging &#10;- Which changes our thinking &#10;- Which can lead to beneficial policy and systems change.&#10;"/>
        </a:ext>
      </dgm:extLst>
    </dgm:pt>
    <dgm:pt modelId="{360F82C1-2DD9-47EF-9FDF-27EE9D232BE6}" type="parTrans" cxnId="{BDC0BB8A-265E-472D-A9A0-467EC0F63F09}">
      <dgm:prSet/>
      <dgm:spPr/>
      <dgm:t>
        <a:bodyPr/>
        <a:lstStyle/>
        <a:p>
          <a:endParaRPr lang="en-US"/>
        </a:p>
      </dgm:t>
    </dgm:pt>
    <dgm:pt modelId="{3BFAF6EB-DED8-4A22-9102-587B6C836053}" type="sibTrans" cxnId="{BDC0BB8A-265E-472D-A9A0-467EC0F63F09}">
      <dgm:prSet/>
      <dgm:spPr/>
      <dgm:t>
        <a:bodyPr/>
        <a:lstStyle/>
        <a:p>
          <a:endParaRPr lang="en-US"/>
        </a:p>
      </dgm:t>
    </dgm:pt>
    <dgm:pt modelId="{245DFF24-D334-4166-91EF-9396E96CC741}">
      <dgm:prSet/>
      <dgm:spPr/>
      <dgm:t>
        <a:bodyPr/>
        <a:lstStyle/>
        <a:p>
          <a:pPr>
            <a:lnSpc>
              <a:spcPct val="100000"/>
            </a:lnSpc>
          </a:pPr>
          <a:r>
            <a:rPr lang="en-US"/>
            <a:t>Which can lead to beneficial policy and systems change.</a:t>
          </a:r>
        </a:p>
      </dgm:t>
      <dgm:extLst>
        <a:ext uri="{E40237B7-FDA0-4F09-8148-C483321AD2D9}">
          <dgm14:cNvPr xmlns:dgm14="http://schemas.microsoft.com/office/drawing/2010/diagram" id="0" name="" descr="- Changing our communications through intentional framing strategies &#10;- Changes the way we talk about aging &#10;- Which changes our thinking &#10;- Which can lead to beneficial policy and systems change.&#10;"/>
        </a:ext>
      </dgm:extLst>
    </dgm:pt>
    <dgm:pt modelId="{F7C94A08-4814-4127-87D5-E80ADB3426DD}" type="parTrans" cxnId="{60BE06B5-8091-48E2-9F8C-2B6B23F500FC}">
      <dgm:prSet/>
      <dgm:spPr/>
      <dgm:t>
        <a:bodyPr/>
        <a:lstStyle/>
        <a:p>
          <a:endParaRPr lang="en-US"/>
        </a:p>
      </dgm:t>
    </dgm:pt>
    <dgm:pt modelId="{58CD181F-5AB7-480B-AB95-720C817DDA4E}" type="sibTrans" cxnId="{60BE06B5-8091-48E2-9F8C-2B6B23F500FC}">
      <dgm:prSet/>
      <dgm:spPr/>
      <dgm:t>
        <a:bodyPr/>
        <a:lstStyle/>
        <a:p>
          <a:endParaRPr lang="en-US"/>
        </a:p>
      </dgm:t>
    </dgm:pt>
    <dgm:pt modelId="{50E585DE-504F-4D41-BF91-8AE1563EB3A0}" type="pres">
      <dgm:prSet presAssocID="{CF546D2E-214E-4DB4-A9F8-1AC971996896}" presName="root" presStyleCnt="0">
        <dgm:presLayoutVars>
          <dgm:dir/>
          <dgm:resizeHandles val="exact"/>
        </dgm:presLayoutVars>
      </dgm:prSet>
      <dgm:spPr/>
    </dgm:pt>
    <dgm:pt modelId="{F3332AFA-096A-477F-86B1-77E37AE2E60F}" type="pres">
      <dgm:prSet presAssocID="{0C3EB552-37E5-40D2-8AA2-052D911FFFD2}" presName="compNode" presStyleCnt="0"/>
      <dgm:spPr/>
    </dgm:pt>
    <dgm:pt modelId="{0DF4CC20-75E9-46FE-8490-3F2C8FCA12E9}" type="pres">
      <dgm:prSet presAssocID="{0C3EB552-37E5-40D2-8AA2-052D911FFFD2}" presName="bgRect" presStyleLbl="bgShp" presStyleIdx="0" presStyleCnt="4" custLinFactNeighborX="-88" custLinFactNeighborY="-8389"/>
      <dgm:spPr/>
    </dgm:pt>
    <dgm:pt modelId="{3D97C51C-A662-4B21-A314-E18CF4DF4C64}" type="pres">
      <dgm:prSet presAssocID="{0C3EB552-37E5-40D2-8AA2-052D911FFFD2}" presName="iconRect" presStyleLbl="node1" presStyleIdx="0" presStyleCnt="4" custScaleX="93052" custScaleY="112386" custLinFactNeighborX="-7247" custLinFactNeighborY="4902"/>
      <dgm:spPr>
        <a:prstGeom prst="frame">
          <a:avLst/>
        </a:prstGeom>
        <a:ln>
          <a:noFill/>
        </a:ln>
      </dgm:spPr>
    </dgm:pt>
    <dgm:pt modelId="{0CDDDA5E-35DC-482D-86D7-19E6F3794A71}" type="pres">
      <dgm:prSet presAssocID="{0C3EB552-37E5-40D2-8AA2-052D911FFFD2}" presName="spaceRect" presStyleCnt="0"/>
      <dgm:spPr/>
    </dgm:pt>
    <dgm:pt modelId="{5ED9A7EC-FBD8-42B5-82CD-410A886781A4}" type="pres">
      <dgm:prSet presAssocID="{0C3EB552-37E5-40D2-8AA2-052D911FFFD2}" presName="parTx" presStyleLbl="revTx" presStyleIdx="0" presStyleCnt="4">
        <dgm:presLayoutVars>
          <dgm:chMax val="0"/>
          <dgm:chPref val="0"/>
        </dgm:presLayoutVars>
      </dgm:prSet>
      <dgm:spPr/>
    </dgm:pt>
    <dgm:pt modelId="{F3D8FAED-1B4D-4069-9F45-DABA34EF1255}" type="pres">
      <dgm:prSet presAssocID="{C3DE4A7C-517B-4EE1-8924-06F2BCCC85FF}" presName="sibTrans" presStyleCnt="0"/>
      <dgm:spPr/>
    </dgm:pt>
    <dgm:pt modelId="{A635087B-4381-4C0A-BA67-B544042815CE}" type="pres">
      <dgm:prSet presAssocID="{FAD732A6-E2A4-4E3B-9B0C-FEACF206AEAC}" presName="compNode" presStyleCnt="0"/>
      <dgm:spPr/>
    </dgm:pt>
    <dgm:pt modelId="{99962679-939F-43E1-A787-86B1DE4CC9B1}" type="pres">
      <dgm:prSet presAssocID="{FAD732A6-E2A4-4E3B-9B0C-FEACF206AEAC}" presName="bgRect" presStyleLbl="bgShp" presStyleIdx="1" presStyleCnt="4"/>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F936C508-77C3-4871-939E-4BB5BAECBD29}" type="pres">
      <dgm:prSet presAssocID="{FAD732A6-E2A4-4E3B-9B0C-FEACF206AEAC}" presName="iconRect" presStyleLbl="node1" presStyleIdx="1" presStyleCnt="4"/>
      <dgm:spPr>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a:noFill/>
        </a:ln>
      </dgm:spPr>
    </dgm:pt>
    <dgm:pt modelId="{FE61D3BA-C434-4919-9671-FC74C63138E6}" type="pres">
      <dgm:prSet presAssocID="{FAD732A6-E2A4-4E3B-9B0C-FEACF206AEAC}" presName="spaceRect" presStyleCnt="0"/>
      <dgm:spPr/>
    </dgm:pt>
    <dgm:pt modelId="{E56D3AE4-9F4E-4A07-9681-CA7929232C40}" type="pres">
      <dgm:prSet presAssocID="{FAD732A6-E2A4-4E3B-9B0C-FEACF206AEAC}" presName="parTx" presStyleLbl="revTx" presStyleIdx="1" presStyleCnt="4">
        <dgm:presLayoutVars>
          <dgm:chMax val="0"/>
          <dgm:chPref val="0"/>
        </dgm:presLayoutVars>
      </dgm:prSet>
      <dgm:spPr/>
    </dgm:pt>
    <dgm:pt modelId="{1B1CB2D1-979B-4FEB-B787-9FF72D40BAB3}" type="pres">
      <dgm:prSet presAssocID="{258BB950-5D1E-490E-968A-613AF54DE171}" presName="sibTrans" presStyleCnt="0"/>
      <dgm:spPr/>
    </dgm:pt>
    <dgm:pt modelId="{EB073505-EB52-4D3D-87B1-1E4009490772}" type="pres">
      <dgm:prSet presAssocID="{D9B6AE39-7DF2-476D-8A97-4C5CCF7DD3C0}" presName="compNode" presStyleCnt="0"/>
      <dgm:spPr/>
    </dgm:pt>
    <dgm:pt modelId="{F608580B-5F4F-4F08-A821-DDEBF534550B}" type="pres">
      <dgm:prSet presAssocID="{D9B6AE39-7DF2-476D-8A97-4C5CCF7DD3C0}" presName="bgRect" presStyleLbl="bgShp" presStyleIdx="2" presStyleCnt="4"/>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672209F6-7100-4582-83CB-49A4B9DA927E}" type="pres">
      <dgm:prSet presAssocID="{D9B6AE39-7DF2-476D-8A97-4C5CCF7DD3C0}"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109B88D4-731A-4F3A-B477-DE26D3D7E681}" type="pres">
      <dgm:prSet presAssocID="{D9B6AE39-7DF2-476D-8A97-4C5CCF7DD3C0}" presName="spaceRect" presStyleCnt="0"/>
      <dgm:spPr/>
    </dgm:pt>
    <dgm:pt modelId="{513F16B4-34C4-4FF8-AB1D-752AD4D2E10D}" type="pres">
      <dgm:prSet presAssocID="{D9B6AE39-7DF2-476D-8A97-4C5CCF7DD3C0}" presName="parTx" presStyleLbl="revTx" presStyleIdx="2" presStyleCnt="4">
        <dgm:presLayoutVars>
          <dgm:chMax val="0"/>
          <dgm:chPref val="0"/>
        </dgm:presLayoutVars>
      </dgm:prSet>
      <dgm:spPr/>
    </dgm:pt>
    <dgm:pt modelId="{3E418639-FDF3-4EFD-9944-CE33CBEBA67B}" type="pres">
      <dgm:prSet presAssocID="{3BFAF6EB-DED8-4A22-9102-587B6C836053}" presName="sibTrans" presStyleCnt="0"/>
      <dgm:spPr/>
    </dgm:pt>
    <dgm:pt modelId="{4654D9C9-25CA-465A-BE7C-ACFDDAEB249F}" type="pres">
      <dgm:prSet presAssocID="{245DFF24-D334-4166-91EF-9396E96CC741}" presName="compNode" presStyleCnt="0"/>
      <dgm:spPr/>
    </dgm:pt>
    <dgm:pt modelId="{A1F83E7B-AAE5-473D-8EAD-69F2F7B56176}" type="pres">
      <dgm:prSet presAssocID="{245DFF24-D334-4166-91EF-9396E96CC741}" presName="bgRect" presStyleLbl="bgShp" presStyleIdx="3" presStyleCnt="4"/>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E9BCB76C-BB11-4C9A-B633-141F5F240E6C}" type="pres">
      <dgm:prSet presAssocID="{245DFF24-D334-4166-91EF-9396E96CC741}"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DA68FE0F-E731-4A8F-9495-DFEA515298D6}" type="pres">
      <dgm:prSet presAssocID="{245DFF24-D334-4166-91EF-9396E96CC741}" presName="spaceRect" presStyleCnt="0"/>
      <dgm:spPr/>
    </dgm:pt>
    <dgm:pt modelId="{EB525F45-1EC2-4748-A74F-A3C0F56DA161}" type="pres">
      <dgm:prSet presAssocID="{245DFF24-D334-4166-91EF-9396E96CC741}" presName="parTx" presStyleLbl="revTx" presStyleIdx="3" presStyleCnt="4">
        <dgm:presLayoutVars>
          <dgm:chMax val="0"/>
          <dgm:chPref val="0"/>
        </dgm:presLayoutVars>
      </dgm:prSet>
      <dgm:spPr/>
    </dgm:pt>
  </dgm:ptLst>
  <dgm:cxnLst>
    <dgm:cxn modelId="{40D5FC0C-1089-4D2C-9C90-24C6E50F1D59}" type="presOf" srcId="{FAD732A6-E2A4-4E3B-9B0C-FEACF206AEAC}" destId="{E56D3AE4-9F4E-4A07-9681-CA7929232C40}" srcOrd="0" destOrd="0" presId="urn:microsoft.com/office/officeart/2018/2/layout/IconVerticalSolidList"/>
    <dgm:cxn modelId="{9F30B263-E6E4-49B6-97CD-C4F177437E24}" type="presOf" srcId="{D9B6AE39-7DF2-476D-8A97-4C5CCF7DD3C0}" destId="{513F16B4-34C4-4FF8-AB1D-752AD4D2E10D}" srcOrd="0" destOrd="0" presId="urn:microsoft.com/office/officeart/2018/2/layout/IconVerticalSolidList"/>
    <dgm:cxn modelId="{A32C946C-328E-4AF7-AE15-FC93CBD725BF}" type="presOf" srcId="{CF546D2E-214E-4DB4-A9F8-1AC971996896}" destId="{50E585DE-504F-4D41-BF91-8AE1563EB3A0}" srcOrd="0" destOrd="0" presId="urn:microsoft.com/office/officeart/2018/2/layout/IconVerticalSolidList"/>
    <dgm:cxn modelId="{097BEC4C-46D3-47BF-B68B-7462A14FD539}" type="presOf" srcId="{245DFF24-D334-4166-91EF-9396E96CC741}" destId="{EB525F45-1EC2-4748-A74F-A3C0F56DA161}" srcOrd="0" destOrd="0" presId="urn:microsoft.com/office/officeart/2018/2/layout/IconVerticalSolidList"/>
    <dgm:cxn modelId="{C617C483-4DB5-4929-B305-FE6F692A2F52}" srcId="{CF546D2E-214E-4DB4-A9F8-1AC971996896}" destId="{FAD732A6-E2A4-4E3B-9B0C-FEACF206AEAC}" srcOrd="1" destOrd="0" parTransId="{E71EFDAE-02FF-4A29-9DC5-E417BE9B1557}" sibTransId="{258BB950-5D1E-490E-968A-613AF54DE171}"/>
    <dgm:cxn modelId="{BDC0BB8A-265E-472D-A9A0-467EC0F63F09}" srcId="{CF546D2E-214E-4DB4-A9F8-1AC971996896}" destId="{D9B6AE39-7DF2-476D-8A97-4C5CCF7DD3C0}" srcOrd="2" destOrd="0" parTransId="{360F82C1-2DD9-47EF-9FDF-27EE9D232BE6}" sibTransId="{3BFAF6EB-DED8-4A22-9102-587B6C836053}"/>
    <dgm:cxn modelId="{B94626A4-AF26-4F96-B8FF-10A02DA7B20D}" srcId="{CF546D2E-214E-4DB4-A9F8-1AC971996896}" destId="{0C3EB552-37E5-40D2-8AA2-052D911FFFD2}" srcOrd="0" destOrd="0" parTransId="{D2400B87-E546-482F-845C-B7F59DCB1728}" sibTransId="{C3DE4A7C-517B-4EE1-8924-06F2BCCC85FF}"/>
    <dgm:cxn modelId="{60BE06B5-8091-48E2-9F8C-2B6B23F500FC}" srcId="{CF546D2E-214E-4DB4-A9F8-1AC971996896}" destId="{245DFF24-D334-4166-91EF-9396E96CC741}" srcOrd="3" destOrd="0" parTransId="{F7C94A08-4814-4127-87D5-E80ADB3426DD}" sibTransId="{58CD181F-5AB7-480B-AB95-720C817DDA4E}"/>
    <dgm:cxn modelId="{7C1FCCFB-4261-4F31-B9AA-220361E1E24E}" type="presOf" srcId="{0C3EB552-37E5-40D2-8AA2-052D911FFFD2}" destId="{5ED9A7EC-FBD8-42B5-82CD-410A886781A4}" srcOrd="0" destOrd="0" presId="urn:microsoft.com/office/officeart/2018/2/layout/IconVerticalSolidList"/>
    <dgm:cxn modelId="{F00304A2-F328-485C-8ADA-E8DDB0FA46CC}" type="presParOf" srcId="{50E585DE-504F-4D41-BF91-8AE1563EB3A0}" destId="{F3332AFA-096A-477F-86B1-77E37AE2E60F}" srcOrd="0" destOrd="0" presId="urn:microsoft.com/office/officeart/2018/2/layout/IconVerticalSolidList"/>
    <dgm:cxn modelId="{F17CDE62-0BF4-4E2E-B64B-6D59B7823163}" type="presParOf" srcId="{F3332AFA-096A-477F-86B1-77E37AE2E60F}" destId="{0DF4CC20-75E9-46FE-8490-3F2C8FCA12E9}" srcOrd="0" destOrd="0" presId="urn:microsoft.com/office/officeart/2018/2/layout/IconVerticalSolidList"/>
    <dgm:cxn modelId="{2FD26459-3951-4B1E-854F-5AC830D62B14}" type="presParOf" srcId="{F3332AFA-096A-477F-86B1-77E37AE2E60F}" destId="{3D97C51C-A662-4B21-A314-E18CF4DF4C64}" srcOrd="1" destOrd="0" presId="urn:microsoft.com/office/officeart/2018/2/layout/IconVerticalSolidList"/>
    <dgm:cxn modelId="{49E1895F-EF12-41EA-85D4-61D1E960D809}" type="presParOf" srcId="{F3332AFA-096A-477F-86B1-77E37AE2E60F}" destId="{0CDDDA5E-35DC-482D-86D7-19E6F3794A71}" srcOrd="2" destOrd="0" presId="urn:microsoft.com/office/officeart/2018/2/layout/IconVerticalSolidList"/>
    <dgm:cxn modelId="{6BDBD783-6C22-4E6E-A74A-523440E27733}" type="presParOf" srcId="{F3332AFA-096A-477F-86B1-77E37AE2E60F}" destId="{5ED9A7EC-FBD8-42B5-82CD-410A886781A4}" srcOrd="3" destOrd="0" presId="urn:microsoft.com/office/officeart/2018/2/layout/IconVerticalSolidList"/>
    <dgm:cxn modelId="{2696BD35-6AD6-4D79-82E5-69D2D0BC9C5A}" type="presParOf" srcId="{50E585DE-504F-4D41-BF91-8AE1563EB3A0}" destId="{F3D8FAED-1B4D-4069-9F45-DABA34EF1255}" srcOrd="1" destOrd="0" presId="urn:microsoft.com/office/officeart/2018/2/layout/IconVerticalSolidList"/>
    <dgm:cxn modelId="{FB398A47-C43E-49B5-A4AA-EEB968D0C46A}" type="presParOf" srcId="{50E585DE-504F-4D41-BF91-8AE1563EB3A0}" destId="{A635087B-4381-4C0A-BA67-B544042815CE}" srcOrd="2" destOrd="0" presId="urn:microsoft.com/office/officeart/2018/2/layout/IconVerticalSolidList"/>
    <dgm:cxn modelId="{D9FAA954-7724-48B1-B709-D19FD7D1FBC1}" type="presParOf" srcId="{A635087B-4381-4C0A-BA67-B544042815CE}" destId="{99962679-939F-43E1-A787-86B1DE4CC9B1}" srcOrd="0" destOrd="0" presId="urn:microsoft.com/office/officeart/2018/2/layout/IconVerticalSolidList"/>
    <dgm:cxn modelId="{A90E6C9F-AC41-48A3-88C3-79D0E8D859F4}" type="presParOf" srcId="{A635087B-4381-4C0A-BA67-B544042815CE}" destId="{F936C508-77C3-4871-939E-4BB5BAECBD29}" srcOrd="1" destOrd="0" presId="urn:microsoft.com/office/officeart/2018/2/layout/IconVerticalSolidList"/>
    <dgm:cxn modelId="{110E6A4D-8AE8-4EB9-9416-2268B4EED732}" type="presParOf" srcId="{A635087B-4381-4C0A-BA67-B544042815CE}" destId="{FE61D3BA-C434-4919-9671-FC74C63138E6}" srcOrd="2" destOrd="0" presId="urn:microsoft.com/office/officeart/2018/2/layout/IconVerticalSolidList"/>
    <dgm:cxn modelId="{1C2A1CBD-0BAB-4E1D-8622-AF7E205A13B0}" type="presParOf" srcId="{A635087B-4381-4C0A-BA67-B544042815CE}" destId="{E56D3AE4-9F4E-4A07-9681-CA7929232C40}" srcOrd="3" destOrd="0" presId="urn:microsoft.com/office/officeart/2018/2/layout/IconVerticalSolidList"/>
    <dgm:cxn modelId="{4ECAE6F7-5187-4A5D-9F93-69C01DF04C99}" type="presParOf" srcId="{50E585DE-504F-4D41-BF91-8AE1563EB3A0}" destId="{1B1CB2D1-979B-4FEB-B787-9FF72D40BAB3}" srcOrd="3" destOrd="0" presId="urn:microsoft.com/office/officeart/2018/2/layout/IconVerticalSolidList"/>
    <dgm:cxn modelId="{BFE476AF-E1B3-4C52-AA9A-27D5AD4AEF71}" type="presParOf" srcId="{50E585DE-504F-4D41-BF91-8AE1563EB3A0}" destId="{EB073505-EB52-4D3D-87B1-1E4009490772}" srcOrd="4" destOrd="0" presId="urn:microsoft.com/office/officeart/2018/2/layout/IconVerticalSolidList"/>
    <dgm:cxn modelId="{DA56131F-5003-4E5D-BBAA-94775F73B455}" type="presParOf" srcId="{EB073505-EB52-4D3D-87B1-1E4009490772}" destId="{F608580B-5F4F-4F08-A821-DDEBF534550B}" srcOrd="0" destOrd="0" presId="urn:microsoft.com/office/officeart/2018/2/layout/IconVerticalSolidList"/>
    <dgm:cxn modelId="{4A89C1B8-E9C2-4215-A801-C4EC6A10F17E}" type="presParOf" srcId="{EB073505-EB52-4D3D-87B1-1E4009490772}" destId="{672209F6-7100-4582-83CB-49A4B9DA927E}" srcOrd="1" destOrd="0" presId="urn:microsoft.com/office/officeart/2018/2/layout/IconVerticalSolidList"/>
    <dgm:cxn modelId="{DCC5CD80-5F1B-4D6D-B462-1C72814D138D}" type="presParOf" srcId="{EB073505-EB52-4D3D-87B1-1E4009490772}" destId="{109B88D4-731A-4F3A-B477-DE26D3D7E681}" srcOrd="2" destOrd="0" presId="urn:microsoft.com/office/officeart/2018/2/layout/IconVerticalSolidList"/>
    <dgm:cxn modelId="{AA674045-637D-4D42-A0D9-9A36209C404A}" type="presParOf" srcId="{EB073505-EB52-4D3D-87B1-1E4009490772}" destId="{513F16B4-34C4-4FF8-AB1D-752AD4D2E10D}" srcOrd="3" destOrd="0" presId="urn:microsoft.com/office/officeart/2018/2/layout/IconVerticalSolidList"/>
    <dgm:cxn modelId="{4D262A7A-F995-4B67-B2FA-08E83D5FFFD7}" type="presParOf" srcId="{50E585DE-504F-4D41-BF91-8AE1563EB3A0}" destId="{3E418639-FDF3-4EFD-9944-CE33CBEBA67B}" srcOrd="5" destOrd="0" presId="urn:microsoft.com/office/officeart/2018/2/layout/IconVerticalSolidList"/>
    <dgm:cxn modelId="{854E8ACE-0891-4C19-93A3-9BA606E15765}" type="presParOf" srcId="{50E585DE-504F-4D41-BF91-8AE1563EB3A0}" destId="{4654D9C9-25CA-465A-BE7C-ACFDDAEB249F}" srcOrd="6" destOrd="0" presId="urn:microsoft.com/office/officeart/2018/2/layout/IconVerticalSolidList"/>
    <dgm:cxn modelId="{2C23C0D7-FFB8-4022-B9F0-F5D8B8A6E152}" type="presParOf" srcId="{4654D9C9-25CA-465A-BE7C-ACFDDAEB249F}" destId="{A1F83E7B-AAE5-473D-8EAD-69F2F7B56176}" srcOrd="0" destOrd="0" presId="urn:microsoft.com/office/officeart/2018/2/layout/IconVerticalSolidList"/>
    <dgm:cxn modelId="{1FB589E7-2F16-4930-98A4-9D0CB96DA189}" type="presParOf" srcId="{4654D9C9-25CA-465A-BE7C-ACFDDAEB249F}" destId="{E9BCB76C-BB11-4C9A-B633-141F5F240E6C}" srcOrd="1" destOrd="0" presId="urn:microsoft.com/office/officeart/2018/2/layout/IconVerticalSolidList"/>
    <dgm:cxn modelId="{4AC5E20F-4FD7-4EB9-AC5A-FF52F8592F49}" type="presParOf" srcId="{4654D9C9-25CA-465A-BE7C-ACFDDAEB249F}" destId="{DA68FE0F-E731-4A8F-9495-DFEA515298D6}" srcOrd="2" destOrd="0" presId="urn:microsoft.com/office/officeart/2018/2/layout/IconVerticalSolidList"/>
    <dgm:cxn modelId="{A417E04A-1680-4392-9256-ED1A4A5ABE2A}" type="presParOf" srcId="{4654D9C9-25CA-465A-BE7C-ACFDDAEB249F}" destId="{EB525F45-1EC2-4748-A74F-A3C0F56DA16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F4CC20-75E9-46FE-8490-3F2C8FCA12E9}">
      <dsp:nvSpPr>
        <dsp:cNvPr id="0" name=""/>
        <dsp:cNvSpPr/>
      </dsp:nvSpPr>
      <dsp:spPr>
        <a:xfrm>
          <a:off x="0" y="0"/>
          <a:ext cx="6628804"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97C51C-A662-4B21-A314-E18CF4DF4C64}">
      <dsp:nvSpPr>
        <dsp:cNvPr id="0" name=""/>
        <dsp:cNvSpPr/>
      </dsp:nvSpPr>
      <dsp:spPr>
        <a:xfrm>
          <a:off x="295121" y="230308"/>
          <a:ext cx="536076" cy="647460"/>
        </a:xfrm>
        <a:prstGeom prst="frame">
          <a:avLst/>
        </a:prstGeom>
        <a:solidFill>
          <a:schemeClr val="accent2">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ED9A7EC-FBD8-42B5-82CD-410A886781A4}">
      <dsp:nvSpPr>
        <dsp:cNvPr id="0" name=""/>
        <dsp:cNvSpPr/>
      </dsp:nvSpPr>
      <dsp:spPr>
        <a:xfrm>
          <a:off x="1209819" y="2066"/>
          <a:ext cx="5418984"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977900">
            <a:lnSpc>
              <a:spcPct val="100000"/>
            </a:lnSpc>
            <a:spcBef>
              <a:spcPct val="0"/>
            </a:spcBef>
            <a:spcAft>
              <a:spcPct val="35000"/>
            </a:spcAft>
            <a:buNone/>
          </a:pPr>
          <a:r>
            <a:rPr lang="en-US" sz="2200" kern="1200"/>
            <a:t>Changing our communications through intentional framing strategies </a:t>
          </a:r>
        </a:p>
      </dsp:txBody>
      <dsp:txXfrm>
        <a:off x="1209819" y="2066"/>
        <a:ext cx="5418984" cy="1047462"/>
      </dsp:txXfrm>
    </dsp:sp>
    <dsp:sp modelId="{99962679-939F-43E1-A787-86B1DE4CC9B1}">
      <dsp:nvSpPr>
        <dsp:cNvPr id="0" name=""/>
        <dsp:cNvSpPr/>
      </dsp:nvSpPr>
      <dsp:spPr>
        <a:xfrm>
          <a:off x="0" y="1311395"/>
          <a:ext cx="6628804"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36C508-77C3-4871-939E-4BB5BAECBD29}">
      <dsp:nvSpPr>
        <dsp:cNvPr id="0" name=""/>
        <dsp:cNvSpPr/>
      </dsp:nvSpPr>
      <dsp:spPr>
        <a:xfrm>
          <a:off x="316857" y="1547074"/>
          <a:ext cx="576104" cy="576104"/>
        </a:xfrm>
        <a:prstGeom prst="rect">
          <a:avLst/>
        </a:prstGeom>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56D3AE4-9F4E-4A07-9681-CA7929232C40}">
      <dsp:nvSpPr>
        <dsp:cNvPr id="0" name=""/>
        <dsp:cNvSpPr/>
      </dsp:nvSpPr>
      <dsp:spPr>
        <a:xfrm>
          <a:off x="1209819" y="1311395"/>
          <a:ext cx="5418984"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977900">
            <a:lnSpc>
              <a:spcPct val="100000"/>
            </a:lnSpc>
            <a:spcBef>
              <a:spcPct val="0"/>
            </a:spcBef>
            <a:spcAft>
              <a:spcPct val="35000"/>
            </a:spcAft>
            <a:buNone/>
          </a:pPr>
          <a:r>
            <a:rPr lang="en-US" sz="2200" kern="1200"/>
            <a:t>Changes the way we talk about aging </a:t>
          </a:r>
        </a:p>
      </dsp:txBody>
      <dsp:txXfrm>
        <a:off x="1209819" y="1311395"/>
        <a:ext cx="5418984" cy="1047462"/>
      </dsp:txXfrm>
    </dsp:sp>
    <dsp:sp modelId="{F608580B-5F4F-4F08-A821-DDEBF534550B}">
      <dsp:nvSpPr>
        <dsp:cNvPr id="0" name=""/>
        <dsp:cNvSpPr/>
      </dsp:nvSpPr>
      <dsp:spPr>
        <a:xfrm>
          <a:off x="0" y="2620723"/>
          <a:ext cx="6628804"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2209F6-7100-4582-83CB-49A4B9DA927E}">
      <dsp:nvSpPr>
        <dsp:cNvPr id="0" name=""/>
        <dsp:cNvSpPr/>
      </dsp:nvSpPr>
      <dsp:spPr>
        <a:xfrm>
          <a:off x="316857" y="2856402"/>
          <a:ext cx="576104" cy="5761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13F16B4-34C4-4FF8-AB1D-752AD4D2E10D}">
      <dsp:nvSpPr>
        <dsp:cNvPr id="0" name=""/>
        <dsp:cNvSpPr/>
      </dsp:nvSpPr>
      <dsp:spPr>
        <a:xfrm>
          <a:off x="1209819" y="2620723"/>
          <a:ext cx="5418984"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977900">
            <a:lnSpc>
              <a:spcPct val="100000"/>
            </a:lnSpc>
            <a:spcBef>
              <a:spcPct val="0"/>
            </a:spcBef>
            <a:spcAft>
              <a:spcPct val="35000"/>
            </a:spcAft>
            <a:buNone/>
          </a:pPr>
          <a:r>
            <a:rPr lang="en-US" sz="2200" kern="1200"/>
            <a:t>Which changes our thinking </a:t>
          </a:r>
        </a:p>
      </dsp:txBody>
      <dsp:txXfrm>
        <a:off x="1209819" y="2620723"/>
        <a:ext cx="5418984" cy="1047462"/>
      </dsp:txXfrm>
    </dsp:sp>
    <dsp:sp modelId="{A1F83E7B-AAE5-473D-8EAD-69F2F7B56176}">
      <dsp:nvSpPr>
        <dsp:cNvPr id="0" name=""/>
        <dsp:cNvSpPr/>
      </dsp:nvSpPr>
      <dsp:spPr>
        <a:xfrm>
          <a:off x="0" y="3930051"/>
          <a:ext cx="6628804"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BCB76C-BB11-4C9A-B633-141F5F240E6C}">
      <dsp:nvSpPr>
        <dsp:cNvPr id="0" name=""/>
        <dsp:cNvSpPr/>
      </dsp:nvSpPr>
      <dsp:spPr>
        <a:xfrm>
          <a:off x="316857" y="4165730"/>
          <a:ext cx="576104" cy="5761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525F45-1EC2-4748-A74F-A3C0F56DA161}">
      <dsp:nvSpPr>
        <dsp:cNvPr id="0" name=""/>
        <dsp:cNvSpPr/>
      </dsp:nvSpPr>
      <dsp:spPr>
        <a:xfrm>
          <a:off x="1209819" y="3930051"/>
          <a:ext cx="5418984"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977900">
            <a:lnSpc>
              <a:spcPct val="100000"/>
            </a:lnSpc>
            <a:spcBef>
              <a:spcPct val="0"/>
            </a:spcBef>
            <a:spcAft>
              <a:spcPct val="35000"/>
            </a:spcAft>
            <a:buNone/>
          </a:pPr>
          <a:r>
            <a:rPr lang="en-US" sz="2200" kern="1200"/>
            <a:t>Which can lead to beneficial policy and systems change.</a:t>
          </a:r>
        </a:p>
      </dsp:txBody>
      <dsp:txXfrm>
        <a:off x="1209819" y="3930051"/>
        <a:ext cx="5418984" cy="104746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F31E19-A37C-403A-AE48-5F29B41151D6}" type="datetimeFigureOut">
              <a:rPr lang="en-US" smtClean="0"/>
              <a:t>6/21/2026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BCAC8B-0117-427A-8A85-5726A74CA633}" type="slidenum">
              <a:rPr lang="en-US" smtClean="0"/>
              <a:t>‹#›</a:t>
            </a:fld>
            <a:endParaRPr lang="en-US"/>
          </a:p>
        </p:txBody>
      </p:sp>
    </p:spTree>
    <p:extLst>
      <p:ext uri="{BB962C8B-B14F-4D97-AF65-F5344CB8AC3E}">
        <p14:creationId xmlns:p14="http://schemas.microsoft.com/office/powerpoint/2010/main" val="2023668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statesymbolsusa.org/symbol/wisconsin/state-motto-state-quarter/forward"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en.wikipedia.org/wiki/Seal_of_Wisconsin" TargetMode="External"/><Relationship Id="rId5" Type="http://schemas.openxmlformats.org/officeDocument/2006/relationships/hyperlink" Target="https://kids.kiddle.co/Seal_of_Wisconsin" TargetMode="External"/><Relationship Id="rId4" Type="http://schemas.openxmlformats.org/officeDocument/2006/relationships/hyperlink" Target="https://law.marquette.edu/facultyblog/2015/07/wisconsins-state-motto-forward-or-backward-the-potential-demise-of-open-records-law/"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u="none" strike="noStrike" kern="1200" dirty="0">
                <a:solidFill>
                  <a:schemeClr val="tx1"/>
                </a:solidFill>
                <a:effectLst/>
                <a:latin typeface="+mn-lt"/>
                <a:ea typeface="+mn-ea"/>
                <a:cs typeface="+mn-cs"/>
              </a:rPr>
              <a:t>The official state motto of Wisconsin is </a:t>
            </a:r>
            <a:r>
              <a:rPr lang="en-US" sz="1200" b="1" u="none" strike="noStrike" kern="1200" dirty="0">
                <a:solidFill>
                  <a:schemeClr val="tx1"/>
                </a:solidFill>
                <a:effectLst/>
                <a:latin typeface="+mn-lt"/>
                <a:ea typeface="+mn-ea"/>
                <a:cs typeface="+mn-cs"/>
              </a:rPr>
              <a:t>"Forward"</a:t>
            </a:r>
            <a:r>
              <a:rPr lang="en-US" sz="1200" b="0" u="none" strike="noStrike" kern="1200" dirty="0">
                <a:solidFill>
                  <a:schemeClr val="tx1"/>
                </a:solidFill>
                <a:effectLst/>
                <a:latin typeface="+mn-lt"/>
                <a:ea typeface="+mn-ea"/>
                <a:cs typeface="+mn-cs"/>
              </a:rPr>
              <a:t>. Adopted in 1851, it represents the state's continuous commitment to progress, innovation, and looking toward the future. The motto is featured prominently on the Wisconsin state flag and the Great Seal of Wisconsin.</a:t>
            </a:r>
            <a:r>
              <a:rPr lang="en-US" dirty="0"/>
              <a:t> [</a:t>
            </a:r>
            <a:r>
              <a:rPr lang="en-US" dirty="0">
                <a:hlinkClick r:id="rId3"/>
              </a:rPr>
              <a:t>1</a:t>
            </a:r>
            <a:r>
              <a:rPr lang="en-US" dirty="0"/>
              <a:t>, </a:t>
            </a:r>
            <a:r>
              <a:rPr lang="en-US" dirty="0">
                <a:hlinkClick r:id="rId4"/>
              </a:rPr>
              <a:t>2</a:t>
            </a:r>
            <a:r>
              <a:rPr lang="en-US" dirty="0"/>
              <a:t>, </a:t>
            </a:r>
            <a:r>
              <a:rPr lang="en-US" dirty="0">
                <a:hlinkClick r:id="rId5"/>
              </a:rPr>
              <a:t>3</a:t>
            </a:r>
            <a:r>
              <a:rPr lang="en-US" dirty="0"/>
              <a:t>, </a:t>
            </a:r>
            <a:r>
              <a:rPr lang="en-US" dirty="0">
                <a:hlinkClick r:id="rId6"/>
              </a:rPr>
              <a:t>4</a:t>
            </a:r>
            <a:r>
              <a:rPr lang="en-US" dirty="0"/>
              <a:t>]</a:t>
            </a:r>
          </a:p>
        </p:txBody>
      </p:sp>
      <p:sp>
        <p:nvSpPr>
          <p:cNvPr id="4" name="Slide Number Placeholder 3"/>
          <p:cNvSpPr>
            <a:spLocks noGrp="1"/>
          </p:cNvSpPr>
          <p:nvPr>
            <p:ph type="sldNum" sz="quarter" idx="5"/>
          </p:nvPr>
        </p:nvSpPr>
        <p:spPr/>
        <p:txBody>
          <a:bodyPr/>
          <a:lstStyle/>
          <a:p>
            <a:fld id="{9BBCAC8B-0117-427A-8A85-5726A74CA633}" type="slidenum">
              <a:rPr lang="en-US" smtClean="0"/>
              <a:t>1</a:t>
            </a:fld>
            <a:endParaRPr lang="en-US"/>
          </a:p>
        </p:txBody>
      </p:sp>
    </p:spTree>
    <p:extLst>
      <p:ext uri="{BB962C8B-B14F-4D97-AF65-F5344CB8AC3E}">
        <p14:creationId xmlns:p14="http://schemas.microsoft.com/office/powerpoint/2010/main" val="973635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Bureau of Aging and Disability Resources (AKA BADR) is the State Unit on Aging and receives the designated federal funds from the Older American’s Act. The Bureau is made up of three offices: Office on Aging, Office for Resource Center Development (ADRC) and the Office for the Promotion of Independent Living (ILC, ODHH, OBVI, Wistech) </a:t>
            </a:r>
          </a:p>
        </p:txBody>
      </p:sp>
      <p:sp>
        <p:nvSpPr>
          <p:cNvPr id="4" name="Slide Number Placeholder 3"/>
          <p:cNvSpPr>
            <a:spLocks noGrp="1"/>
          </p:cNvSpPr>
          <p:nvPr>
            <p:ph type="sldNum" sz="quarter" idx="5"/>
          </p:nvPr>
        </p:nvSpPr>
        <p:spPr/>
        <p:txBody>
          <a:bodyPr/>
          <a:lstStyle/>
          <a:p>
            <a:fld id="{9BBCAC8B-0117-427A-8A85-5726A74CA633}" type="slidenum">
              <a:rPr lang="en-US" smtClean="0"/>
              <a:t>2</a:t>
            </a:fld>
            <a:endParaRPr lang="en-US"/>
          </a:p>
        </p:txBody>
      </p:sp>
    </p:spTree>
    <p:extLst>
      <p:ext uri="{BB962C8B-B14F-4D97-AF65-F5344CB8AC3E}">
        <p14:creationId xmlns:p14="http://schemas.microsoft.com/office/powerpoint/2010/main" val="2394430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Cornell Lab of Ornithology</a:t>
            </a:r>
            <a:endParaRPr lang="en-US" dirty="0"/>
          </a:p>
          <a:p>
            <a:endParaRPr lang="en-US" dirty="0"/>
          </a:p>
          <a:p>
            <a:r>
              <a:rPr lang="en-US" dirty="0"/>
              <a:t>If you’re like me, you can probably pick out a blue jay or a cardinal just by listening, but did you even know you might also be hearing a tufted titmouse or a eastern kingbird. This is how I am thinking about ageism and ableism. Among the chorus of messages all around us every day, we can hear the blue jays “move over old lad” on the freeway but we are inundated by </a:t>
            </a:r>
            <a:r>
              <a:rPr lang="en-US" dirty="0" err="1"/>
              <a:t>titmouses</a:t>
            </a:r>
            <a:r>
              <a:rPr lang="en-US" dirty="0"/>
              <a:t> and starlings and waxwing and pretty soon we all believe aging is nothing but a horrible experience. </a:t>
            </a:r>
          </a:p>
        </p:txBody>
      </p:sp>
      <p:sp>
        <p:nvSpPr>
          <p:cNvPr id="4" name="Slide Number Placeholder 3"/>
          <p:cNvSpPr>
            <a:spLocks noGrp="1"/>
          </p:cNvSpPr>
          <p:nvPr>
            <p:ph type="sldNum" sz="quarter" idx="5"/>
          </p:nvPr>
        </p:nvSpPr>
        <p:spPr/>
        <p:txBody>
          <a:bodyPr/>
          <a:lstStyle/>
          <a:p>
            <a:fld id="{9BBCAC8B-0117-427A-8A85-5726A74CA633}" type="slidenum">
              <a:rPr lang="en-US" smtClean="0"/>
              <a:t>6</a:t>
            </a:fld>
            <a:endParaRPr lang="en-US"/>
          </a:p>
        </p:txBody>
      </p:sp>
    </p:spTree>
    <p:extLst>
      <p:ext uri="{BB962C8B-B14F-4D97-AF65-F5344CB8AC3E}">
        <p14:creationId xmlns:p14="http://schemas.microsoft.com/office/powerpoint/2010/main" val="2436465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BBCAC8B-0117-427A-8A85-5726A74CA633}" type="slidenum">
              <a:rPr lang="en-US" smtClean="0"/>
              <a:t>10</a:t>
            </a:fld>
            <a:endParaRPr lang="en-US"/>
          </a:p>
        </p:txBody>
      </p:sp>
    </p:spTree>
    <p:extLst>
      <p:ext uri="{BB962C8B-B14F-4D97-AF65-F5344CB8AC3E}">
        <p14:creationId xmlns:p14="http://schemas.microsoft.com/office/powerpoint/2010/main" val="2785229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kern="100" dirty="0">
                <a:latin typeface="Calibri" panose="020F0502020204030204" pitchFamily="34" charset="0"/>
                <a:ea typeface="Calibri" panose="020F0502020204030204" pitchFamily="34" charset="0"/>
                <a:cs typeface="Times New Roman" panose="02020603050405020304" pitchFamily="18" charset="0"/>
              </a:rPr>
              <a:t>(The Kirwan Institute for the Study of Race and Ethnicity)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kern="100" dirty="0">
                <a:latin typeface="Calibri" panose="020F0502020204030204" pitchFamily="34" charset="0"/>
                <a:ea typeface="Calibri" panose="020F0502020204030204" pitchFamily="34" charset="0"/>
                <a:cs typeface="Times New Roman" panose="02020603050405020304" pitchFamily="18" charset="0"/>
              </a:rPr>
              <a:t>(Busso et al., 2019)</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kern="1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BBCAC8B-0117-427A-8A85-5726A74CA633}" type="slidenum">
              <a:rPr lang="en-US" smtClean="0"/>
              <a:t>13</a:t>
            </a:fld>
            <a:endParaRPr lang="en-US"/>
          </a:p>
        </p:txBody>
      </p:sp>
    </p:spTree>
    <p:extLst>
      <p:ext uri="{BB962C8B-B14F-4D97-AF65-F5344CB8AC3E}">
        <p14:creationId xmlns:p14="http://schemas.microsoft.com/office/powerpoint/2010/main" val="2514626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Senior Leadership Program – could be all the executives, 40 year life span</a:t>
            </a:r>
          </a:p>
          <a:p>
            <a:endParaRPr lang="en-US" dirty="0"/>
          </a:p>
          <a:p>
            <a:r>
              <a:rPr lang="en-US" dirty="0"/>
              <a:t>Across the series, Swisher examines everything from anti-aging treatments and biotech breakthroughs to the role of artificial intelligence, the influence of Silicon Valley, and the growing cultural obsession with extending life. </a:t>
            </a:r>
          </a:p>
        </p:txBody>
      </p:sp>
      <p:sp>
        <p:nvSpPr>
          <p:cNvPr id="4" name="Slide Number Placeholder 3"/>
          <p:cNvSpPr>
            <a:spLocks noGrp="1"/>
          </p:cNvSpPr>
          <p:nvPr>
            <p:ph type="sldNum" sz="quarter" idx="5"/>
          </p:nvPr>
        </p:nvSpPr>
        <p:spPr/>
        <p:txBody>
          <a:bodyPr/>
          <a:lstStyle/>
          <a:p>
            <a:fld id="{9BBCAC8B-0117-427A-8A85-5726A74CA633}" type="slidenum">
              <a:rPr lang="en-US" smtClean="0"/>
              <a:t>16</a:t>
            </a:fld>
            <a:endParaRPr lang="en-US"/>
          </a:p>
        </p:txBody>
      </p:sp>
    </p:spTree>
    <p:extLst>
      <p:ext uri="{BB962C8B-B14F-4D97-AF65-F5344CB8AC3E}">
        <p14:creationId xmlns:p14="http://schemas.microsoft.com/office/powerpoint/2010/main" val="4783903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 around the table </a:t>
            </a:r>
          </a:p>
        </p:txBody>
      </p:sp>
      <p:sp>
        <p:nvSpPr>
          <p:cNvPr id="4" name="Slide Number Placeholder 3"/>
          <p:cNvSpPr>
            <a:spLocks noGrp="1"/>
          </p:cNvSpPr>
          <p:nvPr>
            <p:ph type="sldNum" sz="quarter" idx="5"/>
          </p:nvPr>
        </p:nvSpPr>
        <p:spPr/>
        <p:txBody>
          <a:bodyPr/>
          <a:lstStyle/>
          <a:p>
            <a:fld id="{9BBCAC8B-0117-427A-8A85-5726A74CA633}" type="slidenum">
              <a:rPr lang="en-US" smtClean="0"/>
              <a:t>17</a:t>
            </a:fld>
            <a:endParaRPr lang="en-US"/>
          </a:p>
        </p:txBody>
      </p:sp>
    </p:spTree>
    <p:extLst>
      <p:ext uri="{BB962C8B-B14F-4D97-AF65-F5344CB8AC3E}">
        <p14:creationId xmlns:p14="http://schemas.microsoft.com/office/powerpoint/2010/main" val="324924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BBCAC8B-0117-427A-8A85-5726A74CA633}" type="slidenum">
              <a:rPr lang="en-US" smtClean="0"/>
              <a:t>18</a:t>
            </a:fld>
            <a:endParaRPr lang="en-US"/>
          </a:p>
        </p:txBody>
      </p:sp>
    </p:spTree>
    <p:extLst>
      <p:ext uri="{BB962C8B-B14F-4D97-AF65-F5344CB8AC3E}">
        <p14:creationId xmlns:p14="http://schemas.microsoft.com/office/powerpoint/2010/main" val="2555011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0ED3A-FC9C-96CF-0312-83347ABDF5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ED969D-EE05-BF5C-610C-213214F78B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2D1E7B-85BA-6782-FC49-DF0D0CF9E2A7}"/>
              </a:ext>
            </a:extLst>
          </p:cNvPr>
          <p:cNvSpPr>
            <a:spLocks noGrp="1"/>
          </p:cNvSpPr>
          <p:nvPr>
            <p:ph type="body" idx="1"/>
          </p:nvPr>
        </p:nvSpPr>
        <p:spPr/>
        <p:txBody>
          <a:bodyPr/>
          <a:lstStyle/>
          <a:p>
            <a:r>
              <a:rPr lang="en-US" dirty="0"/>
              <a:t>We just sent a diverse group of astronauts around the dark side of the moon!</a:t>
            </a:r>
          </a:p>
        </p:txBody>
      </p:sp>
      <p:sp>
        <p:nvSpPr>
          <p:cNvPr id="4" name="Slide Number Placeholder 3">
            <a:extLst>
              <a:ext uri="{FF2B5EF4-FFF2-40B4-BE49-F238E27FC236}">
                <a16:creationId xmlns:a16="http://schemas.microsoft.com/office/drawing/2014/main" id="{7A052359-AEE2-DD71-66C1-C4194B6693B1}"/>
              </a:ext>
            </a:extLst>
          </p:cNvPr>
          <p:cNvSpPr>
            <a:spLocks noGrp="1"/>
          </p:cNvSpPr>
          <p:nvPr>
            <p:ph type="sldNum" sz="quarter" idx="5"/>
          </p:nvPr>
        </p:nvSpPr>
        <p:spPr/>
        <p:txBody>
          <a:bodyPr/>
          <a:lstStyle/>
          <a:p>
            <a:fld id="{9BBCAC8B-0117-427A-8A85-5726A74CA633}" type="slidenum">
              <a:rPr lang="en-US" smtClean="0"/>
              <a:t>19</a:t>
            </a:fld>
            <a:endParaRPr lang="en-US"/>
          </a:p>
        </p:txBody>
      </p:sp>
    </p:spTree>
    <p:extLst>
      <p:ext uri="{BB962C8B-B14F-4D97-AF65-F5344CB8AC3E}">
        <p14:creationId xmlns:p14="http://schemas.microsoft.com/office/powerpoint/2010/main" val="32773763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History: Multi-sector Plan for Aging (MPA) – governor/legislatively led</a:t>
            </a:r>
          </a:p>
          <a:p>
            <a:r>
              <a:rPr lang="en-US" dirty="0"/>
              <a:t>We already have Age Friendly designees in the state - </a:t>
            </a:r>
          </a:p>
        </p:txBody>
      </p:sp>
      <p:sp>
        <p:nvSpPr>
          <p:cNvPr id="4" name="Slide Number Placeholder 3"/>
          <p:cNvSpPr>
            <a:spLocks noGrp="1"/>
          </p:cNvSpPr>
          <p:nvPr>
            <p:ph type="sldNum" sz="quarter" idx="5"/>
          </p:nvPr>
        </p:nvSpPr>
        <p:spPr/>
        <p:txBody>
          <a:bodyPr/>
          <a:lstStyle/>
          <a:p>
            <a:fld id="{9BBCAC8B-0117-427A-8A85-5726A74CA633}" type="slidenum">
              <a:rPr lang="en-US" smtClean="0"/>
              <a:t>23</a:t>
            </a:fld>
            <a:endParaRPr lang="en-US"/>
          </a:p>
        </p:txBody>
      </p:sp>
    </p:spTree>
    <p:extLst>
      <p:ext uri="{BB962C8B-B14F-4D97-AF65-F5344CB8AC3E}">
        <p14:creationId xmlns:p14="http://schemas.microsoft.com/office/powerpoint/2010/main" val="2052163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alphaModFix amt="55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828800" y="487680"/>
            <a:ext cx="10241280" cy="3048000"/>
          </a:xfrm>
        </p:spPr>
        <p:txBody>
          <a:bodyPr anchor="b">
            <a:normAutofit/>
          </a:bodyPr>
          <a:lstStyle>
            <a:lvl1pPr>
              <a:defRPr sz="440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Presentation Title</a:t>
            </a:r>
          </a:p>
        </p:txBody>
      </p:sp>
      <p:sp>
        <p:nvSpPr>
          <p:cNvPr id="3" name="Subtitle 2"/>
          <p:cNvSpPr>
            <a:spLocks noGrp="1"/>
          </p:cNvSpPr>
          <p:nvPr>
            <p:ph type="subTitle" idx="1" hasCustomPrompt="1"/>
          </p:nvPr>
        </p:nvSpPr>
        <p:spPr>
          <a:xfrm>
            <a:off x="1828800" y="3535680"/>
            <a:ext cx="10241280" cy="1752600"/>
          </a:xfrm>
        </p:spPr>
        <p:txBody>
          <a:bodyPr/>
          <a:lstStyle>
            <a:lvl1pPr marL="0" indent="0" algn="l">
              <a:buNone/>
              <a:defRPr baseline="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Presenter’s Name</a:t>
            </a:r>
            <a:br>
              <a:rPr lang="en-US" dirty="0"/>
            </a:br>
            <a:r>
              <a:rPr lang="en-US" dirty="0"/>
              <a:t>Job Title</a:t>
            </a:r>
            <a:br>
              <a:rPr lang="en-US" dirty="0"/>
            </a:br>
            <a:r>
              <a:rPr lang="en-US" dirty="0"/>
              <a:t>Date of Presentation</a:t>
            </a:r>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228600" y="6248400"/>
            <a:ext cx="2468851" cy="480400"/>
          </a:xfrm>
          <a:prstGeom prst="rect">
            <a:avLst/>
          </a:prstGeom>
        </p:spPr>
      </p:pic>
      <p:sp>
        <p:nvSpPr>
          <p:cNvPr id="7" name="Rectangle 6">
            <a:extLst>
              <a:ext uri="{C183D7F6-B498-43B3-948B-1728B52AA6E4}">
                <adec:decorative xmlns:adec="http://schemas.microsoft.com/office/drawing/2017/decorative" val="1"/>
              </a:ext>
            </a:extLst>
          </p:cNvPr>
          <p:cNvSpPr/>
          <p:nvPr userDrawn="1"/>
        </p:nvSpPr>
        <p:spPr>
          <a:xfrm>
            <a:off x="0" y="482600"/>
            <a:ext cx="1727200" cy="3048000"/>
          </a:xfrm>
          <a:prstGeom prst="rect">
            <a:avLst/>
          </a:prstGeom>
          <a:solidFill>
            <a:srgbClr val="797676"/>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Rectangle 7">
            <a:extLst>
              <a:ext uri="{C183D7F6-B498-43B3-948B-1728B52AA6E4}">
                <adec:decorative xmlns:adec="http://schemas.microsoft.com/office/drawing/2017/decorative" val="1"/>
              </a:ext>
            </a:extLst>
          </p:cNvPr>
          <p:cNvSpPr/>
          <p:nvPr userDrawn="1"/>
        </p:nvSpPr>
        <p:spPr>
          <a:xfrm>
            <a:off x="1828800" y="482600"/>
            <a:ext cx="10363200" cy="3048000"/>
          </a:xfrm>
          <a:prstGeom prst="rect">
            <a:avLst/>
          </a:prstGeom>
          <a:solidFill>
            <a:srgbClr val="003D78"/>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6910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Click to Add Slide Title</a:t>
            </a:r>
          </a:p>
        </p:txBody>
      </p:sp>
      <p:sp>
        <p:nvSpPr>
          <p:cNvPr id="3" name="Content Placeholder 2"/>
          <p:cNvSpPr>
            <a:spLocks noGrp="1"/>
          </p:cNvSpPr>
          <p:nvPr>
            <p:ph idx="1"/>
          </p:nvPr>
        </p:nvSpPr>
        <p:spPr>
          <a:xfrm>
            <a:off x="609600" y="1709928"/>
            <a:ext cx="10972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3792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rgbClr val="003D7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45536" y="4035552"/>
            <a:ext cx="8936736" cy="1828800"/>
          </a:xfrm>
        </p:spPr>
        <p:txBody>
          <a:bodyPr anchor="b"/>
          <a:lstStyle>
            <a:lvl1pPr algn="l">
              <a:defRPr sz="4000" b="0" cap="none" baseline="0">
                <a:solidFill>
                  <a:schemeClr val="bg1"/>
                </a:solidFill>
              </a:defRPr>
            </a:lvl1pPr>
          </a:lstStyle>
          <a:p>
            <a:r>
              <a:rPr lang="en-US" dirty="0"/>
              <a:t>Click to Add Section Title</a:t>
            </a:r>
          </a:p>
        </p:txBody>
      </p:sp>
      <p:sp>
        <p:nvSpPr>
          <p:cNvPr id="9" name="Rectangle 8">
            <a:extLst>
              <a:ext uri="{C183D7F6-B498-43B3-948B-1728B52AA6E4}">
                <adec:decorative xmlns:adec="http://schemas.microsoft.com/office/drawing/2017/decorative" val="1"/>
              </a:ext>
            </a:extLst>
          </p:cNvPr>
          <p:cNvSpPr/>
          <p:nvPr userDrawn="1"/>
        </p:nvSpPr>
        <p:spPr>
          <a:xfrm>
            <a:off x="0" y="5969000"/>
            <a:ext cx="12192000" cy="889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Rectangle 6">
            <a:extLst>
              <a:ext uri="{C183D7F6-B498-43B3-948B-1728B52AA6E4}">
                <adec:decorative xmlns:adec="http://schemas.microsoft.com/office/drawing/2017/decorative" val="1"/>
              </a:ext>
            </a:extLst>
          </p:cNvPr>
          <p:cNvSpPr/>
          <p:nvPr userDrawn="1"/>
        </p:nvSpPr>
        <p:spPr>
          <a:xfrm>
            <a:off x="-12192" y="6053328"/>
            <a:ext cx="2999232" cy="713232"/>
          </a:xfrm>
          <a:prstGeom prst="rect">
            <a:avLst/>
          </a:prstGeom>
          <a:solidFill>
            <a:srgbClr val="797676"/>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Rectangle 7">
            <a:extLst>
              <a:ext uri="{C183D7F6-B498-43B3-948B-1728B52AA6E4}">
                <adec:decorative xmlns:adec="http://schemas.microsoft.com/office/drawing/2017/decorative" val="1"/>
              </a:ext>
            </a:extLst>
          </p:cNvPr>
          <p:cNvSpPr/>
          <p:nvPr userDrawn="1"/>
        </p:nvSpPr>
        <p:spPr>
          <a:xfrm>
            <a:off x="3145536" y="6053328"/>
            <a:ext cx="9046464" cy="713232"/>
          </a:xfrm>
          <a:prstGeom prst="rect">
            <a:avLst/>
          </a:prstGeom>
          <a:solidFill>
            <a:srgbClr val="4F7E87"/>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3" name="Text Placeholder 2"/>
          <p:cNvSpPr>
            <a:spLocks noGrp="1"/>
          </p:cNvSpPr>
          <p:nvPr>
            <p:ph type="body" idx="1" hasCustomPrompt="1"/>
          </p:nvPr>
        </p:nvSpPr>
        <p:spPr>
          <a:xfrm>
            <a:off x="3145536" y="6068568"/>
            <a:ext cx="8936736" cy="682752"/>
          </a:xfrm>
        </p:spPr>
        <p:txBody>
          <a:bodyPr anchor="b">
            <a:normAutofit/>
          </a:bodyPr>
          <a:lstStyle>
            <a:lvl1pPr marL="0" indent="0">
              <a:buNone/>
              <a:defRPr sz="26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Subtitle</a:t>
            </a:r>
          </a:p>
        </p:txBody>
      </p:sp>
    </p:spTree>
    <p:extLst>
      <p:ext uri="{BB962C8B-B14F-4D97-AF65-F5344CB8AC3E}">
        <p14:creationId xmlns:p14="http://schemas.microsoft.com/office/powerpoint/2010/main" val="3562698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710267"/>
            <a:ext cx="536448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C183D7F6-B498-43B3-948B-1728B52AA6E4}">
                <adec:decorative xmlns:adec="http://schemas.microsoft.com/office/drawing/2017/decorative" val="0"/>
              </a:ext>
            </a:extLst>
          </p:cNvPr>
          <p:cNvSpPr>
            <a:spLocks noGrp="1"/>
          </p:cNvSpPr>
          <p:nvPr>
            <p:ph sz="half" idx="2"/>
          </p:nvPr>
        </p:nvSpPr>
        <p:spPr>
          <a:xfrm>
            <a:off x="6217920" y="1709928"/>
            <a:ext cx="536448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p:cNvSpPr>
            <a:spLocks noGrp="1"/>
          </p:cNvSpPr>
          <p:nvPr>
            <p:ph type="title"/>
          </p:nvPr>
        </p:nvSpPr>
        <p:spPr>
          <a:xfrm>
            <a:off x="609600" y="182880"/>
            <a:ext cx="10972800" cy="1524000"/>
          </a:xfrm>
          <a:prstGeom prst="rect">
            <a:avLst/>
          </a:prstGeom>
        </p:spPr>
        <p:txBody>
          <a:bodyPr vert="horz" lIns="91440" tIns="45720" rIns="91440" bIns="4572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1638109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Title Placeholder 2"/>
          <p:cNvSpPr>
            <a:spLocks noGrp="1"/>
          </p:cNvSpPr>
          <p:nvPr>
            <p:ph type="title" hasCustomPrompt="1"/>
          </p:nvPr>
        </p:nvSpPr>
        <p:spPr>
          <a:xfrm>
            <a:off x="609600" y="182880"/>
            <a:ext cx="10972800" cy="1524000"/>
          </a:xfrm>
          <a:prstGeom prst="rect">
            <a:avLst/>
          </a:prstGeom>
        </p:spPr>
        <p:txBody>
          <a:bodyPr vert="horz" lIns="91440" tIns="45720" rIns="91440" bIns="45720" rtlCol="0" anchor="ctr">
            <a:normAutofit/>
          </a:bodyPr>
          <a:lstStyle>
            <a:lvl1pPr>
              <a:defRPr/>
            </a:lvl1pPr>
          </a:lstStyle>
          <a:p>
            <a:r>
              <a:rPr lang="en-US" dirty="0"/>
              <a:t>Click to Add Slide Title</a:t>
            </a:r>
          </a:p>
        </p:txBody>
      </p:sp>
      <p:sp>
        <p:nvSpPr>
          <p:cNvPr id="9" name="Text Placeholder 2"/>
          <p:cNvSpPr>
            <a:spLocks noGrp="1"/>
          </p:cNvSpPr>
          <p:nvPr>
            <p:ph type="body" idx="1" hasCustomPrompt="1"/>
          </p:nvPr>
        </p:nvSpPr>
        <p:spPr>
          <a:xfrm>
            <a:off x="609600" y="1706880"/>
            <a:ext cx="5386917" cy="914400"/>
          </a:xfrm>
          <a:prstGeom prst="rect">
            <a:avLst/>
          </a:prstGeom>
          <a:noFill/>
        </p:spPr>
        <p:txBody>
          <a:bodyPr anchor="ctr">
            <a:noAutofit/>
          </a:bodyPr>
          <a:lstStyle>
            <a:lvl1pPr marL="0" indent="0" algn="l">
              <a:buNone/>
              <a:defRPr sz="2800" b="1">
                <a:solidFill>
                  <a:srgbClr val="4F7E87"/>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Subtitle</a:t>
            </a:r>
          </a:p>
        </p:txBody>
      </p:sp>
      <p:sp>
        <p:nvSpPr>
          <p:cNvPr id="10" name="Content Placeholder 3"/>
          <p:cNvSpPr>
            <a:spLocks noGrp="1"/>
          </p:cNvSpPr>
          <p:nvPr>
            <p:ph sz="half" idx="2"/>
          </p:nvPr>
        </p:nvSpPr>
        <p:spPr>
          <a:xfrm>
            <a:off x="609600" y="2628520"/>
            <a:ext cx="5364480" cy="3653409"/>
          </a:xfrm>
          <a:prstGeom prst="rect">
            <a:avLst/>
          </a:prstGeom>
        </p:spPr>
        <p:txBody>
          <a:bodyPr/>
          <a:lstStyle>
            <a:lvl1pPr>
              <a:defRPr sz="2600"/>
            </a:lvl1pPr>
            <a:lvl2pPr>
              <a:defRPr sz="24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3" hasCustomPrompt="1"/>
          </p:nvPr>
        </p:nvSpPr>
        <p:spPr>
          <a:xfrm>
            <a:off x="6193370" y="1706880"/>
            <a:ext cx="5389033" cy="914400"/>
          </a:xfrm>
          <a:prstGeom prst="rect">
            <a:avLst/>
          </a:prstGeom>
          <a:noFill/>
        </p:spPr>
        <p:txBody>
          <a:bodyPr anchor="ctr">
            <a:noAutofit/>
          </a:bodyPr>
          <a:lstStyle>
            <a:lvl1pPr marL="0" indent="0" algn="l">
              <a:buNone/>
              <a:defRPr sz="2800" b="1">
                <a:solidFill>
                  <a:srgbClr val="4F7E87"/>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Subtitle</a:t>
            </a:r>
          </a:p>
        </p:txBody>
      </p:sp>
      <p:sp>
        <p:nvSpPr>
          <p:cNvPr id="12" name="Content Placeholder 5"/>
          <p:cNvSpPr>
            <a:spLocks noGrp="1"/>
          </p:cNvSpPr>
          <p:nvPr>
            <p:ph sz="quarter" idx="4"/>
          </p:nvPr>
        </p:nvSpPr>
        <p:spPr>
          <a:xfrm>
            <a:off x="6217923" y="2624328"/>
            <a:ext cx="5364480" cy="3657600"/>
          </a:xfrm>
          <a:prstGeom prst="rect">
            <a:avLst/>
          </a:prstGeom>
        </p:spPr>
        <p:txBody>
          <a:bodyPr/>
          <a:lstStyle>
            <a:lvl1pPr>
              <a:defRPr sz="2600"/>
            </a:lvl1pPr>
            <a:lvl2pPr>
              <a:defRPr sz="24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2735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609603" y="182881"/>
            <a:ext cx="4011084" cy="1162051"/>
          </a:xfrm>
        </p:spPr>
        <p:txBody>
          <a:bodyPr anchor="b">
            <a:normAutofit/>
          </a:bodyPr>
          <a:lstStyle>
            <a:lvl1pPr algn="l">
              <a:defRPr sz="2400" b="1" baseline="0"/>
            </a:lvl1pPr>
          </a:lstStyle>
          <a:p>
            <a:r>
              <a:rPr lang="en-US" dirty="0"/>
              <a:t>Click to Add Caption</a:t>
            </a:r>
          </a:p>
        </p:txBody>
      </p:sp>
      <p:sp>
        <p:nvSpPr>
          <p:cNvPr id="7" name="Text Placeholder 3"/>
          <p:cNvSpPr>
            <a:spLocks noGrp="1"/>
          </p:cNvSpPr>
          <p:nvPr>
            <p:ph type="body" sz="half" idx="2" hasCustomPrompt="1"/>
          </p:nvPr>
        </p:nvSpPr>
        <p:spPr>
          <a:xfrm>
            <a:off x="609603" y="1356359"/>
            <a:ext cx="4011084" cy="4920615"/>
          </a:xfrm>
        </p:spPr>
        <p:txBody>
          <a:bodyPr>
            <a:norm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add description</a:t>
            </a:r>
          </a:p>
        </p:txBody>
      </p:sp>
      <p:sp>
        <p:nvSpPr>
          <p:cNvPr id="6" name="Content Placeholder 2"/>
          <p:cNvSpPr>
            <a:spLocks noGrp="1"/>
          </p:cNvSpPr>
          <p:nvPr>
            <p:ph idx="1" hasCustomPrompt="1"/>
          </p:nvPr>
        </p:nvSpPr>
        <p:spPr>
          <a:xfrm>
            <a:off x="4632960" y="182881"/>
            <a:ext cx="6949440" cy="6094095"/>
          </a:xfrm>
        </p:spPr>
        <p:txBody>
          <a:bodyPr/>
          <a:lstStyle>
            <a:lvl1pPr marL="0" indent="0">
              <a:buNone/>
              <a:defRPr sz="2800"/>
            </a:lvl1pPr>
            <a:lvl2pPr marL="230187" indent="0">
              <a:buNone/>
              <a:defRPr sz="2400"/>
            </a:lvl2pPr>
            <a:lvl3pPr marL="457200" indent="0">
              <a:buNone/>
              <a:defRPr sz="2000"/>
            </a:lvl3pPr>
            <a:lvl4pPr marL="690563" indent="0">
              <a:buNone/>
              <a:defRPr sz="1800"/>
            </a:lvl4pPr>
            <a:lvl5pPr marL="914400" indent="0">
              <a:buNone/>
              <a:defRPr sz="1800"/>
            </a:lvl5pPr>
            <a:lvl6pPr>
              <a:defRPr sz="2000"/>
            </a:lvl6pPr>
            <a:lvl7pPr>
              <a:defRPr sz="2000"/>
            </a:lvl7pPr>
            <a:lvl8pPr>
              <a:defRPr sz="2000"/>
            </a:lvl8pPr>
            <a:lvl9pPr>
              <a:defRPr sz="2000"/>
            </a:lvl9pPr>
          </a:lstStyle>
          <a:p>
            <a:pPr lvl="0"/>
            <a:r>
              <a:rPr lang="en-US" dirty="0"/>
              <a:t>Click to insert media</a:t>
            </a:r>
          </a:p>
        </p:txBody>
      </p:sp>
    </p:spTree>
    <p:extLst>
      <p:ext uri="{BB962C8B-B14F-4D97-AF65-F5344CB8AC3E}">
        <p14:creationId xmlns:p14="http://schemas.microsoft.com/office/powerpoint/2010/main" val="35797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edia with Caption">
    <p:spTree>
      <p:nvGrpSpPr>
        <p:cNvPr id="1" name=""/>
        <p:cNvGrpSpPr/>
        <p:nvPr/>
      </p:nvGrpSpPr>
      <p:grpSpPr>
        <a:xfrm>
          <a:off x="0" y="0"/>
          <a:ext cx="0" cy="0"/>
          <a:chOff x="0" y="0"/>
          <a:chExt cx="0" cy="0"/>
        </a:xfrm>
      </p:grpSpPr>
      <p:sp>
        <p:nvSpPr>
          <p:cNvPr id="7" name="Content Placeholder 6"/>
          <p:cNvSpPr>
            <a:spLocks noGrp="1"/>
          </p:cNvSpPr>
          <p:nvPr>
            <p:ph sz="quarter" idx="11" hasCustomPrompt="1"/>
          </p:nvPr>
        </p:nvSpPr>
        <p:spPr>
          <a:xfrm>
            <a:off x="609600" y="533400"/>
            <a:ext cx="10972800" cy="4114800"/>
          </a:xfrm>
        </p:spPr>
        <p:txBody>
          <a:bodyPr/>
          <a:lstStyle>
            <a:lvl1pPr marL="0" indent="0">
              <a:buNone/>
              <a:defRPr/>
            </a:lvl1pPr>
          </a:lstStyle>
          <a:p>
            <a:pPr lvl="0"/>
            <a:r>
              <a:rPr lang="en-US" dirty="0"/>
              <a:t>Click to insert media</a:t>
            </a:r>
          </a:p>
        </p:txBody>
      </p:sp>
      <p:sp>
        <p:nvSpPr>
          <p:cNvPr id="5" name="Title 1"/>
          <p:cNvSpPr>
            <a:spLocks noGrp="1"/>
          </p:cNvSpPr>
          <p:nvPr>
            <p:ph type="title" hasCustomPrompt="1"/>
          </p:nvPr>
        </p:nvSpPr>
        <p:spPr>
          <a:xfrm>
            <a:off x="609600" y="4752976"/>
            <a:ext cx="10972800" cy="566739"/>
          </a:xfrm>
        </p:spPr>
        <p:txBody>
          <a:bodyPr anchor="b">
            <a:noAutofit/>
          </a:bodyPr>
          <a:lstStyle>
            <a:lvl1pPr algn="l">
              <a:defRPr sz="2400" b="1"/>
            </a:lvl1pPr>
          </a:lstStyle>
          <a:p>
            <a:r>
              <a:rPr lang="en-US" dirty="0"/>
              <a:t>Click to Add Caption</a:t>
            </a:r>
          </a:p>
        </p:txBody>
      </p:sp>
      <p:sp>
        <p:nvSpPr>
          <p:cNvPr id="6" name="Text Placeholder 3"/>
          <p:cNvSpPr>
            <a:spLocks noGrp="1"/>
          </p:cNvSpPr>
          <p:nvPr>
            <p:ph type="body" sz="half" idx="2" hasCustomPrompt="1"/>
          </p:nvPr>
        </p:nvSpPr>
        <p:spPr>
          <a:xfrm>
            <a:off x="609600" y="5321303"/>
            <a:ext cx="10972800" cy="804863"/>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add description</a:t>
            </a:r>
          </a:p>
        </p:txBody>
      </p:sp>
    </p:spTree>
    <p:extLst>
      <p:ext uri="{BB962C8B-B14F-4D97-AF65-F5344CB8AC3E}">
        <p14:creationId xmlns:p14="http://schemas.microsoft.com/office/powerpoint/2010/main" val="224596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dia No Title">
    <p:spTree>
      <p:nvGrpSpPr>
        <p:cNvPr id="1" name=""/>
        <p:cNvGrpSpPr/>
        <p:nvPr/>
      </p:nvGrpSpPr>
      <p:grpSpPr>
        <a:xfrm>
          <a:off x="0" y="0"/>
          <a:ext cx="0" cy="0"/>
          <a:chOff x="0" y="0"/>
          <a:chExt cx="0" cy="0"/>
        </a:xfrm>
      </p:grpSpPr>
      <p:sp>
        <p:nvSpPr>
          <p:cNvPr id="3" name="Content Placeholder 4"/>
          <p:cNvSpPr>
            <a:spLocks noGrp="1"/>
          </p:cNvSpPr>
          <p:nvPr>
            <p:ph sz="quarter" idx="11" hasCustomPrompt="1"/>
          </p:nvPr>
        </p:nvSpPr>
        <p:spPr>
          <a:xfrm>
            <a:off x="609600" y="274319"/>
            <a:ext cx="10972800" cy="5943600"/>
          </a:xfrm>
        </p:spPr>
        <p:txBody>
          <a:bodyPr/>
          <a:lstStyle>
            <a:lvl1pPr marL="0" indent="0">
              <a:buNone/>
              <a:defRPr/>
            </a:lvl1pPr>
          </a:lstStyle>
          <a:p>
            <a:pPr lvl="0"/>
            <a:r>
              <a:rPr lang="en-US" dirty="0"/>
              <a:t>Click to insert media</a:t>
            </a:r>
          </a:p>
        </p:txBody>
      </p:sp>
    </p:spTree>
    <p:extLst>
      <p:ext uri="{BB962C8B-B14F-4D97-AF65-F5344CB8AC3E}">
        <p14:creationId xmlns:p14="http://schemas.microsoft.com/office/powerpoint/2010/main" val="2083414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7" name="Content Placeholder 6"/>
          <p:cNvSpPr>
            <a:spLocks noGrp="1"/>
          </p:cNvSpPr>
          <p:nvPr>
            <p:ph sz="quarter" idx="10" hasCustomPrompt="1"/>
          </p:nvPr>
        </p:nvSpPr>
        <p:spPr>
          <a:xfrm>
            <a:off x="609600" y="1701801"/>
            <a:ext cx="10972800" cy="4470393"/>
          </a:xfrm>
        </p:spPr>
        <p:txBody>
          <a:bodyPr/>
          <a:lstStyle>
            <a:lvl1pPr>
              <a:defRPr/>
            </a:lvl1pPr>
          </a:lstStyle>
          <a:p>
            <a:pPr lvl="0"/>
            <a:r>
              <a:rPr lang="en-US" dirty="0"/>
              <a:t>Add content</a:t>
            </a:r>
          </a:p>
        </p:txBody>
      </p:sp>
      <p:pic>
        <p:nvPicPr>
          <p:cNvPr id="2" name="Picture 1" descr="Icon&#10;&#10;Description automatically generated">
            <a:extLst>
              <a:ext uri="{FF2B5EF4-FFF2-40B4-BE49-F238E27FC236}">
                <a16:creationId xmlns:a16="http://schemas.microsoft.com/office/drawing/2014/main" id="{CBF648D7-A58C-3AED-1277-9C0851FF55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63401" y="76200"/>
            <a:ext cx="917249" cy="914400"/>
          </a:xfrm>
          <a:prstGeom prst="rect">
            <a:avLst/>
          </a:prstGeom>
        </p:spPr>
      </p:pic>
      <p:cxnSp>
        <p:nvCxnSpPr>
          <p:cNvPr id="5" name="Straight Connector 4">
            <a:extLst>
              <a:ext uri="{FF2B5EF4-FFF2-40B4-BE49-F238E27FC236}">
                <a16:creationId xmlns:a16="http://schemas.microsoft.com/office/drawing/2014/main" id="{C30F1CC3-6C47-A1C4-2903-C6C814EE231F}"/>
              </a:ext>
            </a:extLst>
          </p:cNvPr>
          <p:cNvCxnSpPr>
            <a:cxnSpLocks/>
          </p:cNvCxnSpPr>
          <p:nvPr userDrawn="1"/>
        </p:nvCxnSpPr>
        <p:spPr>
          <a:xfrm>
            <a:off x="609600" y="6291072"/>
            <a:ext cx="10972800" cy="0"/>
          </a:xfrm>
          <a:prstGeom prst="line">
            <a:avLst/>
          </a:prstGeom>
          <a:ln w="38100">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 name="Title Placeholder 1">
            <a:extLst>
              <a:ext uri="{FF2B5EF4-FFF2-40B4-BE49-F238E27FC236}">
                <a16:creationId xmlns:a16="http://schemas.microsoft.com/office/drawing/2014/main" id="{6893F02F-1F8F-1FDA-884F-5FDF83E3CED3}"/>
              </a:ext>
            </a:extLst>
          </p:cNvPr>
          <p:cNvSpPr>
            <a:spLocks noGrp="1"/>
          </p:cNvSpPr>
          <p:nvPr>
            <p:ph type="title" hasCustomPrompt="1"/>
          </p:nvPr>
        </p:nvSpPr>
        <p:spPr bwMode="auto">
          <a:xfrm>
            <a:off x="609600" y="685800"/>
            <a:ext cx="10053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a:lvl1pPr>
          </a:lstStyle>
          <a:p>
            <a:pPr lvl="0"/>
            <a:r>
              <a:rPr lang="en-US" dirty="0"/>
              <a:t>Click to Add Slide Title</a:t>
            </a:r>
          </a:p>
        </p:txBody>
      </p:sp>
    </p:spTree>
    <p:extLst>
      <p:ext uri="{BB962C8B-B14F-4D97-AF65-F5344CB8AC3E}">
        <p14:creationId xmlns:p14="http://schemas.microsoft.com/office/powerpoint/2010/main" val="1146740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7" name="Content Placeholder 6"/>
          <p:cNvSpPr>
            <a:spLocks noGrp="1"/>
          </p:cNvSpPr>
          <p:nvPr>
            <p:ph sz="quarter" idx="10" hasCustomPrompt="1"/>
          </p:nvPr>
        </p:nvSpPr>
        <p:spPr>
          <a:xfrm>
            <a:off x="609600" y="1701801"/>
            <a:ext cx="10972800" cy="4470393"/>
          </a:xfrm>
        </p:spPr>
        <p:txBody>
          <a:bodyPr/>
          <a:lstStyle>
            <a:lvl1pPr>
              <a:defRPr/>
            </a:lvl1pPr>
          </a:lstStyle>
          <a:p>
            <a:pPr lvl="0"/>
            <a:r>
              <a:rPr lang="en-US" dirty="0"/>
              <a:t>Add content</a:t>
            </a:r>
          </a:p>
        </p:txBody>
      </p:sp>
      <p:pic>
        <p:nvPicPr>
          <p:cNvPr id="2" name="Picture 1" descr="Icon&#10;&#10;Description automatically generated">
            <a:extLst>
              <a:ext uri="{FF2B5EF4-FFF2-40B4-BE49-F238E27FC236}">
                <a16:creationId xmlns:a16="http://schemas.microsoft.com/office/drawing/2014/main" id="{CBF648D7-A58C-3AED-1277-9C0851FF55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63401" y="76200"/>
            <a:ext cx="917249" cy="914400"/>
          </a:xfrm>
          <a:prstGeom prst="rect">
            <a:avLst/>
          </a:prstGeom>
        </p:spPr>
      </p:pic>
      <p:cxnSp>
        <p:nvCxnSpPr>
          <p:cNvPr id="5" name="Straight Connector 4">
            <a:extLst>
              <a:ext uri="{FF2B5EF4-FFF2-40B4-BE49-F238E27FC236}">
                <a16:creationId xmlns:a16="http://schemas.microsoft.com/office/drawing/2014/main" id="{C30F1CC3-6C47-A1C4-2903-C6C814EE231F}"/>
              </a:ext>
            </a:extLst>
          </p:cNvPr>
          <p:cNvCxnSpPr>
            <a:cxnSpLocks/>
          </p:cNvCxnSpPr>
          <p:nvPr userDrawn="1"/>
        </p:nvCxnSpPr>
        <p:spPr>
          <a:xfrm>
            <a:off x="609600" y="6291072"/>
            <a:ext cx="10972800" cy="0"/>
          </a:xfrm>
          <a:prstGeom prst="line">
            <a:avLst/>
          </a:prstGeom>
          <a:ln w="38100">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 name="Title Placeholder 1">
            <a:extLst>
              <a:ext uri="{FF2B5EF4-FFF2-40B4-BE49-F238E27FC236}">
                <a16:creationId xmlns:a16="http://schemas.microsoft.com/office/drawing/2014/main" id="{6893F02F-1F8F-1FDA-884F-5FDF83E3CED3}"/>
              </a:ext>
            </a:extLst>
          </p:cNvPr>
          <p:cNvSpPr>
            <a:spLocks noGrp="1"/>
          </p:cNvSpPr>
          <p:nvPr>
            <p:ph type="title" hasCustomPrompt="1"/>
          </p:nvPr>
        </p:nvSpPr>
        <p:spPr bwMode="auto">
          <a:xfrm>
            <a:off x="609600" y="685800"/>
            <a:ext cx="10053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a:lvl1pPr>
          </a:lstStyle>
          <a:p>
            <a:pPr lvl="0"/>
            <a:r>
              <a:rPr lang="en-US" dirty="0"/>
              <a:t>Click to Add Slide Title</a:t>
            </a:r>
          </a:p>
        </p:txBody>
      </p:sp>
    </p:spTree>
    <p:extLst>
      <p:ext uri="{BB962C8B-B14F-4D97-AF65-F5344CB8AC3E}">
        <p14:creationId xmlns:p14="http://schemas.microsoft.com/office/powerpoint/2010/main" val="112020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182880"/>
            <a:ext cx="10972800" cy="1524000"/>
          </a:xfrm>
          <a:prstGeom prst="rect">
            <a:avLst/>
          </a:prstGeom>
        </p:spPr>
        <p:txBody>
          <a:bodyPr vert="horz" lIns="91440" tIns="45720" rIns="91440" bIns="45720" rtlCol="0" anchor="ctr">
            <a:normAutofit/>
          </a:bodyPr>
          <a:lstStyle/>
          <a:p>
            <a:r>
              <a:rPr lang="en-US" dirty="0"/>
              <a:t>Click to Add Slide Title</a:t>
            </a:r>
          </a:p>
        </p:txBody>
      </p:sp>
      <p:sp>
        <p:nvSpPr>
          <p:cNvPr id="3" name="Text Placeholder 2"/>
          <p:cNvSpPr>
            <a:spLocks noGrp="1"/>
          </p:cNvSpPr>
          <p:nvPr>
            <p:ph type="body" idx="1"/>
          </p:nvPr>
        </p:nvSpPr>
        <p:spPr>
          <a:xfrm>
            <a:off x="609600" y="1709928"/>
            <a:ext cx="10972800"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a:extLst>
              <a:ext uri="{C183D7F6-B498-43B3-948B-1728B52AA6E4}">
                <adec:decorative xmlns:adec="http://schemas.microsoft.com/office/drawing/2017/decorative" val="1"/>
              </a:ext>
            </a:extLst>
          </p:cNvPr>
          <p:cNvSpPr/>
          <p:nvPr userDrawn="1"/>
        </p:nvSpPr>
        <p:spPr>
          <a:xfrm>
            <a:off x="0" y="6545263"/>
            <a:ext cx="548640" cy="228600"/>
          </a:xfrm>
          <a:prstGeom prst="rect">
            <a:avLst/>
          </a:prstGeom>
          <a:solidFill>
            <a:srgbClr val="4F7E87"/>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solidFill>
                <a:schemeClr val="accent2"/>
              </a:solidFill>
            </a:endParaRPr>
          </a:p>
        </p:txBody>
      </p:sp>
      <p:sp>
        <p:nvSpPr>
          <p:cNvPr id="8" name="Rectangle 7">
            <a:extLst>
              <a:ext uri="{C183D7F6-B498-43B3-948B-1728B52AA6E4}">
                <adec:decorative xmlns:adec="http://schemas.microsoft.com/office/drawing/2017/decorative" val="1"/>
              </a:ext>
            </a:extLst>
          </p:cNvPr>
          <p:cNvSpPr/>
          <p:nvPr userDrawn="1"/>
        </p:nvSpPr>
        <p:spPr>
          <a:xfrm>
            <a:off x="609600" y="6545263"/>
            <a:ext cx="11582400" cy="228600"/>
          </a:xfrm>
          <a:prstGeom prst="rect">
            <a:avLst/>
          </a:prstGeom>
          <a:solidFill>
            <a:srgbClr val="003D78"/>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Slide Number Placeholder 5"/>
          <p:cNvSpPr txBox="1">
            <a:spLocks/>
          </p:cNvSpPr>
          <p:nvPr userDrawn="1"/>
        </p:nvSpPr>
        <p:spPr>
          <a:xfrm>
            <a:off x="8737600" y="6477001"/>
            <a:ext cx="2844800" cy="365125"/>
          </a:xfrm>
          <a:prstGeom prst="rect">
            <a:avLst/>
          </a:prstGeom>
        </p:spPr>
        <p:txBody>
          <a:bodyPr vert="horz" lIns="91440" tIns="45720" rIns="91440" bIns="45720" rtlCol="0" anchor="ctr"/>
          <a:lstStyle>
            <a:defPPr>
              <a:defRPr lang="en-US"/>
            </a:defPPr>
            <a:lvl1pPr algn="r" rtl="0" fontAlgn="base">
              <a:spcBef>
                <a:spcPct val="0"/>
              </a:spcBef>
              <a:spcAft>
                <a:spcPct val="0"/>
              </a:spcAft>
              <a:defRPr sz="1200" b="1" kern="1200">
                <a:solidFill>
                  <a:schemeClr val="bg1"/>
                </a:solidFill>
                <a:latin typeface="Century" panose="02040604050505020304" pitchFamily="18"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fld id="{04857C57-6D7C-4D28-99BB-4F87CEC48CD0}" type="slidenum">
              <a:rPr lang="en-US" sz="1200" smtClean="0"/>
              <a:pPr/>
              <a:t>‹#›</a:t>
            </a:fld>
            <a:endParaRPr lang="en-US" sz="1200" dirty="0"/>
          </a:p>
        </p:txBody>
      </p:sp>
    </p:spTree>
    <p:extLst>
      <p:ext uri="{BB962C8B-B14F-4D97-AF65-F5344CB8AC3E}">
        <p14:creationId xmlns:p14="http://schemas.microsoft.com/office/powerpoint/2010/main" val="3988999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6" r:id="rId6"/>
    <p:sldLayoutId id="2147483657" r:id="rId7"/>
    <p:sldLayoutId id="2147483658" r:id="rId8"/>
    <p:sldLayoutId id="2147483659" r:id="rId9"/>
    <p:sldLayoutId id="2147483662" r:id="rId10"/>
  </p:sldLayoutIdLst>
  <p:hf hdr="0" ftr="0" dt="0"/>
  <p:txStyles>
    <p:titleStyle>
      <a:lvl1pPr algn="l" defTabSz="914400" rtl="0" eaLnBrk="1" latinLnBrk="0" hangingPunct="1">
        <a:spcBef>
          <a:spcPct val="0"/>
        </a:spcBef>
        <a:buNone/>
        <a:defRPr sz="4000" b="0" kern="1200">
          <a:solidFill>
            <a:srgbClr val="797676"/>
          </a:solidFill>
          <a:latin typeface="Verdana" panose="020B0604030504040204" pitchFamily="34" charset="0"/>
          <a:ea typeface="Verdana" panose="020B0604030504040204" pitchFamily="34" charset="0"/>
          <a:cs typeface="Verdana" panose="020B0604030504040204" pitchFamily="34" charset="0"/>
        </a:defRPr>
      </a:lvl1pPr>
    </p:titleStyle>
    <p:bodyStyle>
      <a:lvl1pPr marL="231775" indent="-231775" algn="l" defTabSz="914400" rtl="0" eaLnBrk="1" latinLnBrk="0" hangingPunct="1">
        <a:spcBef>
          <a:spcPts val="300"/>
        </a:spcBef>
        <a:buClr>
          <a:srgbClr val="4F7E87"/>
        </a:buClr>
        <a:buSzPct val="85000"/>
        <a:buFont typeface="Wingdings" panose="05000000000000000000" pitchFamily="2" charset="2"/>
        <a:buChar char="§"/>
        <a:defRPr sz="3000" kern="1200">
          <a:solidFill>
            <a:srgbClr val="003D78"/>
          </a:solidFill>
          <a:latin typeface="Tahoma" panose="020B0604030504040204" pitchFamily="34" charset="0"/>
          <a:ea typeface="Tahoma" panose="020B0604030504040204" pitchFamily="34" charset="0"/>
          <a:cs typeface="Tahoma" panose="020B0604030504040204" pitchFamily="34" charset="0"/>
        </a:defRPr>
      </a:lvl1pPr>
      <a:lvl2pPr marL="457200" indent="-225425" algn="l" defTabSz="914400" rtl="0" eaLnBrk="1" latinLnBrk="0" hangingPunct="1">
        <a:spcBef>
          <a:spcPts val="300"/>
        </a:spcBef>
        <a:buClr>
          <a:srgbClr val="4F7E87"/>
        </a:buClr>
        <a:buSzPct val="85000"/>
        <a:buFont typeface="Arial" panose="020B0604020202020204" pitchFamily="34" charset="0"/>
        <a:buChar char="♦"/>
        <a:defRPr sz="2800" kern="1200">
          <a:solidFill>
            <a:srgbClr val="003D78"/>
          </a:solidFill>
          <a:latin typeface="Tahoma" panose="020B0604030504040204" pitchFamily="34" charset="0"/>
          <a:ea typeface="Tahoma" panose="020B0604030504040204" pitchFamily="34" charset="0"/>
          <a:cs typeface="Tahoma" panose="020B0604030504040204" pitchFamily="34" charset="0"/>
        </a:defRPr>
      </a:lvl2pPr>
      <a:lvl3pPr marL="688975" indent="-231775" algn="l" defTabSz="914400" rtl="0" eaLnBrk="1" latinLnBrk="0" hangingPunct="1">
        <a:spcBef>
          <a:spcPts val="300"/>
        </a:spcBef>
        <a:buClr>
          <a:srgbClr val="4F7E87"/>
        </a:buClr>
        <a:buSzPct val="100000"/>
        <a:buFont typeface="Arial" panose="020B0604020202020204" pitchFamily="34" charset="0"/>
        <a:buChar char="•"/>
        <a:defRPr sz="2400" kern="1200">
          <a:solidFill>
            <a:srgbClr val="003D78"/>
          </a:solidFill>
          <a:latin typeface="Tahoma" panose="020B0604030504040204" pitchFamily="34" charset="0"/>
          <a:ea typeface="Tahoma" panose="020B0604030504040204" pitchFamily="34" charset="0"/>
          <a:cs typeface="Tahoma" panose="020B0604030504040204" pitchFamily="34" charset="0"/>
        </a:defRPr>
      </a:lvl3pPr>
      <a:lvl4pPr marL="911225" indent="-228600" algn="l" defTabSz="914400" rtl="0" eaLnBrk="1" latinLnBrk="0" hangingPunct="1">
        <a:spcBef>
          <a:spcPts val="300"/>
        </a:spcBef>
        <a:buClr>
          <a:srgbClr val="4F7E87"/>
        </a:buClr>
        <a:buSzPct val="100000"/>
        <a:buFont typeface="Arial" panose="020B0604020202020204" pitchFamily="34" charset="0"/>
        <a:buChar char="–"/>
        <a:defRPr sz="2200" kern="1200">
          <a:solidFill>
            <a:srgbClr val="003D78"/>
          </a:solidFill>
          <a:latin typeface="Tahoma" panose="020B0604030504040204" pitchFamily="34" charset="0"/>
          <a:ea typeface="Tahoma" panose="020B0604030504040204" pitchFamily="34" charset="0"/>
          <a:cs typeface="Tahoma" panose="020B0604030504040204" pitchFamily="34" charset="0"/>
        </a:defRPr>
      </a:lvl4pPr>
      <a:lvl5pPr marL="1149350" indent="-228600" algn="l" defTabSz="914400" rtl="0" eaLnBrk="1" latinLnBrk="0" hangingPunct="1">
        <a:spcBef>
          <a:spcPts val="300"/>
        </a:spcBef>
        <a:buClr>
          <a:srgbClr val="4F7E87"/>
        </a:buClr>
        <a:buSzPct val="100000"/>
        <a:buFont typeface="Wingdings" panose="05000000000000000000" pitchFamily="2" charset="2"/>
        <a:buChar char="§"/>
        <a:defRPr sz="1800" kern="1200">
          <a:solidFill>
            <a:srgbClr val="003D78"/>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youtu.be/GjgX5OPdyRA"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reframingaging.org/"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iha.wufoo.com/forms/w152jg3f0s6pwd6/"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wgec.org/age-friendly-health-systems" TargetMode="Externa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043659-7BC9-6129-D925-A5D02D7A32BB}"/>
              </a:ext>
            </a:extLst>
          </p:cNvPr>
          <p:cNvSpPr>
            <a:spLocks noGrp="1"/>
          </p:cNvSpPr>
          <p:nvPr>
            <p:ph type="ctrTitle"/>
          </p:nvPr>
        </p:nvSpPr>
        <p:spPr/>
        <p:txBody>
          <a:bodyPr/>
          <a:lstStyle/>
          <a:p>
            <a:r>
              <a:rPr lang="en-US" sz="6600" b="1" dirty="0"/>
              <a:t>FORWARD</a:t>
            </a:r>
            <a:br>
              <a:rPr lang="en-US" dirty="0"/>
            </a:br>
            <a:r>
              <a:rPr lang="en-US" dirty="0"/>
              <a:t>with the Bureau of Aging and Disability Resources</a:t>
            </a:r>
          </a:p>
        </p:txBody>
      </p:sp>
      <p:sp>
        <p:nvSpPr>
          <p:cNvPr id="5" name="Subtitle 4">
            <a:extLst>
              <a:ext uri="{FF2B5EF4-FFF2-40B4-BE49-F238E27FC236}">
                <a16:creationId xmlns:a16="http://schemas.microsoft.com/office/drawing/2014/main" id="{06691FED-C23C-B99E-07FB-5047DD7D2915}"/>
              </a:ext>
            </a:extLst>
          </p:cNvPr>
          <p:cNvSpPr>
            <a:spLocks noGrp="1"/>
          </p:cNvSpPr>
          <p:nvPr>
            <p:ph type="subTitle" idx="1"/>
          </p:nvPr>
        </p:nvSpPr>
        <p:spPr/>
        <p:txBody>
          <a:bodyPr/>
          <a:lstStyle/>
          <a:p>
            <a:r>
              <a:rPr lang="en-US" dirty="0"/>
              <a:t>Helen Sampson, LCSW</a:t>
            </a:r>
          </a:p>
          <a:p>
            <a:r>
              <a:rPr lang="en-US" dirty="0"/>
              <a:t>Public Policy Strategist</a:t>
            </a:r>
          </a:p>
          <a:p>
            <a:r>
              <a:rPr lang="en-US" dirty="0"/>
              <a:t>May 15, 2026</a:t>
            </a:r>
          </a:p>
        </p:txBody>
      </p:sp>
    </p:spTree>
    <p:extLst>
      <p:ext uri="{BB962C8B-B14F-4D97-AF65-F5344CB8AC3E}">
        <p14:creationId xmlns:p14="http://schemas.microsoft.com/office/powerpoint/2010/main" val="3314830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089C6-1327-7C22-8D53-CDADB194DB46}"/>
              </a:ext>
            </a:extLst>
          </p:cNvPr>
          <p:cNvSpPr>
            <a:spLocks noGrp="1"/>
          </p:cNvSpPr>
          <p:nvPr>
            <p:ph type="title"/>
          </p:nvPr>
        </p:nvSpPr>
        <p:spPr>
          <a:xfrm>
            <a:off x="609600" y="182880"/>
            <a:ext cx="10972800" cy="960120"/>
          </a:xfrm>
        </p:spPr>
        <p:txBody>
          <a:bodyPr>
            <a:normAutofit/>
          </a:bodyPr>
          <a:lstStyle/>
          <a:p>
            <a:r>
              <a:rPr lang="en-US" sz="3600" dirty="0"/>
              <a:t>The Bureau of Aging and Disability Resources</a:t>
            </a:r>
          </a:p>
        </p:txBody>
      </p:sp>
      <p:grpSp>
        <p:nvGrpSpPr>
          <p:cNvPr id="15" name="Group 14" descr="DHS org chart from Office of the Secretary to Bureau of Aging and Disability Resources">
            <a:extLst>
              <a:ext uri="{FF2B5EF4-FFF2-40B4-BE49-F238E27FC236}">
                <a16:creationId xmlns:a16="http://schemas.microsoft.com/office/drawing/2014/main" id="{3BDD6723-EAA7-19EA-9374-6B86EC13B4A0}"/>
              </a:ext>
            </a:extLst>
          </p:cNvPr>
          <p:cNvGrpSpPr/>
          <p:nvPr/>
        </p:nvGrpSpPr>
        <p:grpSpPr>
          <a:xfrm>
            <a:off x="762000" y="1143000"/>
            <a:ext cx="8534400" cy="5334000"/>
            <a:chOff x="2553335" y="1254442"/>
            <a:chExt cx="7085330" cy="4349115"/>
          </a:xfrm>
        </p:grpSpPr>
        <p:pic>
          <p:nvPicPr>
            <p:cNvPr id="10" name="Content Placeholder 4">
              <a:extLst>
                <a:ext uri="{FF2B5EF4-FFF2-40B4-BE49-F238E27FC236}">
                  <a16:creationId xmlns:a16="http://schemas.microsoft.com/office/drawing/2014/main" id="{365CBF38-555F-D243-C87E-6A6A4ADA7A0C}"/>
                </a:ext>
              </a:extLst>
            </p:cNvPr>
            <p:cNvPicPr>
              <a:picLocks noChangeAspect="1"/>
            </p:cNvPicPr>
            <p:nvPr/>
          </p:nvPicPr>
          <p:blipFill>
            <a:blip r:embed="rId3"/>
            <a:stretch>
              <a:fillRect/>
            </a:stretch>
          </p:blipFill>
          <p:spPr>
            <a:xfrm>
              <a:off x="2553335" y="1254442"/>
              <a:ext cx="6400800" cy="2171065"/>
            </a:xfrm>
            <a:prstGeom prst="rect">
              <a:avLst/>
            </a:prstGeom>
          </p:spPr>
        </p:pic>
        <p:pic>
          <p:nvPicPr>
            <p:cNvPr id="11" name="Picture 10">
              <a:extLst>
                <a:ext uri="{FF2B5EF4-FFF2-40B4-BE49-F238E27FC236}">
                  <a16:creationId xmlns:a16="http://schemas.microsoft.com/office/drawing/2014/main" id="{7755D5E5-9473-9C78-EFCD-A8A7E9C8A674}"/>
                </a:ext>
              </a:extLst>
            </p:cNvPr>
            <p:cNvPicPr>
              <a:picLocks noChangeAspect="1"/>
            </p:cNvPicPr>
            <p:nvPr/>
          </p:nvPicPr>
          <p:blipFill rotWithShape="1">
            <a:blip r:embed="rId4"/>
            <a:srcRect l="3830" t="26318"/>
            <a:stretch>
              <a:fillRect/>
            </a:stretch>
          </p:blipFill>
          <p:spPr bwMode="auto">
            <a:xfrm>
              <a:off x="5427980" y="3424872"/>
              <a:ext cx="4210685" cy="2178685"/>
            </a:xfrm>
            <a:prstGeom prst="rect">
              <a:avLst/>
            </a:prstGeom>
            <a:ln>
              <a:noFill/>
            </a:ln>
            <a:extLst>
              <a:ext uri="{53640926-AAD7-44D8-BBD7-CCE9431645EC}">
                <a14:shadowObscured xmlns:a14="http://schemas.microsoft.com/office/drawing/2010/main"/>
              </a:ext>
            </a:extLst>
          </p:spPr>
        </p:pic>
        <p:grpSp>
          <p:nvGrpSpPr>
            <p:cNvPr id="12" name="Group 11">
              <a:extLst>
                <a:ext uri="{FF2B5EF4-FFF2-40B4-BE49-F238E27FC236}">
                  <a16:creationId xmlns:a16="http://schemas.microsoft.com/office/drawing/2014/main" id="{47B46EE5-F988-20E5-D2EB-44CA5F73ED5B}"/>
                </a:ext>
              </a:extLst>
            </p:cNvPr>
            <p:cNvGrpSpPr/>
            <p:nvPr/>
          </p:nvGrpSpPr>
          <p:grpSpPr>
            <a:xfrm>
              <a:off x="7505700" y="2834322"/>
              <a:ext cx="801370" cy="579120"/>
              <a:chOff x="0" y="0"/>
              <a:chExt cx="801370" cy="579318"/>
            </a:xfrm>
          </p:grpSpPr>
          <p:pic>
            <p:nvPicPr>
              <p:cNvPr id="13" name="Picture 12">
                <a:extLst>
                  <a:ext uri="{FF2B5EF4-FFF2-40B4-BE49-F238E27FC236}">
                    <a16:creationId xmlns:a16="http://schemas.microsoft.com/office/drawing/2014/main" id="{7755D5E5-9473-9C78-EFCD-A8A7E9C8A674}"/>
                  </a:ext>
                </a:extLst>
              </p:cNvPr>
              <p:cNvPicPr>
                <a:picLocks noChangeAspect="1"/>
              </p:cNvPicPr>
              <p:nvPr/>
            </p:nvPicPr>
            <p:blipFill rotWithShape="1">
              <a:blip r:embed="rId4"/>
              <a:srcRect l="41464" t="4592" r="36564" b="76388"/>
              <a:stretch>
                <a:fillRect/>
              </a:stretch>
            </p:blipFill>
            <p:spPr bwMode="auto">
              <a:xfrm>
                <a:off x="0" y="0"/>
                <a:ext cx="801370" cy="511810"/>
              </a:xfrm>
              <a:prstGeom prst="rect">
                <a:avLst/>
              </a:prstGeom>
              <a:ln>
                <a:noFill/>
              </a:ln>
              <a:extLst>
                <a:ext uri="{53640926-AAD7-44D8-BBD7-CCE9431645EC}">
                  <a14:shadowObscured xmlns:a14="http://schemas.microsoft.com/office/drawing/2010/main"/>
                </a:ext>
              </a:extLst>
            </p:spPr>
          </p:pic>
          <p:sp>
            <p:nvSpPr>
              <p:cNvPr id="14" name="Rectangle 13">
                <a:extLst>
                  <a:ext uri="{FF2B5EF4-FFF2-40B4-BE49-F238E27FC236}">
                    <a16:creationId xmlns:a16="http://schemas.microsoft.com/office/drawing/2014/main" id="{9C698CDE-2396-2829-71F4-0F8FA45420B8}"/>
                  </a:ext>
                </a:extLst>
              </p:cNvPr>
              <p:cNvSpPr/>
              <p:nvPr/>
            </p:nvSpPr>
            <p:spPr>
              <a:xfrm>
                <a:off x="13764" y="19050"/>
                <a:ext cx="776975" cy="560268"/>
              </a:xfrm>
              <a:prstGeom prst="rect">
                <a:avLst/>
              </a:prstGeom>
              <a:noFill/>
              <a:ln w="57150"/>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sp>
        <p:nvSpPr>
          <p:cNvPr id="3" name="Rectangle 2">
            <a:extLst>
              <a:ext uri="{FF2B5EF4-FFF2-40B4-BE49-F238E27FC236}">
                <a16:creationId xmlns:a16="http://schemas.microsoft.com/office/drawing/2014/main" id="{25CEE47D-B5C2-952C-961C-EF56EAE3B01C}"/>
              </a:ext>
              <a:ext uri="{C183D7F6-B498-43B3-948B-1728B52AA6E4}">
                <adec:decorative xmlns:adec="http://schemas.microsoft.com/office/drawing/2017/decorative" val="1"/>
              </a:ext>
            </a:extLst>
          </p:cNvPr>
          <p:cNvSpPr/>
          <p:nvPr/>
        </p:nvSpPr>
        <p:spPr>
          <a:xfrm>
            <a:off x="6858000" y="5715001"/>
            <a:ext cx="1149824" cy="655090"/>
          </a:xfrm>
          <a:prstGeom prst="rect">
            <a:avLst/>
          </a:prstGeom>
          <a:noFill/>
          <a:ln w="76200">
            <a:solidFill>
              <a:srgbClr val="003D7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6800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EEA89-A982-3268-CAFA-3514695C96BF}"/>
              </a:ext>
            </a:extLst>
          </p:cNvPr>
          <p:cNvSpPr>
            <a:spLocks noGrp="1"/>
          </p:cNvSpPr>
          <p:nvPr>
            <p:ph type="title"/>
          </p:nvPr>
        </p:nvSpPr>
        <p:spPr/>
        <p:txBody>
          <a:bodyPr/>
          <a:lstStyle/>
          <a:p>
            <a:r>
              <a:rPr lang="en-US" dirty="0"/>
              <a:t>Topics for today</a:t>
            </a:r>
          </a:p>
        </p:txBody>
      </p:sp>
      <p:sp>
        <p:nvSpPr>
          <p:cNvPr id="3" name="Content Placeholder 2">
            <a:extLst>
              <a:ext uri="{FF2B5EF4-FFF2-40B4-BE49-F238E27FC236}">
                <a16:creationId xmlns:a16="http://schemas.microsoft.com/office/drawing/2014/main" id="{8DE9DD50-9CF4-32D9-DDCF-F99123EDC0CF}"/>
              </a:ext>
            </a:extLst>
          </p:cNvPr>
          <p:cNvSpPr>
            <a:spLocks noGrp="1"/>
          </p:cNvSpPr>
          <p:nvPr>
            <p:ph idx="1"/>
          </p:nvPr>
        </p:nvSpPr>
        <p:spPr>
          <a:xfrm>
            <a:off x="1524000" y="1709928"/>
            <a:ext cx="10058400" cy="4572000"/>
          </a:xfrm>
        </p:spPr>
        <p:txBody>
          <a:bodyPr/>
          <a:lstStyle/>
          <a:p>
            <a:pPr>
              <a:spcBef>
                <a:spcPts val="600"/>
              </a:spcBef>
              <a:spcAft>
                <a:spcPts val="600"/>
              </a:spcAft>
            </a:pPr>
            <a:r>
              <a:rPr lang="en-US" dirty="0"/>
              <a:t>Reframing Aging and Disability</a:t>
            </a:r>
          </a:p>
          <a:p>
            <a:pPr>
              <a:spcBef>
                <a:spcPts val="600"/>
              </a:spcBef>
              <a:spcAft>
                <a:spcPts val="600"/>
              </a:spcAft>
            </a:pPr>
            <a:r>
              <a:rPr lang="en-US" dirty="0"/>
              <a:t>Age and Disability Friendly Ecosystem</a:t>
            </a:r>
          </a:p>
          <a:p>
            <a:pPr>
              <a:spcBef>
                <a:spcPts val="600"/>
              </a:spcBef>
              <a:spcAft>
                <a:spcPts val="600"/>
              </a:spcAft>
            </a:pPr>
            <a:r>
              <a:rPr lang="en-US" dirty="0"/>
              <a:t>Next generation</a:t>
            </a:r>
          </a:p>
        </p:txBody>
      </p:sp>
    </p:spTree>
    <p:extLst>
      <p:ext uri="{BB962C8B-B14F-4D97-AF65-F5344CB8AC3E}">
        <p14:creationId xmlns:p14="http://schemas.microsoft.com/office/powerpoint/2010/main" val="1500076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D0A341-5356-B82E-01E8-C132126893A0}"/>
              </a:ext>
            </a:extLst>
          </p:cNvPr>
          <p:cNvSpPr>
            <a:spLocks noGrp="1"/>
          </p:cNvSpPr>
          <p:nvPr>
            <p:ph type="title"/>
          </p:nvPr>
        </p:nvSpPr>
        <p:spPr/>
        <p:txBody>
          <a:bodyPr/>
          <a:lstStyle/>
          <a:p>
            <a:r>
              <a:rPr lang="en-US" dirty="0"/>
              <a:t>Reframing Aging and Disability</a:t>
            </a:r>
          </a:p>
        </p:txBody>
      </p:sp>
      <p:sp>
        <p:nvSpPr>
          <p:cNvPr id="5" name="Text Placeholder 4">
            <a:extLst>
              <a:ext uri="{FF2B5EF4-FFF2-40B4-BE49-F238E27FC236}">
                <a16:creationId xmlns:a16="http://schemas.microsoft.com/office/drawing/2014/main" id="{18F3933D-E067-E19C-B844-BC9671AB0BCD}"/>
              </a:ext>
            </a:extLst>
          </p:cNvPr>
          <p:cNvSpPr>
            <a:spLocks noGrp="1"/>
          </p:cNvSpPr>
          <p:nvPr>
            <p:ph type="body" idx="1"/>
          </p:nvPr>
        </p:nvSpPr>
        <p:spPr/>
        <p:txBody>
          <a:bodyPr/>
          <a:lstStyle/>
          <a:p>
            <a:r>
              <a:rPr lang="en-US" dirty="0"/>
              <a:t>Words Matter</a:t>
            </a:r>
          </a:p>
        </p:txBody>
      </p:sp>
    </p:spTree>
    <p:extLst>
      <p:ext uri="{BB962C8B-B14F-4D97-AF65-F5344CB8AC3E}">
        <p14:creationId xmlns:p14="http://schemas.microsoft.com/office/powerpoint/2010/main" val="1303289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E2157-83D1-C48B-4F50-6F69C3FA039D}"/>
              </a:ext>
            </a:extLst>
          </p:cNvPr>
          <p:cNvSpPr>
            <a:spLocks noGrp="1"/>
          </p:cNvSpPr>
          <p:nvPr>
            <p:ph type="title"/>
          </p:nvPr>
        </p:nvSpPr>
        <p:spPr/>
        <p:txBody>
          <a:bodyPr/>
          <a:lstStyle/>
          <a:p>
            <a:r>
              <a:rPr lang="en-US" dirty="0"/>
              <a:t>Defining Before Reframing</a:t>
            </a:r>
          </a:p>
        </p:txBody>
      </p:sp>
      <p:sp>
        <p:nvSpPr>
          <p:cNvPr id="3" name="Content Placeholder 2">
            <a:extLst>
              <a:ext uri="{FF2B5EF4-FFF2-40B4-BE49-F238E27FC236}">
                <a16:creationId xmlns:a16="http://schemas.microsoft.com/office/drawing/2014/main" id="{172F9F95-A21D-6456-1633-3AC72443F1C6}"/>
              </a:ext>
            </a:extLst>
          </p:cNvPr>
          <p:cNvSpPr>
            <a:spLocks noGrp="1"/>
          </p:cNvSpPr>
          <p:nvPr>
            <p:ph idx="1"/>
          </p:nvPr>
        </p:nvSpPr>
        <p:spPr>
          <a:xfrm>
            <a:off x="609600" y="1447800"/>
            <a:ext cx="10972800" cy="5029200"/>
          </a:xfrm>
        </p:spPr>
        <p:txBody>
          <a:bodyPr>
            <a:normAutofit fontScale="70000" lnSpcReduction="20000"/>
          </a:bodyPr>
          <a:lstStyle/>
          <a:p>
            <a:pPr>
              <a:lnSpc>
                <a:spcPct val="120000"/>
              </a:lnSpc>
            </a:pPr>
            <a:r>
              <a:rPr lang="en-US" sz="3400" b="1" dirty="0"/>
              <a:t>Ageism</a:t>
            </a:r>
            <a:r>
              <a:rPr lang="en-US" sz="3400" dirty="0"/>
              <a:t> is a form of discrimination where people are mistreated based on their age. It is rooted in a lack of knowledge, prejudice, and stereotypes. Despite being a form of discrimination, ageism is often not taken seriously, and it is even considered one of the last socially acceptable prejudices.                                             - NIH, 2024</a:t>
            </a:r>
          </a:p>
          <a:p>
            <a:pPr marL="0" indent="0">
              <a:lnSpc>
                <a:spcPct val="120000"/>
              </a:lnSpc>
              <a:buNone/>
            </a:pPr>
            <a:endParaRPr lang="en-US" sz="3400" dirty="0"/>
          </a:p>
          <a:p>
            <a:pPr>
              <a:lnSpc>
                <a:spcPct val="120000"/>
              </a:lnSpc>
            </a:pPr>
            <a:r>
              <a:rPr lang="en-US" sz="3400" b="1" dirty="0"/>
              <a:t>Ableism</a:t>
            </a:r>
            <a:r>
              <a:rPr lang="en-US" sz="3400" dirty="0"/>
              <a:t> is the discrimination of and social prejudice against people with disabilities based on the belief that typical abilities are superior. At its heart, ableism is rooted in the assumption that disabled people require ‘fixing’ and defines people by their disability. Ableism classifies entire groups of people as ‘less than,’ and includes harmful stereotypes, misconceptions, and generalizations of people with disabilities.     - Access Living, https://www.accessliving.org/ </a:t>
            </a:r>
          </a:p>
          <a:p>
            <a:endParaRPr lang="en-US" dirty="0"/>
          </a:p>
        </p:txBody>
      </p:sp>
    </p:spTree>
    <p:extLst>
      <p:ext uri="{BB962C8B-B14F-4D97-AF65-F5344CB8AC3E}">
        <p14:creationId xmlns:p14="http://schemas.microsoft.com/office/powerpoint/2010/main" val="1807865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16541-8953-4DF6-5BE7-1D45D9ED86D9}"/>
              </a:ext>
            </a:extLst>
          </p:cNvPr>
          <p:cNvSpPr>
            <a:spLocks noGrp="1"/>
          </p:cNvSpPr>
          <p:nvPr>
            <p:ph type="title"/>
          </p:nvPr>
        </p:nvSpPr>
        <p:spPr/>
        <p:txBody>
          <a:bodyPr/>
          <a:lstStyle/>
          <a:p>
            <a:r>
              <a:rPr lang="en-US" dirty="0"/>
              <a:t>A Metaphor</a:t>
            </a:r>
          </a:p>
        </p:txBody>
      </p:sp>
      <p:pic>
        <p:nvPicPr>
          <p:cNvPr id="4" name="Picture 3" descr="an app icon for Merlin Bird ID">
            <a:extLst>
              <a:ext uri="{FF2B5EF4-FFF2-40B4-BE49-F238E27FC236}">
                <a16:creationId xmlns:a16="http://schemas.microsoft.com/office/drawing/2014/main" id="{FA203EE3-CD1B-CB4D-64A0-C31E20FFC132}"/>
              </a:ext>
            </a:extLst>
          </p:cNvPr>
          <p:cNvPicPr>
            <a:picLocks noChangeAspect="1"/>
          </p:cNvPicPr>
          <p:nvPr/>
        </p:nvPicPr>
        <p:blipFill>
          <a:blip r:embed="rId3"/>
          <a:stretch>
            <a:fillRect/>
          </a:stretch>
        </p:blipFill>
        <p:spPr>
          <a:xfrm>
            <a:off x="2300505" y="1929652"/>
            <a:ext cx="2423895" cy="2105137"/>
          </a:xfrm>
          <a:prstGeom prst="rect">
            <a:avLst/>
          </a:prstGeom>
        </p:spPr>
      </p:pic>
      <p:pic>
        <p:nvPicPr>
          <p:cNvPr id="5" name="Picture 4" descr="A list of 10 birds that were heard through the app">
            <a:extLst>
              <a:ext uri="{FF2B5EF4-FFF2-40B4-BE49-F238E27FC236}">
                <a16:creationId xmlns:a16="http://schemas.microsoft.com/office/drawing/2014/main" id="{B1F71186-4C31-3078-5777-1A3D18A74A9E}"/>
              </a:ext>
            </a:extLst>
          </p:cNvPr>
          <p:cNvPicPr>
            <a:picLocks noChangeAspect="1"/>
          </p:cNvPicPr>
          <p:nvPr/>
        </p:nvPicPr>
        <p:blipFill>
          <a:blip r:embed="rId4"/>
          <a:srcRect t="14445"/>
          <a:stretch>
            <a:fillRect/>
          </a:stretch>
        </p:blipFill>
        <p:spPr>
          <a:xfrm>
            <a:off x="4800600" y="182880"/>
            <a:ext cx="3429000" cy="6358624"/>
          </a:xfrm>
          <a:prstGeom prst="rect">
            <a:avLst/>
          </a:prstGeom>
        </p:spPr>
      </p:pic>
    </p:spTree>
    <p:extLst>
      <p:ext uri="{BB962C8B-B14F-4D97-AF65-F5344CB8AC3E}">
        <p14:creationId xmlns:p14="http://schemas.microsoft.com/office/powerpoint/2010/main" val="257318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DA97F-CF6E-4618-0668-483C29B796DD}"/>
              </a:ext>
            </a:extLst>
          </p:cNvPr>
          <p:cNvSpPr>
            <a:spLocks noGrp="1"/>
          </p:cNvSpPr>
          <p:nvPr>
            <p:ph type="title"/>
          </p:nvPr>
        </p:nvSpPr>
        <p:spPr>
          <a:xfrm>
            <a:off x="533400" y="182880"/>
            <a:ext cx="11049000" cy="1524000"/>
          </a:xfrm>
        </p:spPr>
        <p:txBody>
          <a:bodyPr/>
          <a:lstStyle/>
          <a:p>
            <a:r>
              <a:rPr lang="en-US" dirty="0"/>
              <a:t>Mix Them Together and What Do You Get?</a:t>
            </a:r>
          </a:p>
        </p:txBody>
      </p:sp>
      <p:pic>
        <p:nvPicPr>
          <p:cNvPr id="4" name="Picture 3">
            <a:hlinkClick r:id="rId2"/>
            <a:extLst>
              <a:ext uri="{FF2B5EF4-FFF2-40B4-BE49-F238E27FC236}">
                <a16:creationId xmlns:a16="http://schemas.microsoft.com/office/drawing/2014/main" id="{C44845C1-CAD6-C2E9-5951-F294A7B07BE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114800" y="1828800"/>
            <a:ext cx="3505200" cy="4367850"/>
          </a:xfrm>
          <a:prstGeom prst="rect">
            <a:avLst/>
          </a:prstGeom>
        </p:spPr>
      </p:pic>
    </p:spTree>
    <p:extLst>
      <p:ext uri="{BB962C8B-B14F-4D97-AF65-F5344CB8AC3E}">
        <p14:creationId xmlns:p14="http://schemas.microsoft.com/office/powerpoint/2010/main" val="2948717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013C9-97A6-74D8-345E-461EF4004850}"/>
              </a:ext>
            </a:extLst>
          </p:cNvPr>
          <p:cNvSpPr>
            <a:spLocks noGrp="1"/>
          </p:cNvSpPr>
          <p:nvPr>
            <p:ph type="title"/>
          </p:nvPr>
        </p:nvSpPr>
        <p:spPr>
          <a:xfrm>
            <a:off x="609600" y="182880"/>
            <a:ext cx="5364480" cy="1524000"/>
          </a:xfrm>
        </p:spPr>
        <p:txBody>
          <a:bodyPr anchor="ctr">
            <a:normAutofit/>
          </a:bodyPr>
          <a:lstStyle/>
          <a:p>
            <a:r>
              <a:rPr lang="en-US" dirty="0"/>
              <a:t>It’s a Movement!</a:t>
            </a:r>
          </a:p>
        </p:txBody>
      </p:sp>
      <p:pic>
        <p:nvPicPr>
          <p:cNvPr id="4" name="Picture 3" descr="Reframing Aging and Disability in Wisconsin logo - words surrounded by a purple to orange ombré in the shape of a speech bubble">
            <a:extLst>
              <a:ext uri="{FF2B5EF4-FFF2-40B4-BE49-F238E27FC236}">
                <a16:creationId xmlns:a16="http://schemas.microsoft.com/office/drawing/2014/main" id="{C5590508-716B-98E2-110F-437D10002AFC}"/>
              </a:ext>
            </a:extLst>
          </p:cNvPr>
          <p:cNvPicPr>
            <a:picLocks noChangeAspect="1"/>
          </p:cNvPicPr>
          <p:nvPr/>
        </p:nvPicPr>
        <p:blipFill>
          <a:blip r:embed="rId2"/>
          <a:stretch>
            <a:fillRect/>
          </a:stretch>
        </p:blipFill>
        <p:spPr>
          <a:xfrm>
            <a:off x="609600" y="1600200"/>
            <a:ext cx="4926060" cy="4572000"/>
          </a:xfrm>
          <a:prstGeom prst="rect">
            <a:avLst/>
          </a:prstGeom>
          <a:noFill/>
        </p:spPr>
      </p:pic>
      <p:sp>
        <p:nvSpPr>
          <p:cNvPr id="3" name="Content Placeholder 2">
            <a:extLst>
              <a:ext uri="{FF2B5EF4-FFF2-40B4-BE49-F238E27FC236}">
                <a16:creationId xmlns:a16="http://schemas.microsoft.com/office/drawing/2014/main" id="{40C0B319-B9D6-3299-6805-9C5DDEDA2B82}"/>
              </a:ext>
            </a:extLst>
          </p:cNvPr>
          <p:cNvSpPr>
            <a:spLocks noGrp="1"/>
          </p:cNvSpPr>
          <p:nvPr>
            <p:ph sz="half" idx="2"/>
          </p:nvPr>
        </p:nvSpPr>
        <p:spPr>
          <a:xfrm>
            <a:off x="6217920" y="1371600"/>
            <a:ext cx="5364480" cy="4910328"/>
          </a:xfrm>
        </p:spPr>
        <p:txBody>
          <a:bodyPr>
            <a:normAutofit/>
          </a:bodyPr>
          <a:lstStyle/>
          <a:p>
            <a:pPr marL="0" indent="0">
              <a:spcAft>
                <a:spcPts val="600"/>
              </a:spcAft>
              <a:buNone/>
            </a:pPr>
            <a:r>
              <a:rPr lang="en-US" sz="2200" b="1" dirty="0"/>
              <a:t>Our vision </a:t>
            </a:r>
            <a:r>
              <a:rPr lang="en-US" sz="2200" dirty="0"/>
              <a:t>is a Wisconsin where everyone, at every age and ability, is respected, valued, supported, and belongs. </a:t>
            </a:r>
          </a:p>
          <a:p>
            <a:pPr marL="0" indent="0">
              <a:spcAft>
                <a:spcPts val="600"/>
              </a:spcAft>
              <a:buNone/>
            </a:pPr>
            <a:r>
              <a:rPr lang="en-US" sz="2200" b="1" dirty="0"/>
              <a:t>Our mission </a:t>
            </a:r>
            <a:r>
              <a:rPr lang="en-US" sz="2200" dirty="0"/>
              <a:t>is to advance a fair and complete story about aging and disability: one that values every person, at every stage of life, and every ability. Through reframing our communication and expanding our mindsets, we improve quality of life for all of us. </a:t>
            </a:r>
          </a:p>
          <a:p>
            <a:pPr marL="0" indent="0">
              <a:spcAft>
                <a:spcPts val="600"/>
              </a:spcAft>
              <a:buNone/>
            </a:pPr>
            <a:r>
              <a:rPr lang="en-US" sz="2200" b="1" dirty="0"/>
              <a:t>We are committed to ending ageism and ableism in Wisconsin.</a:t>
            </a:r>
          </a:p>
          <a:p>
            <a:pPr>
              <a:lnSpc>
                <a:spcPct val="90000"/>
              </a:lnSpc>
            </a:pPr>
            <a:endParaRPr lang="en-US" sz="2200" dirty="0"/>
          </a:p>
        </p:txBody>
      </p:sp>
    </p:spTree>
    <p:extLst>
      <p:ext uri="{BB962C8B-B14F-4D97-AF65-F5344CB8AC3E}">
        <p14:creationId xmlns:p14="http://schemas.microsoft.com/office/powerpoint/2010/main" val="799718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B645C-559B-E01A-604F-40BC623E63AA}"/>
              </a:ext>
            </a:extLst>
          </p:cNvPr>
          <p:cNvSpPr>
            <a:spLocks noGrp="1"/>
          </p:cNvSpPr>
          <p:nvPr>
            <p:ph type="title"/>
          </p:nvPr>
        </p:nvSpPr>
        <p:spPr/>
        <p:txBody>
          <a:bodyPr/>
          <a:lstStyle/>
          <a:p>
            <a:r>
              <a:rPr lang="en-US" dirty="0"/>
              <a:t>Our Structure</a:t>
            </a:r>
          </a:p>
        </p:txBody>
      </p:sp>
      <p:sp>
        <p:nvSpPr>
          <p:cNvPr id="3" name="Content Placeholder 2">
            <a:extLst>
              <a:ext uri="{FF2B5EF4-FFF2-40B4-BE49-F238E27FC236}">
                <a16:creationId xmlns:a16="http://schemas.microsoft.com/office/drawing/2014/main" id="{044F1F88-1AB6-881A-9254-468404FDD339}"/>
              </a:ext>
            </a:extLst>
          </p:cNvPr>
          <p:cNvSpPr>
            <a:spLocks noGrp="1"/>
          </p:cNvSpPr>
          <p:nvPr>
            <p:ph idx="1"/>
          </p:nvPr>
        </p:nvSpPr>
        <p:spPr>
          <a:xfrm>
            <a:off x="838201" y="1709928"/>
            <a:ext cx="10744200" cy="4572000"/>
          </a:xfrm>
        </p:spPr>
        <p:txBody>
          <a:bodyPr/>
          <a:lstStyle/>
          <a:p>
            <a:r>
              <a:rPr lang="en-US" sz="3200" dirty="0"/>
              <a:t>Project management team</a:t>
            </a:r>
          </a:p>
          <a:p>
            <a:pPr marL="0" indent="0">
              <a:buNone/>
            </a:pPr>
            <a:endParaRPr lang="en-US" sz="3200" dirty="0"/>
          </a:p>
          <a:p>
            <a:pPr marL="0" indent="0">
              <a:buNone/>
            </a:pPr>
            <a:endParaRPr lang="en-US" sz="3200" dirty="0"/>
          </a:p>
          <a:p>
            <a:pPr marL="0" indent="0">
              <a:buNone/>
            </a:pPr>
            <a:endParaRPr lang="en-US" sz="3200" dirty="0"/>
          </a:p>
          <a:p>
            <a:r>
              <a:rPr lang="en-US" sz="3200" dirty="0"/>
              <a:t>Advisory committee</a:t>
            </a:r>
          </a:p>
          <a:p>
            <a:r>
              <a:rPr lang="en-US" sz="3200" b="1" dirty="0"/>
              <a:t>Champions (a great place to join us)</a:t>
            </a:r>
          </a:p>
          <a:p>
            <a:r>
              <a:rPr lang="en-US" sz="3200" dirty="0"/>
              <a:t>Community of practice</a:t>
            </a:r>
          </a:p>
          <a:p>
            <a:endParaRPr lang="en-US" dirty="0"/>
          </a:p>
        </p:txBody>
      </p:sp>
      <p:grpSp>
        <p:nvGrpSpPr>
          <p:cNvPr id="5" name="Group 4" descr="Logos for Wisconsin Department of Health Services, Wisconsing Aging Advocacy Network and the Wisconsin Institute for Healthy Aging">
            <a:extLst>
              <a:ext uri="{FF2B5EF4-FFF2-40B4-BE49-F238E27FC236}">
                <a16:creationId xmlns:a16="http://schemas.microsoft.com/office/drawing/2014/main" id="{280CEE53-F0F1-4342-A0FA-93FB3FB9A51B}"/>
              </a:ext>
            </a:extLst>
          </p:cNvPr>
          <p:cNvGrpSpPr/>
          <p:nvPr/>
        </p:nvGrpSpPr>
        <p:grpSpPr>
          <a:xfrm>
            <a:off x="1066800" y="2209800"/>
            <a:ext cx="7917641" cy="1320800"/>
            <a:chOff x="1091446" y="3020412"/>
            <a:chExt cx="10055407" cy="1681324"/>
          </a:xfrm>
        </p:grpSpPr>
        <p:pic>
          <p:nvPicPr>
            <p:cNvPr id="6" name="Picture 5" descr="Wisconsin Department of Health Services logo ">
              <a:extLst>
                <a:ext uri="{FF2B5EF4-FFF2-40B4-BE49-F238E27FC236}">
                  <a16:creationId xmlns:a16="http://schemas.microsoft.com/office/drawing/2014/main" id="{D10A9B7C-1ACA-64F2-1F52-F024B2B6D1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1446" y="3343449"/>
              <a:ext cx="5310751" cy="1035251"/>
            </a:xfrm>
            <a:prstGeom prst="rect">
              <a:avLst/>
            </a:prstGeom>
          </p:spPr>
        </p:pic>
        <p:pic>
          <p:nvPicPr>
            <p:cNvPr id="7" name="Picture 6" descr="Wisconsin Aging Advocacy Network logo">
              <a:extLst>
                <a:ext uri="{FF2B5EF4-FFF2-40B4-BE49-F238E27FC236}">
                  <a16:creationId xmlns:a16="http://schemas.microsoft.com/office/drawing/2014/main" id="{B3619E13-1F58-F70E-3A70-EC6B6011C7AA}"/>
                </a:ext>
              </a:extLst>
            </p:cNvPr>
            <p:cNvPicPr>
              <a:picLocks noChangeAspect="1"/>
            </p:cNvPicPr>
            <p:nvPr/>
          </p:nvPicPr>
          <p:blipFill>
            <a:blip r:embed="rId3"/>
            <a:stretch>
              <a:fillRect/>
            </a:stretch>
          </p:blipFill>
          <p:spPr>
            <a:xfrm>
              <a:off x="6415554" y="3186427"/>
              <a:ext cx="2476177" cy="1349294"/>
            </a:xfrm>
            <a:prstGeom prst="rect">
              <a:avLst/>
            </a:prstGeom>
          </p:spPr>
        </p:pic>
        <p:pic>
          <p:nvPicPr>
            <p:cNvPr id="8" name="Picture 7" descr="Wisconsin Institute for Healthy Aging logo">
              <a:extLst>
                <a:ext uri="{FF2B5EF4-FFF2-40B4-BE49-F238E27FC236}">
                  <a16:creationId xmlns:a16="http://schemas.microsoft.com/office/drawing/2014/main" id="{6C1E76AA-C738-3EA3-23AF-4EAEFB58E6FD}"/>
                </a:ext>
              </a:extLst>
            </p:cNvPr>
            <p:cNvPicPr>
              <a:picLocks noChangeAspect="1"/>
            </p:cNvPicPr>
            <p:nvPr/>
          </p:nvPicPr>
          <p:blipFill>
            <a:blip r:embed="rId4"/>
            <a:stretch>
              <a:fillRect/>
            </a:stretch>
          </p:blipFill>
          <p:spPr>
            <a:xfrm>
              <a:off x="8905088" y="3020412"/>
              <a:ext cx="2241765" cy="1681324"/>
            </a:xfrm>
            <a:prstGeom prst="rect">
              <a:avLst/>
            </a:prstGeom>
          </p:spPr>
        </p:pic>
      </p:grpSp>
    </p:spTree>
    <p:extLst>
      <p:ext uri="{BB962C8B-B14F-4D97-AF65-F5344CB8AC3E}">
        <p14:creationId xmlns:p14="http://schemas.microsoft.com/office/powerpoint/2010/main" val="1606261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4D0F8-E192-2CFB-44CB-6C7FC67C6C22}"/>
              </a:ext>
            </a:extLst>
          </p:cNvPr>
          <p:cNvSpPr>
            <a:spLocks noGrp="1"/>
          </p:cNvSpPr>
          <p:nvPr>
            <p:ph type="title"/>
          </p:nvPr>
        </p:nvSpPr>
        <p:spPr/>
        <p:txBody>
          <a:bodyPr/>
          <a:lstStyle/>
          <a:p>
            <a:r>
              <a:rPr lang="en-US" dirty="0"/>
              <a:t>How Ageism and Ableism Show Up</a:t>
            </a:r>
          </a:p>
        </p:txBody>
      </p:sp>
      <p:sp>
        <p:nvSpPr>
          <p:cNvPr id="3" name="Content Placeholder 2">
            <a:extLst>
              <a:ext uri="{FF2B5EF4-FFF2-40B4-BE49-F238E27FC236}">
                <a16:creationId xmlns:a16="http://schemas.microsoft.com/office/drawing/2014/main" id="{5F528FA2-ED94-04F2-3FE6-3C8546EA5EC6}"/>
              </a:ext>
            </a:extLst>
          </p:cNvPr>
          <p:cNvSpPr>
            <a:spLocks noGrp="1"/>
          </p:cNvSpPr>
          <p:nvPr>
            <p:ph idx="1"/>
          </p:nvPr>
        </p:nvSpPr>
        <p:spPr>
          <a:xfrm>
            <a:off x="1219200" y="1295400"/>
            <a:ext cx="10363200" cy="5257800"/>
          </a:xfrm>
        </p:spPr>
        <p:txBody>
          <a:bodyPr>
            <a:normAutofit fontScale="85000" lnSpcReduction="20000"/>
          </a:bodyPr>
          <a:lstStyle/>
          <a:p>
            <a:pPr marL="0" indent="0">
              <a:lnSpc>
                <a:spcPct val="120000"/>
              </a:lnSpc>
              <a:buNone/>
            </a:pPr>
            <a:r>
              <a:rPr lang="en-US" sz="3200" b="1" dirty="0"/>
              <a:t>In multiple forms</a:t>
            </a:r>
          </a:p>
          <a:p>
            <a:pPr>
              <a:lnSpc>
                <a:spcPct val="120000"/>
              </a:lnSpc>
            </a:pPr>
            <a:r>
              <a:rPr lang="en-US" sz="3200" dirty="0"/>
              <a:t>Stereotypes: How we think </a:t>
            </a:r>
          </a:p>
          <a:p>
            <a:pPr>
              <a:lnSpc>
                <a:spcPct val="120000"/>
              </a:lnSpc>
            </a:pPr>
            <a:r>
              <a:rPr lang="en-US" sz="3200" dirty="0"/>
              <a:t>Prejudices: How we feel </a:t>
            </a:r>
          </a:p>
          <a:p>
            <a:pPr>
              <a:lnSpc>
                <a:spcPct val="120000"/>
              </a:lnSpc>
            </a:pPr>
            <a:r>
              <a:rPr lang="en-US" sz="3200" dirty="0"/>
              <a:t>Discrimination: How we act</a:t>
            </a:r>
          </a:p>
          <a:p>
            <a:pPr>
              <a:lnSpc>
                <a:spcPct val="120000"/>
              </a:lnSpc>
            </a:pPr>
            <a:endParaRPr lang="en-US" dirty="0"/>
          </a:p>
          <a:p>
            <a:pPr marL="0" indent="0">
              <a:lnSpc>
                <a:spcPct val="120000"/>
              </a:lnSpc>
              <a:buNone/>
            </a:pPr>
            <a:r>
              <a:rPr lang="en-US" sz="3200" b="1" dirty="0"/>
              <a:t>On multiple levels</a:t>
            </a:r>
          </a:p>
          <a:p>
            <a:pPr>
              <a:lnSpc>
                <a:spcPct val="120000"/>
              </a:lnSpc>
            </a:pPr>
            <a:r>
              <a:rPr lang="en-US" sz="3200" dirty="0"/>
              <a:t>Interpersonal </a:t>
            </a:r>
          </a:p>
          <a:p>
            <a:pPr>
              <a:lnSpc>
                <a:spcPct val="120000"/>
              </a:lnSpc>
            </a:pPr>
            <a:r>
              <a:rPr lang="en-US" sz="3200" dirty="0"/>
              <a:t>Compassionate </a:t>
            </a:r>
          </a:p>
          <a:p>
            <a:pPr>
              <a:lnSpc>
                <a:spcPct val="120000"/>
              </a:lnSpc>
            </a:pPr>
            <a:r>
              <a:rPr lang="en-US" sz="3200" dirty="0"/>
              <a:t>Systemic/ Institutional </a:t>
            </a:r>
          </a:p>
          <a:p>
            <a:pPr>
              <a:lnSpc>
                <a:spcPct val="120000"/>
              </a:lnSpc>
            </a:pPr>
            <a:r>
              <a:rPr lang="en-US" sz="3200" dirty="0"/>
              <a:t>Self-directed</a:t>
            </a:r>
          </a:p>
          <a:p>
            <a:endParaRPr lang="en-US" dirty="0"/>
          </a:p>
          <a:p>
            <a:pPr marL="0" indent="0">
              <a:buNone/>
            </a:pPr>
            <a:r>
              <a:rPr lang="en-US" sz="2100" dirty="0"/>
              <a:t>Information credit: World Health Organization </a:t>
            </a:r>
          </a:p>
          <a:p>
            <a:endParaRPr lang="en-US" dirty="0"/>
          </a:p>
        </p:txBody>
      </p:sp>
    </p:spTree>
    <p:extLst>
      <p:ext uri="{BB962C8B-B14F-4D97-AF65-F5344CB8AC3E}">
        <p14:creationId xmlns:p14="http://schemas.microsoft.com/office/powerpoint/2010/main" val="2543604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EB7DA-BD0D-AA8E-16EB-6350F8F85397}"/>
              </a:ext>
            </a:extLst>
          </p:cNvPr>
          <p:cNvSpPr>
            <a:spLocks noGrp="1"/>
          </p:cNvSpPr>
          <p:nvPr>
            <p:ph type="title"/>
          </p:nvPr>
        </p:nvSpPr>
        <p:spPr>
          <a:xfrm>
            <a:off x="228600" y="202607"/>
            <a:ext cx="10972800" cy="1524000"/>
          </a:xfrm>
        </p:spPr>
        <p:txBody>
          <a:bodyPr/>
          <a:lstStyle/>
          <a:p>
            <a:r>
              <a:rPr lang="en-US" dirty="0"/>
              <a:t>It’s All Around Us</a:t>
            </a:r>
          </a:p>
        </p:txBody>
      </p:sp>
      <p:pic>
        <p:nvPicPr>
          <p:cNvPr id="6" name="Picture 5" descr="Older woman looking at a smartphone with a confused look. &quot;Did grandma fall for another scam?&quot;">
            <a:extLst>
              <a:ext uri="{FF2B5EF4-FFF2-40B4-BE49-F238E27FC236}">
                <a16:creationId xmlns:a16="http://schemas.microsoft.com/office/drawing/2014/main" id="{903FAF0B-3F23-175D-D968-BF71BEBC4623}"/>
              </a:ext>
            </a:extLst>
          </p:cNvPr>
          <p:cNvPicPr>
            <a:picLocks noChangeAspect="1"/>
          </p:cNvPicPr>
          <p:nvPr/>
        </p:nvPicPr>
        <p:blipFill>
          <a:blip r:embed="rId2"/>
          <a:srcRect l="6667" t="18868" r="1826" b="1496"/>
          <a:stretch>
            <a:fillRect/>
          </a:stretch>
        </p:blipFill>
        <p:spPr>
          <a:xfrm>
            <a:off x="5020773" y="182880"/>
            <a:ext cx="2073005" cy="2618024"/>
          </a:xfrm>
          <a:prstGeom prst="rect">
            <a:avLst/>
          </a:prstGeom>
        </p:spPr>
      </p:pic>
      <p:pic>
        <p:nvPicPr>
          <p:cNvPr id="4" name="Picture 2" descr="anti-aging cream">
            <a:extLst>
              <a:ext uri="{FF2B5EF4-FFF2-40B4-BE49-F238E27FC236}">
                <a16:creationId xmlns:a16="http://schemas.microsoft.com/office/drawing/2014/main" id="{903C7E79-CC25-C3C8-5D55-66875CF59E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5076" y="404024"/>
            <a:ext cx="2497516" cy="249751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nti aging cream advertisement with young woman">
            <a:extLst>
              <a:ext uri="{FF2B5EF4-FFF2-40B4-BE49-F238E27FC236}">
                <a16:creationId xmlns:a16="http://schemas.microsoft.com/office/drawing/2014/main" id="{E3B111F4-DC96-8A91-F9F7-5056FFF1C658}"/>
              </a:ext>
            </a:extLst>
          </p:cNvPr>
          <p:cNvPicPr>
            <a:picLocks noChangeAspect="1"/>
          </p:cNvPicPr>
          <p:nvPr/>
        </p:nvPicPr>
        <p:blipFill>
          <a:blip r:embed="rId4"/>
          <a:stretch>
            <a:fillRect/>
          </a:stretch>
        </p:blipFill>
        <p:spPr>
          <a:xfrm>
            <a:off x="9718645" y="633019"/>
            <a:ext cx="2133785" cy="2103302"/>
          </a:xfrm>
          <a:prstGeom prst="rect">
            <a:avLst/>
          </a:prstGeom>
        </p:spPr>
      </p:pic>
      <p:pic>
        <p:nvPicPr>
          <p:cNvPr id="9" name="Picture 8" descr="Birthday card with walker and &quot;Your chariot awaits. happy birthday!&quot;">
            <a:extLst>
              <a:ext uri="{FF2B5EF4-FFF2-40B4-BE49-F238E27FC236}">
                <a16:creationId xmlns:a16="http://schemas.microsoft.com/office/drawing/2014/main" id="{E4B06D77-AE4D-6B5D-51A1-67020C3ADBF3}"/>
              </a:ext>
            </a:extLst>
          </p:cNvPr>
          <p:cNvPicPr>
            <a:picLocks noChangeAspect="1"/>
          </p:cNvPicPr>
          <p:nvPr/>
        </p:nvPicPr>
        <p:blipFill>
          <a:blip r:embed="rId5"/>
          <a:srcRect l="13699" t="329" r="13850" b="3374"/>
          <a:stretch>
            <a:fillRect/>
          </a:stretch>
        </p:blipFill>
        <p:spPr>
          <a:xfrm>
            <a:off x="47509" y="2187751"/>
            <a:ext cx="3217333" cy="4266225"/>
          </a:xfrm>
          <a:prstGeom prst="rect">
            <a:avLst/>
          </a:prstGeom>
        </p:spPr>
      </p:pic>
      <p:pic>
        <p:nvPicPr>
          <p:cNvPr id="7" name="Picture 4" descr="polo cologne advertisement with young man">
            <a:extLst>
              <a:ext uri="{FF2B5EF4-FFF2-40B4-BE49-F238E27FC236}">
                <a16:creationId xmlns:a16="http://schemas.microsoft.com/office/drawing/2014/main" id="{6EAC5D8D-3342-2C2B-0F08-46DB6C0145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8089" y="2863831"/>
            <a:ext cx="2669187" cy="359014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8 paralympic athletes with the words &quot;Meet the Superhumans&quot;">
            <a:extLst>
              <a:ext uri="{FF2B5EF4-FFF2-40B4-BE49-F238E27FC236}">
                <a16:creationId xmlns:a16="http://schemas.microsoft.com/office/drawing/2014/main" id="{7B047C01-CFB4-1A33-60A1-B715D96BA226}"/>
              </a:ext>
            </a:extLst>
          </p:cNvPr>
          <p:cNvPicPr>
            <a:picLocks noChangeAspect="1"/>
          </p:cNvPicPr>
          <p:nvPr/>
        </p:nvPicPr>
        <p:blipFill>
          <a:blip r:embed="rId7"/>
          <a:stretch>
            <a:fillRect/>
          </a:stretch>
        </p:blipFill>
        <p:spPr>
          <a:xfrm>
            <a:off x="6134725" y="2875712"/>
            <a:ext cx="5828675" cy="3578264"/>
          </a:xfrm>
          <a:prstGeom prst="rect">
            <a:avLst/>
          </a:prstGeom>
        </p:spPr>
      </p:pic>
    </p:spTree>
    <p:extLst>
      <p:ext uri="{BB962C8B-B14F-4D97-AF65-F5344CB8AC3E}">
        <p14:creationId xmlns:p14="http://schemas.microsoft.com/office/powerpoint/2010/main" val="2703725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81B6473-3B84-D85F-DB86-8A1D31CEA09D}"/>
              </a:ext>
            </a:extLst>
          </p:cNvPr>
          <p:cNvSpPr>
            <a:spLocks noGrp="1"/>
          </p:cNvSpPr>
          <p:nvPr>
            <p:ph sz="half" idx="1"/>
          </p:nvPr>
        </p:nvSpPr>
        <p:spPr>
          <a:xfrm>
            <a:off x="6477000" y="1641183"/>
            <a:ext cx="5364480" cy="4572000"/>
          </a:xfrm>
        </p:spPr>
        <p:txBody>
          <a:bodyPr>
            <a:normAutofit/>
          </a:bodyPr>
          <a:lstStyle/>
          <a:p>
            <a:r>
              <a:rPr lang="en-US" sz="2400" dirty="0"/>
              <a:t>People with disabilities who internalize ableism are less likely to seek accommodations, preventive care, or employment opportunities.</a:t>
            </a:r>
          </a:p>
          <a:p>
            <a:pPr marL="0" indent="0">
              <a:buNone/>
            </a:pPr>
            <a:r>
              <a:rPr lang="en-US" sz="2400" dirty="0"/>
              <a:t> </a:t>
            </a:r>
          </a:p>
          <a:p>
            <a:r>
              <a:rPr lang="en-US" sz="2400" dirty="0"/>
              <a:t>When disability is viewed primarily as an individual deficit, rather than a systemic issue, policies and funding often prioritize "fixing" the individuals instead of removing barriers.</a:t>
            </a:r>
          </a:p>
        </p:txBody>
      </p:sp>
      <p:sp>
        <p:nvSpPr>
          <p:cNvPr id="3" name="Content Placeholder 2">
            <a:extLst>
              <a:ext uri="{FF2B5EF4-FFF2-40B4-BE49-F238E27FC236}">
                <a16:creationId xmlns:a16="http://schemas.microsoft.com/office/drawing/2014/main" id="{988FA591-D597-2B32-A4A9-213D0B0B8B02}"/>
              </a:ext>
            </a:extLst>
          </p:cNvPr>
          <p:cNvSpPr>
            <a:spLocks noGrp="1"/>
          </p:cNvSpPr>
          <p:nvPr>
            <p:ph sz="half" idx="2"/>
          </p:nvPr>
        </p:nvSpPr>
        <p:spPr>
          <a:xfrm>
            <a:off x="609600" y="1600200"/>
            <a:ext cx="5364480" cy="4572000"/>
          </a:xfrm>
        </p:spPr>
        <p:txBody>
          <a:bodyPr>
            <a:normAutofit/>
          </a:bodyPr>
          <a:lstStyle/>
          <a:p>
            <a:r>
              <a:rPr lang="en-US" sz="2400" dirty="0"/>
              <a:t>Those who attribute their ailments to old age, have significantly HIGHER levels of arthritis, hearing loss and heart disease than those who attribute these disabilities to other causes. </a:t>
            </a:r>
          </a:p>
          <a:p>
            <a:pPr marL="0" indent="0">
              <a:buNone/>
            </a:pPr>
            <a:endParaRPr lang="en-US" sz="2400" dirty="0"/>
          </a:p>
          <a:p>
            <a:r>
              <a:rPr lang="en-US" sz="2400" dirty="0"/>
              <a:t>Becca Levy, Yale researcher estimates that a positive attitude about aging will add 7.5 years to our lifespan. </a:t>
            </a:r>
          </a:p>
        </p:txBody>
      </p:sp>
      <p:sp>
        <p:nvSpPr>
          <p:cNvPr id="4" name="Title 3">
            <a:extLst>
              <a:ext uri="{FF2B5EF4-FFF2-40B4-BE49-F238E27FC236}">
                <a16:creationId xmlns:a16="http://schemas.microsoft.com/office/drawing/2014/main" id="{8C7CBCBF-CB9E-8679-411D-A804E3D105F6}"/>
              </a:ext>
            </a:extLst>
          </p:cNvPr>
          <p:cNvSpPr>
            <a:spLocks noGrp="1"/>
          </p:cNvSpPr>
          <p:nvPr>
            <p:ph type="title"/>
          </p:nvPr>
        </p:nvSpPr>
        <p:spPr/>
        <p:txBody>
          <a:bodyPr/>
          <a:lstStyle/>
          <a:p>
            <a:r>
              <a:rPr lang="en-US" dirty="0"/>
              <a:t>So why do we care?</a:t>
            </a:r>
          </a:p>
        </p:txBody>
      </p:sp>
    </p:spTree>
    <p:extLst>
      <p:ext uri="{BB962C8B-B14F-4D97-AF65-F5344CB8AC3E}">
        <p14:creationId xmlns:p14="http://schemas.microsoft.com/office/powerpoint/2010/main" val="1951061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E52F5-90CC-5884-E6CC-E914DD043FC5}"/>
              </a:ext>
            </a:extLst>
          </p:cNvPr>
          <p:cNvSpPr>
            <a:spLocks noGrp="1"/>
          </p:cNvSpPr>
          <p:nvPr>
            <p:ph type="title"/>
          </p:nvPr>
        </p:nvSpPr>
        <p:spPr/>
        <p:txBody>
          <a:bodyPr/>
          <a:lstStyle/>
          <a:p>
            <a:r>
              <a:rPr lang="en-US" dirty="0"/>
              <a:t>A Place to Start</a:t>
            </a:r>
          </a:p>
        </p:txBody>
      </p:sp>
      <p:sp>
        <p:nvSpPr>
          <p:cNvPr id="3" name="Content Placeholder 2">
            <a:extLst>
              <a:ext uri="{FF2B5EF4-FFF2-40B4-BE49-F238E27FC236}">
                <a16:creationId xmlns:a16="http://schemas.microsoft.com/office/drawing/2014/main" id="{D09A0F66-2005-50D3-65C3-8F349510F772}"/>
              </a:ext>
            </a:extLst>
          </p:cNvPr>
          <p:cNvSpPr>
            <a:spLocks noGrp="1"/>
          </p:cNvSpPr>
          <p:nvPr>
            <p:ph idx="1"/>
          </p:nvPr>
        </p:nvSpPr>
        <p:spPr>
          <a:xfrm>
            <a:off x="609600" y="1709928"/>
            <a:ext cx="6781800" cy="4572000"/>
          </a:xfrm>
        </p:spPr>
        <p:txBody>
          <a:bodyPr/>
          <a:lstStyle/>
          <a:p>
            <a:pPr marL="342900" indent="-342900">
              <a:lnSpc>
                <a:spcPct val="107000"/>
              </a:lnSpc>
              <a:spcBef>
                <a:spcPts val="0"/>
              </a:spcBef>
            </a:pPr>
            <a:r>
              <a:rPr lang="en-US" sz="3200" b="1" kern="100">
                <a:latin typeface="Calibri" panose="020F0502020204030204" pitchFamily="34" charset="0"/>
                <a:ea typeface="Calibri" panose="020F0502020204030204" pitchFamily="34" charset="0"/>
                <a:cs typeface="Times New Roman" panose="02020603050405020304" pitchFamily="18" charset="0"/>
              </a:rPr>
              <a:t>Implicit bias </a:t>
            </a:r>
            <a:r>
              <a:rPr lang="en-US" sz="3200" kern="100">
                <a:latin typeface="Calibri" panose="020F0502020204030204" pitchFamily="34" charset="0"/>
                <a:ea typeface="Calibri" panose="020F0502020204030204" pitchFamily="34" charset="0"/>
                <a:cs typeface="Times New Roman" panose="02020603050405020304" pitchFamily="18" charset="0"/>
              </a:rPr>
              <a:t>refers to the attitudes or stereotypes that affect our understanding, actions, and decisions in an unconscious manner.</a:t>
            </a:r>
          </a:p>
          <a:p>
            <a:pPr>
              <a:lnSpc>
                <a:spcPct val="107000"/>
              </a:lnSpc>
              <a:spcBef>
                <a:spcPts val="0"/>
              </a:spcBef>
            </a:pPr>
            <a:endParaRPr lang="en-US" sz="1000" kern="10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Bef>
                <a:spcPts val="0"/>
              </a:spcBef>
              <a:buNone/>
            </a:pPr>
            <a:endParaRPr lang="en-US" sz="1200" kern="10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pPr>
            <a:r>
              <a:rPr lang="en-US" sz="3200" kern="100">
                <a:latin typeface="Calibri" panose="020F0502020204030204" pitchFamily="34" charset="0"/>
                <a:ea typeface="Calibri" panose="020F0502020204030204" pitchFamily="34" charset="0"/>
                <a:cs typeface="Times New Roman" panose="02020603050405020304" pitchFamily="18" charset="0"/>
              </a:rPr>
              <a:t>Simply being </a:t>
            </a:r>
            <a:r>
              <a:rPr lang="en-US" sz="3200" b="1" kern="100">
                <a:latin typeface="Calibri" panose="020F0502020204030204" pitchFamily="34" charset="0"/>
                <a:ea typeface="Calibri" panose="020F0502020204030204" pitchFamily="34" charset="0"/>
                <a:cs typeface="Times New Roman" panose="02020603050405020304" pitchFamily="18" charset="0"/>
              </a:rPr>
              <a:t>aware</a:t>
            </a:r>
            <a:r>
              <a:rPr lang="en-US" sz="3200" kern="100">
                <a:latin typeface="Calibri" panose="020F0502020204030204" pitchFamily="34" charset="0"/>
                <a:ea typeface="Calibri" panose="020F0502020204030204" pitchFamily="34" charset="0"/>
                <a:cs typeface="Times New Roman" panose="02020603050405020304" pitchFamily="18" charset="0"/>
              </a:rPr>
              <a:t> of our implicit bias reduces the “ism”.</a:t>
            </a:r>
          </a:p>
          <a:p>
            <a:pPr>
              <a:lnSpc>
                <a:spcPct val="107000"/>
              </a:lnSpc>
            </a:pPr>
            <a:endParaRPr lang="en-US" sz="1000" kern="10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pic>
        <p:nvPicPr>
          <p:cNvPr id="5" name="Picture 4" descr="Helen Sampson age 10 dressed as an old person for Halloween with a shawl and cane. Face appears unhappy. ">
            <a:extLst>
              <a:ext uri="{FF2B5EF4-FFF2-40B4-BE49-F238E27FC236}">
                <a16:creationId xmlns:a16="http://schemas.microsoft.com/office/drawing/2014/main" id="{48B21707-0471-0CC4-6465-239785300092}"/>
              </a:ext>
            </a:extLst>
          </p:cNvPr>
          <p:cNvPicPr>
            <a:picLocks noChangeAspect="1"/>
          </p:cNvPicPr>
          <p:nvPr/>
        </p:nvPicPr>
        <p:blipFill>
          <a:blip r:embed="rId3"/>
          <a:stretch>
            <a:fillRect/>
          </a:stretch>
        </p:blipFill>
        <p:spPr>
          <a:xfrm>
            <a:off x="7810354" y="799872"/>
            <a:ext cx="3353091" cy="5258256"/>
          </a:xfrm>
          <a:prstGeom prst="rect">
            <a:avLst/>
          </a:prstGeom>
        </p:spPr>
      </p:pic>
    </p:spTree>
    <p:extLst>
      <p:ext uri="{BB962C8B-B14F-4D97-AF65-F5344CB8AC3E}">
        <p14:creationId xmlns:p14="http://schemas.microsoft.com/office/powerpoint/2010/main" val="3911283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FBF0D70-AB0C-02D1-D1D5-DA97C104CF2F}"/>
              </a:ext>
            </a:extLst>
          </p:cNvPr>
          <p:cNvSpPr>
            <a:spLocks noGrp="1"/>
          </p:cNvSpPr>
          <p:nvPr>
            <p:ph type="title"/>
          </p:nvPr>
        </p:nvSpPr>
        <p:spPr/>
        <p:txBody>
          <a:bodyPr/>
          <a:lstStyle/>
          <a:p>
            <a:r>
              <a:rPr lang="en-US" dirty="0"/>
              <a:t>One Thing Leads to Another</a:t>
            </a:r>
          </a:p>
        </p:txBody>
      </p:sp>
      <p:graphicFrame>
        <p:nvGraphicFramePr>
          <p:cNvPr id="7" name="Content Placeholder 2" descr="- Changing our communications through intentional framing strategies &#10;- Changes the way we talk about aging &#10;- Which changes our thinking &#10;- Which can lead to beneficial policy and systems change.&#10;">
            <a:extLst>
              <a:ext uri="{FF2B5EF4-FFF2-40B4-BE49-F238E27FC236}">
                <a16:creationId xmlns:a16="http://schemas.microsoft.com/office/drawing/2014/main" id="{A0422C30-783F-D378-ED8F-AB9A48FFFA02}"/>
              </a:ext>
              <a:ext uri="{C183D7F6-B498-43B3-948B-1728B52AA6E4}">
                <adec:decorative xmlns:adec="http://schemas.microsoft.com/office/drawing/2017/decorative" val="0"/>
              </a:ext>
            </a:extLst>
          </p:cNvPr>
          <p:cNvGraphicFramePr>
            <a:graphicFrameLocks noGrp="1"/>
          </p:cNvGraphicFramePr>
          <p:nvPr>
            <p:ph idx="1"/>
            <p:extLst>
              <p:ext uri="{D42A27DB-BD31-4B8C-83A1-F6EECF244321}">
                <p14:modId xmlns:p14="http://schemas.microsoft.com/office/powerpoint/2010/main" val="153814448"/>
              </p:ext>
            </p:extLst>
          </p:nvPr>
        </p:nvGraphicFramePr>
        <p:xfrm>
          <a:off x="2514600" y="1295400"/>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Arrow: Down 7">
            <a:extLst>
              <a:ext uri="{FF2B5EF4-FFF2-40B4-BE49-F238E27FC236}">
                <a16:creationId xmlns:a16="http://schemas.microsoft.com/office/drawing/2014/main" id="{2D1F74E7-0397-50AB-C9B8-8B0BF35D8293}"/>
              </a:ext>
              <a:ext uri="{C183D7F6-B498-43B3-948B-1728B52AA6E4}">
                <adec:decorative xmlns:adec="http://schemas.microsoft.com/office/drawing/2017/decorative" val="1"/>
              </a:ext>
            </a:extLst>
          </p:cNvPr>
          <p:cNvSpPr/>
          <p:nvPr/>
        </p:nvSpPr>
        <p:spPr>
          <a:xfrm>
            <a:off x="5578832" y="2285999"/>
            <a:ext cx="500339" cy="442751"/>
          </a:xfrm>
          <a:prstGeom prst="downArrow">
            <a:avLst/>
          </a:prstGeom>
          <a:solidFill>
            <a:srgbClr val="78485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11" name="Arrow: Down 10">
            <a:extLst>
              <a:ext uri="{FF2B5EF4-FFF2-40B4-BE49-F238E27FC236}">
                <a16:creationId xmlns:a16="http://schemas.microsoft.com/office/drawing/2014/main" id="{7933CD6A-8138-C318-9B71-66CFA758DA77}"/>
              </a:ext>
              <a:ext uri="{C183D7F6-B498-43B3-948B-1728B52AA6E4}">
                <adec:decorative xmlns:adec="http://schemas.microsoft.com/office/drawing/2017/decorative" val="1"/>
              </a:ext>
            </a:extLst>
          </p:cNvPr>
          <p:cNvSpPr/>
          <p:nvPr/>
        </p:nvSpPr>
        <p:spPr>
          <a:xfrm>
            <a:off x="5578831" y="3619894"/>
            <a:ext cx="500339" cy="442751"/>
          </a:xfrm>
          <a:prstGeom prst="downArrow">
            <a:avLst/>
          </a:prstGeom>
          <a:solidFill>
            <a:srgbClr val="78485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12" name="Arrow: Down 11">
            <a:extLst>
              <a:ext uri="{FF2B5EF4-FFF2-40B4-BE49-F238E27FC236}">
                <a16:creationId xmlns:a16="http://schemas.microsoft.com/office/drawing/2014/main" id="{AF721FA0-8B65-2C8E-D141-271F5A4862D9}"/>
              </a:ext>
              <a:ext uri="{C183D7F6-B498-43B3-948B-1728B52AA6E4}">
                <adec:decorative xmlns:adec="http://schemas.microsoft.com/office/drawing/2017/decorative" val="1"/>
              </a:ext>
            </a:extLst>
          </p:cNvPr>
          <p:cNvSpPr/>
          <p:nvPr/>
        </p:nvSpPr>
        <p:spPr>
          <a:xfrm>
            <a:off x="5578830" y="4953789"/>
            <a:ext cx="500339" cy="442751"/>
          </a:xfrm>
          <a:prstGeom prst="downArrow">
            <a:avLst/>
          </a:prstGeom>
          <a:solidFill>
            <a:srgbClr val="78485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Tree>
    <p:extLst>
      <p:ext uri="{BB962C8B-B14F-4D97-AF65-F5344CB8AC3E}">
        <p14:creationId xmlns:p14="http://schemas.microsoft.com/office/powerpoint/2010/main" val="2580015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83ED6-352D-283F-10C1-A5EDF2D7970E}"/>
              </a:ext>
            </a:extLst>
          </p:cNvPr>
          <p:cNvSpPr>
            <a:spLocks noGrp="1"/>
          </p:cNvSpPr>
          <p:nvPr>
            <p:ph type="title"/>
          </p:nvPr>
        </p:nvSpPr>
        <p:spPr/>
        <p:txBody>
          <a:bodyPr/>
          <a:lstStyle/>
          <a:p>
            <a:r>
              <a:rPr lang="en-US" dirty="0"/>
              <a:t>What Exactly is a Frame?</a:t>
            </a:r>
          </a:p>
        </p:txBody>
      </p:sp>
      <p:sp>
        <p:nvSpPr>
          <p:cNvPr id="3" name="Content Placeholder 2">
            <a:extLst>
              <a:ext uri="{FF2B5EF4-FFF2-40B4-BE49-F238E27FC236}">
                <a16:creationId xmlns:a16="http://schemas.microsoft.com/office/drawing/2014/main" id="{789D9F9D-F077-D819-AAF9-A091B794C72A}"/>
              </a:ext>
            </a:extLst>
          </p:cNvPr>
          <p:cNvSpPr>
            <a:spLocks noGrp="1"/>
          </p:cNvSpPr>
          <p:nvPr>
            <p:ph idx="1"/>
          </p:nvPr>
        </p:nvSpPr>
        <p:spPr>
          <a:xfrm>
            <a:off x="714504" y="1739831"/>
            <a:ext cx="3705096" cy="4508569"/>
          </a:xfrm>
        </p:spPr>
        <p:txBody>
          <a:bodyPr>
            <a:normAutofit lnSpcReduction="10000"/>
          </a:bodyPr>
          <a:lstStyle/>
          <a:p>
            <a:pPr>
              <a:lnSpc>
                <a:spcPct val="110000"/>
              </a:lnSpc>
              <a:spcBef>
                <a:spcPts val="600"/>
              </a:spcBef>
              <a:spcAft>
                <a:spcPts val="600"/>
              </a:spcAft>
            </a:pPr>
            <a:r>
              <a:rPr lang="en-US" sz="2600" dirty="0"/>
              <a:t>Cultural mindsets are deep, assumed patterns of thinking that shape how we understand the world and how we make decisions</a:t>
            </a:r>
          </a:p>
          <a:p>
            <a:pPr>
              <a:lnSpc>
                <a:spcPct val="110000"/>
              </a:lnSpc>
              <a:spcBef>
                <a:spcPts val="600"/>
              </a:spcBef>
              <a:spcAft>
                <a:spcPts val="600"/>
              </a:spcAft>
            </a:pPr>
            <a:r>
              <a:rPr lang="en-US" sz="2600" dirty="0"/>
              <a:t>Framing is about choices to help shift cultural mind sets</a:t>
            </a:r>
          </a:p>
          <a:p>
            <a:pPr lvl="6">
              <a:spcBef>
                <a:spcPts val="600"/>
              </a:spcBef>
              <a:spcAft>
                <a:spcPts val="600"/>
              </a:spcAft>
              <a:buFont typeface="Courier New" panose="02070309020205020404" pitchFamily="49" charset="0"/>
              <a:buChar char="o"/>
            </a:pPr>
            <a:endParaRPr lang="en-US" dirty="0"/>
          </a:p>
        </p:txBody>
      </p:sp>
      <p:grpSp>
        <p:nvGrpSpPr>
          <p:cNvPr id="10" name="Group 9" descr="Three plain black frames with the words in the first - What to emphasize, in the second - How to explain it and in the third - What to leave unsaid. ">
            <a:extLst>
              <a:ext uri="{FF2B5EF4-FFF2-40B4-BE49-F238E27FC236}">
                <a16:creationId xmlns:a16="http://schemas.microsoft.com/office/drawing/2014/main" id="{EC8E5EEE-59A0-84E2-A51E-4791D8CB86EE}"/>
              </a:ext>
            </a:extLst>
          </p:cNvPr>
          <p:cNvGrpSpPr/>
          <p:nvPr/>
        </p:nvGrpSpPr>
        <p:grpSpPr>
          <a:xfrm>
            <a:off x="4800600" y="1828800"/>
            <a:ext cx="7057896" cy="3200400"/>
            <a:chOff x="3914904" y="2133600"/>
            <a:chExt cx="7057896" cy="3200400"/>
          </a:xfrm>
        </p:grpSpPr>
        <p:pic>
          <p:nvPicPr>
            <p:cNvPr id="5" name="Picture 4" descr="Three blank billboard frames">
              <a:extLst>
                <a:ext uri="{FF2B5EF4-FFF2-40B4-BE49-F238E27FC236}">
                  <a16:creationId xmlns:a16="http://schemas.microsoft.com/office/drawing/2014/main" id="{D2817977-4EE9-6AE2-8642-A93A9038E4B0}"/>
                </a:ext>
              </a:extLst>
            </p:cNvPr>
            <p:cNvPicPr>
              <a:picLocks noChangeAspect="1"/>
            </p:cNvPicPr>
            <p:nvPr/>
          </p:nvPicPr>
          <p:blipFill>
            <a:blip r:embed="rId2" cstate="print">
              <a:extLst>
                <a:ext uri="{28A0092B-C50C-407E-A947-70E740481C1C}">
                  <a14:useLocalDpi xmlns:a14="http://schemas.microsoft.com/office/drawing/2010/main" val="0"/>
                </a:ext>
              </a:extLst>
            </a:blip>
            <a:srcRect t="8934" r="1870" b="24058"/>
            <a:stretch>
              <a:fillRect/>
            </a:stretch>
          </p:blipFill>
          <p:spPr>
            <a:xfrm>
              <a:off x="3914904" y="2133600"/>
              <a:ext cx="7057896" cy="3200400"/>
            </a:xfrm>
            <a:prstGeom prst="rect">
              <a:avLst/>
            </a:prstGeom>
          </p:spPr>
        </p:pic>
        <p:sp>
          <p:nvSpPr>
            <p:cNvPr id="6" name="TextBox 5">
              <a:extLst>
                <a:ext uri="{FF2B5EF4-FFF2-40B4-BE49-F238E27FC236}">
                  <a16:creationId xmlns:a16="http://schemas.microsoft.com/office/drawing/2014/main" id="{00AEC7A0-5ED7-2D11-9547-5AEACB402B6A}"/>
                </a:ext>
              </a:extLst>
            </p:cNvPr>
            <p:cNvSpPr txBox="1"/>
            <p:nvPr/>
          </p:nvSpPr>
          <p:spPr>
            <a:xfrm>
              <a:off x="4267200" y="2590800"/>
              <a:ext cx="1600200" cy="830997"/>
            </a:xfrm>
            <a:prstGeom prst="rect">
              <a:avLst/>
            </a:prstGeom>
            <a:noFill/>
          </p:spPr>
          <p:txBody>
            <a:bodyPr wrap="square" rtlCol="0">
              <a:spAutoFit/>
            </a:bodyPr>
            <a:lstStyle/>
            <a:p>
              <a:pPr algn="ctr"/>
              <a:r>
                <a:rPr lang="en-US" sz="2400" dirty="0"/>
                <a:t>What to emphasize</a:t>
              </a:r>
            </a:p>
          </p:txBody>
        </p:sp>
        <p:sp>
          <p:nvSpPr>
            <p:cNvPr id="8" name="TextBox 7">
              <a:extLst>
                <a:ext uri="{FF2B5EF4-FFF2-40B4-BE49-F238E27FC236}">
                  <a16:creationId xmlns:a16="http://schemas.microsoft.com/office/drawing/2014/main" id="{7823B219-1F90-91A5-E7FA-BF20CFA39782}"/>
                </a:ext>
              </a:extLst>
            </p:cNvPr>
            <p:cNvSpPr txBox="1"/>
            <p:nvPr/>
          </p:nvSpPr>
          <p:spPr>
            <a:xfrm>
              <a:off x="6654114" y="2592859"/>
              <a:ext cx="1524000" cy="830997"/>
            </a:xfrm>
            <a:prstGeom prst="rect">
              <a:avLst/>
            </a:prstGeom>
            <a:noFill/>
          </p:spPr>
          <p:txBody>
            <a:bodyPr wrap="square">
              <a:spAutoFit/>
            </a:bodyPr>
            <a:lstStyle/>
            <a:p>
              <a:pPr algn="ctr"/>
              <a:r>
                <a:rPr lang="en-US" sz="2400" dirty="0"/>
                <a:t>How to explain it</a:t>
              </a:r>
            </a:p>
          </p:txBody>
        </p:sp>
        <p:sp>
          <p:nvSpPr>
            <p:cNvPr id="9" name="TextBox 8">
              <a:extLst>
                <a:ext uri="{FF2B5EF4-FFF2-40B4-BE49-F238E27FC236}">
                  <a16:creationId xmlns:a16="http://schemas.microsoft.com/office/drawing/2014/main" id="{8BC152A6-6B74-2EA5-9293-2BE462D1107C}"/>
                </a:ext>
              </a:extLst>
            </p:cNvPr>
            <p:cNvSpPr txBox="1"/>
            <p:nvPr/>
          </p:nvSpPr>
          <p:spPr>
            <a:xfrm>
              <a:off x="8991600" y="2590799"/>
              <a:ext cx="1600200" cy="1200329"/>
            </a:xfrm>
            <a:prstGeom prst="rect">
              <a:avLst/>
            </a:prstGeom>
            <a:noFill/>
          </p:spPr>
          <p:txBody>
            <a:bodyPr wrap="square">
              <a:spAutoFit/>
            </a:bodyPr>
            <a:lstStyle/>
            <a:p>
              <a:pPr algn="ctr"/>
              <a:r>
                <a:rPr lang="en-US" sz="2400" dirty="0"/>
                <a:t>What to leave unsaid</a:t>
              </a:r>
            </a:p>
          </p:txBody>
        </p:sp>
      </p:grpSp>
    </p:spTree>
    <p:extLst>
      <p:ext uri="{BB962C8B-B14F-4D97-AF65-F5344CB8AC3E}">
        <p14:creationId xmlns:p14="http://schemas.microsoft.com/office/powerpoint/2010/main" val="3060982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82285-EECE-B91E-E038-2D02D51A04FE}"/>
              </a:ext>
            </a:extLst>
          </p:cNvPr>
          <p:cNvSpPr>
            <a:spLocks noGrp="1"/>
          </p:cNvSpPr>
          <p:nvPr>
            <p:ph type="title"/>
          </p:nvPr>
        </p:nvSpPr>
        <p:spPr/>
        <p:txBody>
          <a:bodyPr/>
          <a:lstStyle/>
          <a:p>
            <a:r>
              <a:rPr lang="en-US" dirty="0"/>
              <a:t>Words Matter</a:t>
            </a:r>
          </a:p>
        </p:txBody>
      </p:sp>
      <p:sp>
        <p:nvSpPr>
          <p:cNvPr id="3" name="Content Placeholder 2">
            <a:extLst>
              <a:ext uri="{FF2B5EF4-FFF2-40B4-BE49-F238E27FC236}">
                <a16:creationId xmlns:a16="http://schemas.microsoft.com/office/drawing/2014/main" id="{D7AD1F8E-B034-116F-6A67-ACA3114B91C4}"/>
              </a:ext>
            </a:extLst>
          </p:cNvPr>
          <p:cNvSpPr>
            <a:spLocks noGrp="1"/>
          </p:cNvSpPr>
          <p:nvPr>
            <p:ph idx="1"/>
          </p:nvPr>
        </p:nvSpPr>
        <p:spPr>
          <a:xfrm>
            <a:off x="609600" y="1447800"/>
            <a:ext cx="10972800" cy="4834128"/>
          </a:xfrm>
        </p:spPr>
        <p:txBody>
          <a:bodyPr>
            <a:normAutofit/>
          </a:bodyPr>
          <a:lstStyle/>
          <a:p>
            <a:pPr>
              <a:lnSpc>
                <a:spcPct val="120000"/>
              </a:lnSpc>
              <a:spcBef>
                <a:spcPts val="600"/>
              </a:spcBef>
              <a:spcAft>
                <a:spcPts val="600"/>
              </a:spcAft>
            </a:pPr>
            <a:r>
              <a:rPr lang="en-US" dirty="0"/>
              <a:t>Elderly? Senior?</a:t>
            </a:r>
          </a:p>
          <a:p>
            <a:pPr lvl="1">
              <a:lnSpc>
                <a:spcPct val="120000"/>
              </a:lnSpc>
              <a:spcBef>
                <a:spcPts val="600"/>
              </a:spcBef>
              <a:spcAft>
                <a:spcPts val="600"/>
              </a:spcAft>
              <a:buFont typeface="Courier New" panose="02070309020205020404" pitchFamily="49" charset="0"/>
              <a:buChar char="o"/>
            </a:pPr>
            <a:r>
              <a:rPr lang="en-US" dirty="0"/>
              <a:t>Milwaukee County 60+ Leadership Program</a:t>
            </a:r>
          </a:p>
          <a:p>
            <a:pPr>
              <a:lnSpc>
                <a:spcPct val="120000"/>
              </a:lnSpc>
              <a:spcBef>
                <a:spcPts val="600"/>
              </a:spcBef>
              <a:spcAft>
                <a:spcPts val="600"/>
              </a:spcAft>
            </a:pPr>
            <a:r>
              <a:rPr lang="en-US" dirty="0"/>
              <a:t>Silver Tsunami</a:t>
            </a:r>
          </a:p>
          <a:p>
            <a:pPr>
              <a:lnSpc>
                <a:spcPct val="120000"/>
              </a:lnSpc>
              <a:spcBef>
                <a:spcPts val="600"/>
              </a:spcBef>
              <a:spcAft>
                <a:spcPts val="600"/>
              </a:spcAft>
            </a:pPr>
            <a:r>
              <a:rPr lang="en-US" dirty="0"/>
              <a:t>If “they” had only saved better…</a:t>
            </a:r>
          </a:p>
          <a:p>
            <a:pPr>
              <a:lnSpc>
                <a:spcPct val="120000"/>
              </a:lnSpc>
              <a:spcBef>
                <a:spcPts val="600"/>
              </a:spcBef>
              <a:spcAft>
                <a:spcPts val="600"/>
              </a:spcAft>
            </a:pPr>
            <a:r>
              <a:rPr lang="en-US" dirty="0"/>
              <a:t>CNN: Kara Swisher Wants to Live Forever: Swisher investigates the promises and pitfalls of the booming longevity industry. </a:t>
            </a:r>
          </a:p>
        </p:txBody>
      </p:sp>
    </p:spTree>
    <p:extLst>
      <p:ext uri="{BB962C8B-B14F-4D97-AF65-F5344CB8AC3E}">
        <p14:creationId xmlns:p14="http://schemas.microsoft.com/office/powerpoint/2010/main" val="603950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82935-C768-BD8E-3AC7-C6DA0BD537DD}"/>
              </a:ext>
            </a:extLst>
          </p:cNvPr>
          <p:cNvSpPr>
            <a:spLocks noGrp="1"/>
          </p:cNvSpPr>
          <p:nvPr>
            <p:ph type="title"/>
          </p:nvPr>
        </p:nvSpPr>
        <p:spPr/>
        <p:txBody>
          <a:bodyPr/>
          <a:lstStyle/>
          <a:p>
            <a:r>
              <a:rPr lang="en-US" dirty="0"/>
              <a:t>Frames to Advance</a:t>
            </a:r>
          </a:p>
        </p:txBody>
      </p:sp>
      <p:sp>
        <p:nvSpPr>
          <p:cNvPr id="3" name="Text Placeholder 2">
            <a:extLst>
              <a:ext uri="{FF2B5EF4-FFF2-40B4-BE49-F238E27FC236}">
                <a16:creationId xmlns:a16="http://schemas.microsoft.com/office/drawing/2014/main" id="{CDC9D53B-9A4A-5822-981A-638568753381}"/>
              </a:ext>
            </a:extLst>
          </p:cNvPr>
          <p:cNvSpPr>
            <a:spLocks noGrp="1"/>
          </p:cNvSpPr>
          <p:nvPr>
            <p:ph type="body" idx="1"/>
          </p:nvPr>
        </p:nvSpPr>
        <p:spPr>
          <a:xfrm>
            <a:off x="598381" y="1524000"/>
            <a:ext cx="5386917" cy="914400"/>
          </a:xfrm>
        </p:spPr>
        <p:txBody>
          <a:bodyPr/>
          <a:lstStyle/>
          <a:p>
            <a:r>
              <a:rPr lang="en-US" dirty="0"/>
              <a:t>Collective Responsibility</a:t>
            </a:r>
          </a:p>
        </p:txBody>
      </p:sp>
      <p:sp>
        <p:nvSpPr>
          <p:cNvPr id="4" name="Content Placeholder 3">
            <a:extLst>
              <a:ext uri="{FF2B5EF4-FFF2-40B4-BE49-F238E27FC236}">
                <a16:creationId xmlns:a16="http://schemas.microsoft.com/office/drawing/2014/main" id="{72E45E8C-3945-D706-D7AF-7772847D11DE}"/>
              </a:ext>
            </a:extLst>
          </p:cNvPr>
          <p:cNvSpPr>
            <a:spLocks noGrp="1"/>
          </p:cNvSpPr>
          <p:nvPr>
            <p:ph sz="half" idx="2"/>
          </p:nvPr>
        </p:nvSpPr>
        <p:spPr>
          <a:xfrm>
            <a:off x="609600" y="2438400"/>
            <a:ext cx="5364480" cy="3843529"/>
          </a:xfrm>
        </p:spPr>
        <p:txBody>
          <a:bodyPr>
            <a:normAutofit/>
          </a:bodyPr>
          <a:lstStyle/>
          <a:p>
            <a:pPr>
              <a:spcBef>
                <a:spcPts val="600"/>
              </a:spcBef>
              <a:spcAft>
                <a:spcPts val="600"/>
              </a:spcAft>
            </a:pPr>
            <a:r>
              <a:rPr lang="en-US" dirty="0"/>
              <a:t>We are all aging!</a:t>
            </a:r>
          </a:p>
          <a:p>
            <a:pPr>
              <a:spcBef>
                <a:spcPts val="600"/>
              </a:spcBef>
              <a:spcAft>
                <a:spcPts val="600"/>
              </a:spcAft>
            </a:pPr>
            <a:r>
              <a:rPr lang="en-US" dirty="0"/>
              <a:t>Aging and disability are experiences that connect us all.</a:t>
            </a:r>
          </a:p>
          <a:p>
            <a:pPr>
              <a:spcBef>
                <a:spcPts val="600"/>
              </a:spcBef>
              <a:spcAft>
                <a:spcPts val="600"/>
              </a:spcAft>
            </a:pPr>
            <a:r>
              <a:rPr lang="en-US" dirty="0"/>
              <a:t>What surrounds us, shapes us.</a:t>
            </a:r>
          </a:p>
          <a:p>
            <a:pPr>
              <a:spcBef>
                <a:spcPts val="600"/>
              </a:spcBef>
              <a:spcAft>
                <a:spcPts val="600"/>
              </a:spcAft>
            </a:pPr>
            <a:r>
              <a:rPr lang="en-US" dirty="0"/>
              <a:t>We all need a variety of support to live and thrive.</a:t>
            </a:r>
          </a:p>
          <a:p>
            <a:pPr>
              <a:spcBef>
                <a:spcPts val="600"/>
              </a:spcBef>
              <a:spcAft>
                <a:spcPts val="600"/>
              </a:spcAft>
            </a:pPr>
            <a:endParaRPr lang="en-US" dirty="0"/>
          </a:p>
          <a:p>
            <a:pPr>
              <a:spcBef>
                <a:spcPts val="600"/>
              </a:spcBef>
              <a:spcAft>
                <a:spcPts val="600"/>
              </a:spcAft>
            </a:pPr>
            <a:endParaRPr lang="en-US" dirty="0"/>
          </a:p>
          <a:p>
            <a:endParaRPr lang="en-US" dirty="0"/>
          </a:p>
          <a:p>
            <a:endParaRPr lang="en-US" dirty="0"/>
          </a:p>
        </p:txBody>
      </p:sp>
      <p:sp>
        <p:nvSpPr>
          <p:cNvPr id="5" name="Text Placeholder 4">
            <a:extLst>
              <a:ext uri="{FF2B5EF4-FFF2-40B4-BE49-F238E27FC236}">
                <a16:creationId xmlns:a16="http://schemas.microsoft.com/office/drawing/2014/main" id="{B8675BD9-A2EE-B4FE-768C-9F93A44F5BCE}"/>
              </a:ext>
            </a:extLst>
          </p:cNvPr>
          <p:cNvSpPr>
            <a:spLocks noGrp="1"/>
          </p:cNvSpPr>
          <p:nvPr>
            <p:ph type="body" sz="quarter" idx="3"/>
          </p:nvPr>
        </p:nvSpPr>
        <p:spPr>
          <a:xfrm>
            <a:off x="6206704" y="1524000"/>
            <a:ext cx="5389033" cy="914400"/>
          </a:xfrm>
        </p:spPr>
        <p:txBody>
          <a:bodyPr/>
          <a:lstStyle/>
          <a:p>
            <a:r>
              <a:rPr lang="en-US" dirty="0"/>
              <a:t>Building Momentum</a:t>
            </a:r>
          </a:p>
        </p:txBody>
      </p:sp>
      <p:sp>
        <p:nvSpPr>
          <p:cNvPr id="6" name="Content Placeholder 5">
            <a:extLst>
              <a:ext uri="{FF2B5EF4-FFF2-40B4-BE49-F238E27FC236}">
                <a16:creationId xmlns:a16="http://schemas.microsoft.com/office/drawing/2014/main" id="{411BC568-0B03-10D1-661E-E458FFAA0230}"/>
              </a:ext>
            </a:extLst>
          </p:cNvPr>
          <p:cNvSpPr>
            <a:spLocks noGrp="1"/>
          </p:cNvSpPr>
          <p:nvPr>
            <p:ph sz="quarter" idx="4"/>
          </p:nvPr>
        </p:nvSpPr>
        <p:spPr>
          <a:xfrm>
            <a:off x="6217923" y="2438399"/>
            <a:ext cx="5364480" cy="3843529"/>
          </a:xfrm>
        </p:spPr>
        <p:txBody>
          <a:bodyPr/>
          <a:lstStyle/>
          <a:p>
            <a:r>
              <a:rPr lang="en-US" dirty="0"/>
              <a:t>Older adults and people with disabilities have unique experiences to offer our communities. </a:t>
            </a:r>
          </a:p>
          <a:p>
            <a:r>
              <a:rPr lang="en-US" dirty="0"/>
              <a:t>Adults over the age of 60 are living and contributing to their communities longer.</a:t>
            </a:r>
          </a:p>
        </p:txBody>
      </p:sp>
    </p:spTree>
    <p:extLst>
      <p:ext uri="{BB962C8B-B14F-4D97-AF65-F5344CB8AC3E}">
        <p14:creationId xmlns:p14="http://schemas.microsoft.com/office/powerpoint/2010/main" val="84457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94F6860-0073-5D09-2861-386948CC08BE}"/>
              </a:ext>
            </a:extLst>
          </p:cNvPr>
          <p:cNvSpPr>
            <a:spLocks noGrp="1"/>
          </p:cNvSpPr>
          <p:nvPr>
            <p:ph type="title"/>
          </p:nvPr>
        </p:nvSpPr>
        <p:spPr/>
        <p:txBody>
          <a:bodyPr/>
          <a:lstStyle/>
          <a:p>
            <a:r>
              <a:rPr lang="en-US" dirty="0"/>
              <a:t>Example 1</a:t>
            </a:r>
          </a:p>
        </p:txBody>
      </p:sp>
      <p:pic>
        <p:nvPicPr>
          <p:cNvPr id="9" name="Content Placeholder 4" descr="Boston Shuttle before and after. &#10;Before: Senior Shuttle&#10;After: Transporting Boston's most experienced people. ">
            <a:extLst>
              <a:ext uri="{FF2B5EF4-FFF2-40B4-BE49-F238E27FC236}">
                <a16:creationId xmlns:a16="http://schemas.microsoft.com/office/drawing/2014/main" id="{913CFA2E-3432-1964-A51F-92A823DAA42B}"/>
              </a:ext>
            </a:extLst>
          </p:cNvPr>
          <p:cNvPicPr>
            <a:picLocks noGrp="1" noChangeAspect="1"/>
          </p:cNvPicPr>
          <p:nvPr>
            <p:ph idx="1"/>
          </p:nvPr>
        </p:nvPicPr>
        <p:blipFill>
          <a:blip r:embed="rId3"/>
          <a:srcRect l="2605" r="1881"/>
          <a:stretch>
            <a:fillRect/>
          </a:stretch>
        </p:blipFill>
        <p:spPr>
          <a:xfrm>
            <a:off x="3581400" y="304800"/>
            <a:ext cx="8382000" cy="4800600"/>
          </a:xfrm>
          <a:prstGeom prst="rect">
            <a:avLst/>
          </a:prstGeom>
        </p:spPr>
      </p:pic>
      <p:sp>
        <p:nvSpPr>
          <p:cNvPr id="11" name="TextBox 10">
            <a:extLst>
              <a:ext uri="{FF2B5EF4-FFF2-40B4-BE49-F238E27FC236}">
                <a16:creationId xmlns:a16="http://schemas.microsoft.com/office/drawing/2014/main" id="{16DDCEC6-354F-EA25-7B4E-D8D5C9CB0314}"/>
              </a:ext>
            </a:extLst>
          </p:cNvPr>
          <p:cNvSpPr txBox="1"/>
          <p:nvPr/>
        </p:nvSpPr>
        <p:spPr>
          <a:xfrm>
            <a:off x="3771900" y="4990467"/>
            <a:ext cx="8001000" cy="1569660"/>
          </a:xfrm>
          <a:prstGeom prst="rect">
            <a:avLst/>
          </a:prstGeom>
          <a:noFill/>
        </p:spPr>
        <p:txBody>
          <a:bodyPr wrap="square">
            <a:spAutoFit/>
          </a:bodyPr>
          <a:lstStyle/>
          <a:p>
            <a:r>
              <a:rPr lang="en-US" sz="2400" dirty="0"/>
              <a:t>“Transporting Boston’s most experienced people.”</a:t>
            </a:r>
          </a:p>
          <a:p>
            <a:endParaRPr lang="en-US" sz="2400" dirty="0"/>
          </a:p>
          <a:p>
            <a:r>
              <a:rPr lang="en-US" sz="2400" kern="100" dirty="0">
                <a:latin typeface="Calibri" panose="020F0502020204030204" pitchFamily="34" charset="0"/>
                <a:ea typeface="Calibri" panose="020F0502020204030204" pitchFamily="34" charset="0"/>
                <a:cs typeface="Times New Roman" panose="02020603050405020304" pitchFamily="18" charset="0"/>
              </a:rPr>
              <a:t>Information credit: </a:t>
            </a:r>
            <a:r>
              <a:rPr lang="en-US" sz="2400" kern="100" dirty="0">
                <a:latin typeface="Calibri" panose="020F0502020204030204" pitchFamily="34" charset="0"/>
                <a:ea typeface="Calibri" panose="020F0502020204030204" pitchFamily="34" charset="0"/>
                <a:cs typeface="Times New Roman" panose="02020603050405020304" pitchFamily="18" charset="0"/>
                <a:hlinkClick r:id="rId4"/>
              </a:rPr>
              <a:t>National Center to Reframe Aging</a:t>
            </a:r>
            <a:endParaRPr lang="en-US" sz="2400" kern="100" dirty="0">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2909997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76DD3-5859-A531-5121-2531D64D2E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B7C979-3C09-E5A1-1F7F-8A19EFB7A8EE}"/>
              </a:ext>
            </a:extLst>
          </p:cNvPr>
          <p:cNvSpPr>
            <a:spLocks noGrp="1"/>
          </p:cNvSpPr>
          <p:nvPr>
            <p:ph type="title"/>
          </p:nvPr>
        </p:nvSpPr>
        <p:spPr/>
        <p:txBody>
          <a:bodyPr/>
          <a:lstStyle/>
          <a:p>
            <a:r>
              <a:rPr lang="en-US" dirty="0"/>
              <a:t>Frames to Advance 2</a:t>
            </a:r>
          </a:p>
        </p:txBody>
      </p:sp>
      <p:sp>
        <p:nvSpPr>
          <p:cNvPr id="3" name="Text Placeholder 2">
            <a:extLst>
              <a:ext uri="{FF2B5EF4-FFF2-40B4-BE49-F238E27FC236}">
                <a16:creationId xmlns:a16="http://schemas.microsoft.com/office/drawing/2014/main" id="{2599C956-AEA1-EC6D-FF7B-D3C87331E4E8}"/>
              </a:ext>
            </a:extLst>
          </p:cNvPr>
          <p:cNvSpPr>
            <a:spLocks noGrp="1"/>
          </p:cNvSpPr>
          <p:nvPr>
            <p:ph type="body" idx="1"/>
          </p:nvPr>
        </p:nvSpPr>
        <p:spPr>
          <a:xfrm>
            <a:off x="709083" y="1143000"/>
            <a:ext cx="5386917" cy="914400"/>
          </a:xfrm>
        </p:spPr>
        <p:txBody>
          <a:bodyPr/>
          <a:lstStyle/>
          <a:p>
            <a:r>
              <a:rPr lang="en-US" dirty="0"/>
              <a:t>Solution Focus</a:t>
            </a:r>
          </a:p>
        </p:txBody>
      </p:sp>
      <p:sp>
        <p:nvSpPr>
          <p:cNvPr id="4" name="Content Placeholder 3">
            <a:extLst>
              <a:ext uri="{FF2B5EF4-FFF2-40B4-BE49-F238E27FC236}">
                <a16:creationId xmlns:a16="http://schemas.microsoft.com/office/drawing/2014/main" id="{5CE62F9F-CA2B-E6F5-01F1-DA8E9AD85E30}"/>
              </a:ext>
            </a:extLst>
          </p:cNvPr>
          <p:cNvSpPr>
            <a:spLocks noGrp="1"/>
          </p:cNvSpPr>
          <p:nvPr>
            <p:ph sz="half" idx="2"/>
          </p:nvPr>
        </p:nvSpPr>
        <p:spPr>
          <a:xfrm>
            <a:off x="609600" y="2057400"/>
            <a:ext cx="5364480" cy="4224529"/>
          </a:xfrm>
        </p:spPr>
        <p:txBody>
          <a:bodyPr>
            <a:normAutofit lnSpcReduction="10000"/>
          </a:bodyPr>
          <a:lstStyle/>
          <a:p>
            <a:pPr lvl="0">
              <a:spcBef>
                <a:spcPts val="600"/>
              </a:spcBef>
              <a:spcAft>
                <a:spcPts val="600"/>
              </a:spcAft>
            </a:pPr>
            <a:r>
              <a:rPr lang="en-US" dirty="0"/>
              <a:t>We can do hard things! </a:t>
            </a:r>
          </a:p>
          <a:p>
            <a:pPr lvl="0">
              <a:spcBef>
                <a:spcPts val="600"/>
              </a:spcBef>
              <a:spcAft>
                <a:spcPts val="600"/>
              </a:spcAft>
            </a:pPr>
            <a:r>
              <a:rPr lang="en-US" dirty="0"/>
              <a:t>We have solved problems before, and we will solve problems again!</a:t>
            </a:r>
          </a:p>
          <a:p>
            <a:pPr lvl="0">
              <a:lnSpc>
                <a:spcPct val="110000"/>
              </a:lnSpc>
              <a:spcBef>
                <a:spcPts val="600"/>
              </a:spcBef>
              <a:spcAft>
                <a:spcPts val="600"/>
              </a:spcAft>
            </a:pPr>
            <a:r>
              <a:rPr lang="en-US" dirty="0"/>
              <a:t>As our population ages, we tap into the innovation and can-do attitude that Wisconsin is known for to address the challenges that come with this changing demographic. </a:t>
            </a:r>
          </a:p>
          <a:p>
            <a:pPr>
              <a:spcBef>
                <a:spcPts val="600"/>
              </a:spcBef>
              <a:spcAft>
                <a:spcPts val="600"/>
              </a:spcAft>
            </a:pPr>
            <a:endParaRPr lang="en-US" dirty="0"/>
          </a:p>
          <a:p>
            <a:endParaRPr lang="en-US" dirty="0"/>
          </a:p>
          <a:p>
            <a:endParaRPr lang="en-US" dirty="0"/>
          </a:p>
        </p:txBody>
      </p:sp>
      <p:sp>
        <p:nvSpPr>
          <p:cNvPr id="5" name="Text Placeholder 4">
            <a:extLst>
              <a:ext uri="{FF2B5EF4-FFF2-40B4-BE49-F238E27FC236}">
                <a16:creationId xmlns:a16="http://schemas.microsoft.com/office/drawing/2014/main" id="{59C1DC6D-0E6E-6E0B-324F-158CFCF6D49C}"/>
              </a:ext>
            </a:extLst>
          </p:cNvPr>
          <p:cNvSpPr>
            <a:spLocks noGrp="1"/>
          </p:cNvSpPr>
          <p:nvPr>
            <p:ph type="body" sz="quarter" idx="3"/>
          </p:nvPr>
        </p:nvSpPr>
        <p:spPr>
          <a:xfrm>
            <a:off x="6291792" y="1143000"/>
            <a:ext cx="5389033" cy="914400"/>
          </a:xfrm>
        </p:spPr>
        <p:txBody>
          <a:bodyPr/>
          <a:lstStyle/>
          <a:p>
            <a:r>
              <a:rPr lang="en-US" dirty="0"/>
              <a:t>Justice</a:t>
            </a:r>
          </a:p>
        </p:txBody>
      </p:sp>
      <p:sp>
        <p:nvSpPr>
          <p:cNvPr id="6" name="Content Placeholder 5">
            <a:extLst>
              <a:ext uri="{FF2B5EF4-FFF2-40B4-BE49-F238E27FC236}">
                <a16:creationId xmlns:a16="http://schemas.microsoft.com/office/drawing/2014/main" id="{34E7819C-E3AC-366B-9BD1-4B2F9CC24A85}"/>
              </a:ext>
            </a:extLst>
          </p:cNvPr>
          <p:cNvSpPr>
            <a:spLocks noGrp="1"/>
          </p:cNvSpPr>
          <p:nvPr>
            <p:ph sz="quarter" idx="4"/>
          </p:nvPr>
        </p:nvSpPr>
        <p:spPr>
          <a:xfrm>
            <a:off x="6217923" y="2057399"/>
            <a:ext cx="5364480" cy="4224529"/>
          </a:xfrm>
        </p:spPr>
        <p:txBody>
          <a:bodyPr/>
          <a:lstStyle/>
          <a:p>
            <a:pPr>
              <a:spcBef>
                <a:spcPts val="600"/>
              </a:spcBef>
              <a:spcAft>
                <a:spcPts val="600"/>
              </a:spcAft>
            </a:pPr>
            <a:r>
              <a:rPr lang="en-US" dirty="0"/>
              <a:t>A just society ensures that everyone, regardless of age or ability, can participate and contribute in meaningful ways. </a:t>
            </a:r>
          </a:p>
          <a:p>
            <a:pPr>
              <a:spcBef>
                <a:spcPts val="600"/>
              </a:spcBef>
              <a:spcAft>
                <a:spcPts val="600"/>
              </a:spcAft>
            </a:pPr>
            <a:r>
              <a:rPr lang="en-US" dirty="0"/>
              <a:t>We all have a right to be included in our communities. </a:t>
            </a:r>
          </a:p>
          <a:p>
            <a:endParaRPr lang="en-US" dirty="0"/>
          </a:p>
        </p:txBody>
      </p:sp>
    </p:spTree>
    <p:extLst>
      <p:ext uri="{BB962C8B-B14F-4D97-AF65-F5344CB8AC3E}">
        <p14:creationId xmlns:p14="http://schemas.microsoft.com/office/powerpoint/2010/main" val="23122833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43D65-C581-1E53-379A-24E7AB802B7E}"/>
              </a:ext>
            </a:extLst>
          </p:cNvPr>
          <p:cNvSpPr>
            <a:spLocks noGrp="1"/>
          </p:cNvSpPr>
          <p:nvPr>
            <p:ph type="title"/>
          </p:nvPr>
        </p:nvSpPr>
        <p:spPr/>
        <p:txBody>
          <a:bodyPr/>
          <a:lstStyle/>
          <a:p>
            <a:r>
              <a:rPr lang="en-US" dirty="0"/>
              <a:t>Example 2</a:t>
            </a:r>
          </a:p>
        </p:txBody>
      </p:sp>
      <p:pic>
        <p:nvPicPr>
          <p:cNvPr id="4" name="Content Placeholder 6" descr="Curb cut with people using a wheelchair, bikes, strollers, delivery carts, luggage and walking. &quot;When we design for disabilities, we make things better for everyone.&quot;">
            <a:extLst>
              <a:ext uri="{FF2B5EF4-FFF2-40B4-BE49-F238E27FC236}">
                <a16:creationId xmlns:a16="http://schemas.microsoft.com/office/drawing/2014/main" id="{98C2C432-70A6-AD2F-334E-6817526D80C8}"/>
              </a:ext>
            </a:extLst>
          </p:cNvPr>
          <p:cNvPicPr>
            <a:picLocks noChangeAspect="1"/>
          </p:cNvPicPr>
          <p:nvPr/>
        </p:nvPicPr>
        <p:blipFill>
          <a:blip r:embed="rId2"/>
          <a:stretch>
            <a:fillRect/>
          </a:stretch>
        </p:blipFill>
        <p:spPr>
          <a:xfrm>
            <a:off x="4114800" y="381000"/>
            <a:ext cx="7162800" cy="6070473"/>
          </a:xfrm>
          <a:prstGeom prst="rect">
            <a:avLst/>
          </a:prstGeom>
          <a:ln w="19050">
            <a:solidFill>
              <a:schemeClr val="tx1"/>
            </a:solidFill>
          </a:ln>
        </p:spPr>
      </p:pic>
    </p:spTree>
    <p:extLst>
      <p:ext uri="{BB962C8B-B14F-4D97-AF65-F5344CB8AC3E}">
        <p14:creationId xmlns:p14="http://schemas.microsoft.com/office/powerpoint/2010/main" val="17963875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FE224-D938-85F5-90DC-C47CCDBD9651}"/>
              </a:ext>
            </a:extLst>
          </p:cNvPr>
          <p:cNvSpPr>
            <a:spLocks noGrp="1"/>
          </p:cNvSpPr>
          <p:nvPr>
            <p:ph type="title"/>
          </p:nvPr>
        </p:nvSpPr>
        <p:spPr>
          <a:xfrm>
            <a:off x="609600" y="182880"/>
            <a:ext cx="10972800" cy="883920"/>
          </a:xfrm>
        </p:spPr>
        <p:txBody>
          <a:bodyPr/>
          <a:lstStyle/>
          <a:p>
            <a:r>
              <a:rPr lang="en-US" dirty="0"/>
              <a:t>Take Aways</a:t>
            </a:r>
          </a:p>
        </p:txBody>
      </p:sp>
      <p:sp>
        <p:nvSpPr>
          <p:cNvPr id="3" name="Content Placeholder 2">
            <a:extLst>
              <a:ext uri="{FF2B5EF4-FFF2-40B4-BE49-F238E27FC236}">
                <a16:creationId xmlns:a16="http://schemas.microsoft.com/office/drawing/2014/main" id="{164EBA20-6D8E-F3DF-B1B9-33D22037E425}"/>
              </a:ext>
            </a:extLst>
          </p:cNvPr>
          <p:cNvSpPr>
            <a:spLocks noGrp="1"/>
          </p:cNvSpPr>
          <p:nvPr>
            <p:ph idx="1"/>
          </p:nvPr>
        </p:nvSpPr>
        <p:spPr>
          <a:xfrm>
            <a:off x="609600" y="1307592"/>
            <a:ext cx="10972800" cy="5367528"/>
          </a:xfrm>
        </p:spPr>
        <p:txBody>
          <a:bodyPr>
            <a:normAutofit fontScale="77500" lnSpcReduction="20000"/>
          </a:bodyPr>
          <a:lstStyle/>
          <a:p>
            <a:pPr>
              <a:lnSpc>
                <a:spcPct val="120000"/>
              </a:lnSpc>
              <a:spcBef>
                <a:spcPts val="600"/>
              </a:spcBef>
              <a:spcAft>
                <a:spcPts val="600"/>
              </a:spcAft>
            </a:pPr>
            <a:r>
              <a:rPr lang="en-US" sz="3400" b="1" dirty="0"/>
              <a:t>Start by: </a:t>
            </a:r>
          </a:p>
          <a:p>
            <a:pPr marL="858838" lvl="1" indent="-401638">
              <a:lnSpc>
                <a:spcPct val="120000"/>
              </a:lnSpc>
              <a:spcBef>
                <a:spcPts val="600"/>
              </a:spcBef>
              <a:spcAft>
                <a:spcPts val="600"/>
              </a:spcAft>
              <a:buFont typeface="Courier New" panose="02070309020205020404" pitchFamily="49" charset="0"/>
              <a:buChar char="o"/>
              <a:tabLst>
                <a:tab pos="969963" algn="l"/>
              </a:tabLst>
            </a:pPr>
            <a:r>
              <a:rPr lang="en-US" sz="3400" dirty="0"/>
              <a:t>Sign Up for the </a:t>
            </a:r>
            <a:r>
              <a:rPr lang="en-US" sz="3400" dirty="0">
                <a:hlinkClick r:id="rId2"/>
              </a:rPr>
              <a:t>Champion’s List</a:t>
            </a:r>
            <a:r>
              <a:rPr lang="en-US" sz="3400" dirty="0"/>
              <a:t> – a monthly newsletter with ongoing training and top of mind opportunities </a:t>
            </a:r>
          </a:p>
          <a:p>
            <a:pPr marL="858838" lvl="1" indent="-401638">
              <a:lnSpc>
                <a:spcPct val="120000"/>
              </a:lnSpc>
              <a:spcBef>
                <a:spcPts val="600"/>
              </a:spcBef>
              <a:spcAft>
                <a:spcPts val="600"/>
              </a:spcAft>
              <a:buFont typeface="Courier New" panose="02070309020205020404" pitchFamily="49" charset="0"/>
              <a:buChar char="o"/>
              <a:tabLst>
                <a:tab pos="969963" algn="l"/>
              </a:tabLst>
            </a:pPr>
            <a:r>
              <a:rPr lang="en-US" sz="3400" dirty="0"/>
              <a:t>Using “we” and “us”</a:t>
            </a:r>
          </a:p>
          <a:p>
            <a:pPr marL="858838" lvl="1" indent="-401638">
              <a:lnSpc>
                <a:spcPct val="120000"/>
              </a:lnSpc>
              <a:spcBef>
                <a:spcPts val="600"/>
              </a:spcBef>
              <a:spcAft>
                <a:spcPts val="600"/>
              </a:spcAft>
              <a:buFont typeface="Courier New" panose="02070309020205020404" pitchFamily="49" charset="0"/>
              <a:buChar char="o"/>
              <a:tabLst>
                <a:tab pos="969963" algn="l"/>
              </a:tabLst>
            </a:pPr>
            <a:r>
              <a:rPr lang="en-US" sz="3400" dirty="0"/>
              <a:t>Picking one frame to incorporate in your daily awareness</a:t>
            </a:r>
          </a:p>
          <a:p>
            <a:pPr>
              <a:lnSpc>
                <a:spcPct val="120000"/>
              </a:lnSpc>
              <a:spcBef>
                <a:spcPts val="600"/>
              </a:spcBef>
              <a:spcAft>
                <a:spcPts val="600"/>
              </a:spcAft>
            </a:pPr>
            <a:r>
              <a:rPr lang="en-US" sz="3400" b="1" dirty="0"/>
              <a:t>Avoid:</a:t>
            </a:r>
          </a:p>
          <a:p>
            <a:pPr marL="858838" lvl="1" indent="-401638">
              <a:lnSpc>
                <a:spcPct val="120000"/>
              </a:lnSpc>
              <a:spcBef>
                <a:spcPts val="600"/>
              </a:spcBef>
              <a:spcAft>
                <a:spcPts val="600"/>
              </a:spcAft>
              <a:buFont typeface="Courier New" panose="02070309020205020404" pitchFamily="49" charset="0"/>
              <a:buChar char="o"/>
              <a:tabLst>
                <a:tab pos="969963" algn="l"/>
              </a:tabLst>
            </a:pPr>
            <a:r>
              <a:rPr lang="en-US" sz="3400" dirty="0"/>
              <a:t>Focusing on individuals</a:t>
            </a:r>
          </a:p>
          <a:p>
            <a:pPr marL="858838" lvl="1" indent="-401638">
              <a:lnSpc>
                <a:spcPct val="120000"/>
              </a:lnSpc>
              <a:spcBef>
                <a:spcPts val="600"/>
              </a:spcBef>
              <a:spcAft>
                <a:spcPts val="600"/>
              </a:spcAft>
              <a:buFont typeface="Courier New" panose="02070309020205020404" pitchFamily="49" charset="0"/>
              <a:buChar char="o"/>
              <a:tabLst>
                <a:tab pos="969963" algn="l"/>
              </a:tabLst>
            </a:pPr>
            <a:r>
              <a:rPr lang="en-US" sz="3400" dirty="0"/>
              <a:t>Vulnerability as an inherent truth for older adults and people with disabilities</a:t>
            </a:r>
          </a:p>
          <a:p>
            <a:pPr marL="858838" lvl="1" indent="-401638">
              <a:lnSpc>
                <a:spcPct val="120000"/>
              </a:lnSpc>
              <a:spcBef>
                <a:spcPts val="600"/>
              </a:spcBef>
              <a:spcAft>
                <a:spcPts val="600"/>
              </a:spcAft>
              <a:buFont typeface="Courier New" panose="02070309020205020404" pitchFamily="49" charset="0"/>
              <a:buChar char="o"/>
              <a:tabLst>
                <a:tab pos="969963" algn="l"/>
              </a:tabLst>
            </a:pPr>
            <a:r>
              <a:rPr lang="en-US" sz="3400" dirty="0"/>
              <a:t>Fatalism </a:t>
            </a:r>
          </a:p>
          <a:p>
            <a:endParaRPr lang="en-US" dirty="0"/>
          </a:p>
        </p:txBody>
      </p:sp>
    </p:spTree>
    <p:extLst>
      <p:ext uri="{BB962C8B-B14F-4D97-AF65-F5344CB8AC3E}">
        <p14:creationId xmlns:p14="http://schemas.microsoft.com/office/powerpoint/2010/main" val="3938912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E95391F-CC71-1505-1A90-86A18A5925B6}"/>
              </a:ext>
            </a:extLst>
          </p:cNvPr>
          <p:cNvSpPr>
            <a:spLocks noGrp="1"/>
          </p:cNvSpPr>
          <p:nvPr>
            <p:ph type="title"/>
          </p:nvPr>
        </p:nvSpPr>
        <p:spPr/>
        <p:txBody>
          <a:bodyPr/>
          <a:lstStyle/>
          <a:p>
            <a:r>
              <a:rPr lang="en-US" dirty="0"/>
              <a:t>Age and Disability-Friendly Ecosystem</a:t>
            </a:r>
          </a:p>
        </p:txBody>
      </p:sp>
      <p:sp>
        <p:nvSpPr>
          <p:cNvPr id="5" name="Text Placeholder 4">
            <a:extLst>
              <a:ext uri="{FF2B5EF4-FFF2-40B4-BE49-F238E27FC236}">
                <a16:creationId xmlns:a16="http://schemas.microsoft.com/office/drawing/2014/main" id="{4CEE563E-F0F8-C717-4CC3-73B77E40BE06}"/>
              </a:ext>
            </a:extLst>
          </p:cNvPr>
          <p:cNvSpPr>
            <a:spLocks noGrp="1"/>
          </p:cNvSpPr>
          <p:nvPr>
            <p:ph type="body" idx="1"/>
          </p:nvPr>
        </p:nvSpPr>
        <p:spPr/>
        <p:txBody>
          <a:bodyPr/>
          <a:lstStyle/>
          <a:p>
            <a:r>
              <a:rPr lang="en-US" dirty="0"/>
              <a:t>Rowing in the same direction</a:t>
            </a:r>
          </a:p>
        </p:txBody>
      </p:sp>
    </p:spTree>
    <p:extLst>
      <p:ext uri="{BB962C8B-B14F-4D97-AF65-F5344CB8AC3E}">
        <p14:creationId xmlns:p14="http://schemas.microsoft.com/office/powerpoint/2010/main" val="22860450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B39AA84-CF4D-32E1-13E1-2369B180915C}"/>
              </a:ext>
            </a:extLst>
          </p:cNvPr>
          <p:cNvSpPr>
            <a:spLocks noGrp="1"/>
          </p:cNvSpPr>
          <p:nvPr>
            <p:ph type="title"/>
          </p:nvPr>
        </p:nvSpPr>
        <p:spPr>
          <a:xfrm>
            <a:off x="197420" y="182880"/>
            <a:ext cx="11842180" cy="960120"/>
          </a:xfrm>
        </p:spPr>
        <p:txBody>
          <a:bodyPr>
            <a:normAutofit/>
          </a:bodyPr>
          <a:lstStyle/>
          <a:p>
            <a:r>
              <a:rPr lang="en-US" sz="3600" dirty="0">
                <a:latin typeface="Aptos SemiBold" panose="020B0004020202020204" pitchFamily="34" charset="0"/>
                <a:ea typeface="Lato" panose="020F0502020204030203" pitchFamily="34" charset="0"/>
                <a:cs typeface="Lato" panose="020F0502020204030203" pitchFamily="34" charset="0"/>
              </a:rPr>
              <a:t>Introducing the Age and Disability-Friendly Ecosystem</a:t>
            </a:r>
            <a:endParaRPr lang="en-US" sz="3600" dirty="0"/>
          </a:p>
        </p:txBody>
      </p:sp>
      <p:grpSp>
        <p:nvGrpSpPr>
          <p:cNvPr id="6" name="Group 5" descr="logo for the age friendly ecosystem with 6 primary color sectors around people and age-friendly policies, practices and communications in the middle. ">
            <a:extLst>
              <a:ext uri="{FF2B5EF4-FFF2-40B4-BE49-F238E27FC236}">
                <a16:creationId xmlns:a16="http://schemas.microsoft.com/office/drawing/2014/main" id="{0B1A45F4-1195-9FCA-75FD-30451819AE24}"/>
              </a:ext>
            </a:extLst>
          </p:cNvPr>
          <p:cNvGrpSpPr/>
          <p:nvPr/>
        </p:nvGrpSpPr>
        <p:grpSpPr>
          <a:xfrm>
            <a:off x="457200" y="1234440"/>
            <a:ext cx="4679380" cy="4953000"/>
            <a:chOff x="381000" y="1200150"/>
            <a:chExt cx="3338789" cy="3429000"/>
          </a:xfrm>
        </p:grpSpPr>
        <p:pic>
          <p:nvPicPr>
            <p:cNvPr id="7" name="Picture 6" descr="age friendly ecosystem logo">
              <a:extLst>
                <a:ext uri="{FF2B5EF4-FFF2-40B4-BE49-F238E27FC236}">
                  <a16:creationId xmlns:a16="http://schemas.microsoft.com/office/drawing/2014/main" id="{C6A675E7-6687-483E-7A7F-C5897BE3AE07}"/>
                </a:ext>
              </a:extLst>
            </p:cNvPr>
            <p:cNvPicPr>
              <a:picLocks noChangeAspect="1"/>
            </p:cNvPicPr>
            <p:nvPr/>
          </p:nvPicPr>
          <p:blipFill>
            <a:blip r:embed="rId3"/>
            <a:srcRect l="2532" r="3751" b="3105"/>
            <a:stretch>
              <a:fillRect/>
            </a:stretch>
          </p:blipFill>
          <p:spPr>
            <a:xfrm>
              <a:off x="658239" y="1200150"/>
              <a:ext cx="2860511" cy="3429000"/>
            </a:xfrm>
            <a:prstGeom prst="rect">
              <a:avLst/>
            </a:prstGeom>
            <a:noFill/>
          </p:spPr>
        </p:pic>
        <p:sp>
          <p:nvSpPr>
            <p:cNvPr id="8" name="TextBox 7">
              <a:extLst>
                <a:ext uri="{FF2B5EF4-FFF2-40B4-BE49-F238E27FC236}">
                  <a16:creationId xmlns:a16="http://schemas.microsoft.com/office/drawing/2014/main" id="{E5DE48B2-13F5-F63B-3E88-32F5E544CBB0}"/>
                </a:ext>
              </a:extLst>
            </p:cNvPr>
            <p:cNvSpPr txBox="1"/>
            <p:nvPr/>
          </p:nvSpPr>
          <p:spPr>
            <a:xfrm>
              <a:off x="973755" y="1575053"/>
              <a:ext cx="652743" cy="369332"/>
            </a:xfrm>
            <a:prstGeom prst="rect">
              <a:avLst/>
            </a:prstGeom>
            <a:noFill/>
          </p:spPr>
          <p:txBody>
            <a:bodyPr wrap="none" rtlCol="0">
              <a:spAutoFit/>
            </a:bodyPr>
            <a:lstStyle/>
            <a:p>
              <a:r>
                <a:rPr lang="en-US" b="1" dirty="0"/>
                <a:t>2017</a:t>
              </a:r>
            </a:p>
          </p:txBody>
        </p:sp>
        <p:sp>
          <p:nvSpPr>
            <p:cNvPr id="9" name="TextBox 8">
              <a:extLst>
                <a:ext uri="{FF2B5EF4-FFF2-40B4-BE49-F238E27FC236}">
                  <a16:creationId xmlns:a16="http://schemas.microsoft.com/office/drawing/2014/main" id="{4BFE0182-6816-7776-33F8-B37D4741AFE1}"/>
                </a:ext>
              </a:extLst>
            </p:cNvPr>
            <p:cNvSpPr txBox="1"/>
            <p:nvPr/>
          </p:nvSpPr>
          <p:spPr>
            <a:xfrm>
              <a:off x="914400" y="4095750"/>
              <a:ext cx="652743" cy="369332"/>
            </a:xfrm>
            <a:prstGeom prst="rect">
              <a:avLst/>
            </a:prstGeom>
            <a:noFill/>
          </p:spPr>
          <p:txBody>
            <a:bodyPr wrap="none" rtlCol="0">
              <a:spAutoFit/>
            </a:bodyPr>
            <a:lstStyle/>
            <a:p>
              <a:r>
                <a:rPr lang="en-US" b="1" dirty="0"/>
                <a:t>2012</a:t>
              </a:r>
            </a:p>
          </p:txBody>
        </p:sp>
        <p:sp>
          <p:nvSpPr>
            <p:cNvPr id="10" name="TextBox 9">
              <a:extLst>
                <a:ext uri="{FF2B5EF4-FFF2-40B4-BE49-F238E27FC236}">
                  <a16:creationId xmlns:a16="http://schemas.microsoft.com/office/drawing/2014/main" id="{8A79190F-D451-919A-BB5E-95ACF80CDFB5}"/>
                </a:ext>
              </a:extLst>
            </p:cNvPr>
            <p:cNvSpPr txBox="1"/>
            <p:nvPr/>
          </p:nvSpPr>
          <p:spPr>
            <a:xfrm>
              <a:off x="2609846" y="1573631"/>
              <a:ext cx="652743" cy="369332"/>
            </a:xfrm>
            <a:prstGeom prst="rect">
              <a:avLst/>
            </a:prstGeom>
            <a:noFill/>
          </p:spPr>
          <p:txBody>
            <a:bodyPr wrap="none" rtlCol="0">
              <a:spAutoFit/>
            </a:bodyPr>
            <a:lstStyle/>
            <a:p>
              <a:r>
                <a:rPr lang="en-US" b="1" dirty="0"/>
                <a:t>2018</a:t>
              </a:r>
            </a:p>
          </p:txBody>
        </p:sp>
        <p:sp>
          <p:nvSpPr>
            <p:cNvPr id="11" name="TextBox 10">
              <a:extLst>
                <a:ext uri="{FF2B5EF4-FFF2-40B4-BE49-F238E27FC236}">
                  <a16:creationId xmlns:a16="http://schemas.microsoft.com/office/drawing/2014/main" id="{954A585B-09B6-9D19-84FE-A8FE89A50984}"/>
                </a:ext>
              </a:extLst>
            </p:cNvPr>
            <p:cNvSpPr txBox="1"/>
            <p:nvPr/>
          </p:nvSpPr>
          <p:spPr>
            <a:xfrm>
              <a:off x="381000" y="2775761"/>
              <a:ext cx="652743" cy="369332"/>
            </a:xfrm>
            <a:prstGeom prst="rect">
              <a:avLst/>
            </a:prstGeom>
            <a:noFill/>
          </p:spPr>
          <p:txBody>
            <a:bodyPr wrap="none" rtlCol="0">
              <a:spAutoFit/>
            </a:bodyPr>
            <a:lstStyle/>
            <a:p>
              <a:r>
                <a:rPr lang="en-US" b="1" dirty="0"/>
                <a:t>2012</a:t>
              </a:r>
            </a:p>
          </p:txBody>
        </p:sp>
        <p:sp>
          <p:nvSpPr>
            <p:cNvPr id="12" name="TextBox 11">
              <a:extLst>
                <a:ext uri="{FF2B5EF4-FFF2-40B4-BE49-F238E27FC236}">
                  <a16:creationId xmlns:a16="http://schemas.microsoft.com/office/drawing/2014/main" id="{B9664803-2154-27E2-EC77-719237BB912A}"/>
                </a:ext>
              </a:extLst>
            </p:cNvPr>
            <p:cNvSpPr txBox="1"/>
            <p:nvPr/>
          </p:nvSpPr>
          <p:spPr>
            <a:xfrm>
              <a:off x="3067046" y="2819138"/>
              <a:ext cx="652743" cy="369332"/>
            </a:xfrm>
            <a:prstGeom prst="rect">
              <a:avLst/>
            </a:prstGeom>
            <a:noFill/>
          </p:spPr>
          <p:txBody>
            <a:bodyPr wrap="none" rtlCol="0">
              <a:spAutoFit/>
            </a:bodyPr>
            <a:lstStyle/>
            <a:p>
              <a:r>
                <a:rPr lang="en-US" b="1" dirty="0"/>
                <a:t>2006</a:t>
              </a:r>
            </a:p>
          </p:txBody>
        </p:sp>
      </p:grpSp>
      <p:sp>
        <p:nvSpPr>
          <p:cNvPr id="13" name="TextBox 12">
            <a:extLst>
              <a:ext uri="{FF2B5EF4-FFF2-40B4-BE49-F238E27FC236}">
                <a16:creationId xmlns:a16="http://schemas.microsoft.com/office/drawing/2014/main" id="{CB2FC5CC-1FE5-F794-E854-999ADE351BDF}"/>
              </a:ext>
            </a:extLst>
          </p:cNvPr>
          <p:cNvSpPr txBox="1"/>
          <p:nvPr/>
        </p:nvSpPr>
        <p:spPr bwMode="auto">
          <a:xfrm>
            <a:off x="5295892" y="1706880"/>
            <a:ext cx="6286508" cy="4008120"/>
          </a:xfrm>
          <a:prstGeom prst="rect">
            <a:avLst/>
          </a:prstGeom>
          <a:noFill/>
          <a:ln>
            <a:noFill/>
          </a:ln>
        </p:spPr>
        <p:txBody>
          <a:bodyPr vert="horz" wrap="square" lIns="91440" tIns="45720" rIns="91440" bIns="45720" numCol="1" rtlCol="0" anchor="t" anchorCtr="0" compatLnSpc="1">
            <a:prstTxWarp prst="textNoShape">
              <a:avLst/>
            </a:prstTxWarp>
            <a:noAutofit/>
          </a:bodyPr>
          <a:lstStyle/>
          <a:p>
            <a:pPr marL="231775" indent="-231775">
              <a:spcBef>
                <a:spcPts val="600"/>
              </a:spcBef>
              <a:spcAft>
                <a:spcPts val="600"/>
              </a:spcAft>
              <a:buClr>
                <a:srgbClr val="003D78"/>
              </a:buClr>
              <a:buFont typeface="Wingdings" panose="05000000000000000000" pitchFamily="2" charset="2"/>
              <a:buChar char="§"/>
            </a:pPr>
            <a:r>
              <a:rPr lang="en-US" sz="2800" dirty="0">
                <a:solidFill>
                  <a:srgbClr val="003D78"/>
                </a:solidFill>
                <a:latin typeface="Aptos" panose="020B0004020202020204" pitchFamily="34" charset="0"/>
              </a:rPr>
              <a:t>After key convenings to align age-friendly stakeholders, t</a:t>
            </a:r>
            <a:r>
              <a:rPr lang="en-US" sz="2800" kern="1200" dirty="0">
                <a:solidFill>
                  <a:srgbClr val="003D78"/>
                </a:solidFill>
                <a:latin typeface="Aptos" panose="020B0004020202020204" pitchFamily="34" charset="0"/>
                <a:ea typeface="Verdana" pitchFamily="34" charset="0"/>
                <a:cs typeface="Arial" panose="020B0604020202020204" pitchFamily="34" charset="0"/>
              </a:rPr>
              <a:t>he John A. Hartford Foundation established the ecosystem framework in 2020. </a:t>
            </a:r>
          </a:p>
          <a:p>
            <a:pPr marL="231775" indent="-231775">
              <a:spcBef>
                <a:spcPts val="600"/>
              </a:spcBef>
              <a:spcAft>
                <a:spcPts val="600"/>
              </a:spcAft>
              <a:buClr>
                <a:srgbClr val="003D78"/>
              </a:buClr>
              <a:buFont typeface="Wingdings" panose="05000000000000000000" pitchFamily="2" charset="2"/>
              <a:buChar char="§"/>
            </a:pPr>
            <a:r>
              <a:rPr lang="en-US" sz="2800" dirty="0">
                <a:solidFill>
                  <a:srgbClr val="003D78"/>
                </a:solidFill>
                <a:latin typeface="Aptos" panose="020B0004020202020204" pitchFamily="34" charset="0"/>
                <a:ea typeface="Verdana" pitchFamily="34" charset="0"/>
                <a:cs typeface="Arial" panose="020B0604020202020204" pitchFamily="34" charset="0"/>
              </a:rPr>
              <a:t>Home and Community-based Services has not designation because Medicaid and Older Americans Act services vary widely across the country.</a:t>
            </a:r>
            <a:endParaRPr lang="en-US" sz="2800" kern="1200" dirty="0">
              <a:solidFill>
                <a:srgbClr val="003D78"/>
              </a:solidFill>
              <a:latin typeface="Aptos" panose="020B0004020202020204" pitchFamily="34" charset="0"/>
              <a:ea typeface="Verdana" pitchFamily="34" charset="0"/>
              <a:cs typeface="Arial" panose="020B0604020202020204" pitchFamily="34" charset="0"/>
            </a:endParaRPr>
          </a:p>
        </p:txBody>
      </p:sp>
    </p:spTree>
    <p:extLst>
      <p:ext uri="{BB962C8B-B14F-4D97-AF65-F5344CB8AC3E}">
        <p14:creationId xmlns:p14="http://schemas.microsoft.com/office/powerpoint/2010/main" val="1171273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A3209-8902-3654-25AB-F881693929B9}"/>
              </a:ext>
            </a:extLst>
          </p:cNvPr>
          <p:cNvSpPr>
            <a:spLocks noGrp="1"/>
          </p:cNvSpPr>
          <p:nvPr>
            <p:ph type="title"/>
          </p:nvPr>
        </p:nvSpPr>
        <p:spPr/>
        <p:txBody>
          <a:bodyPr/>
          <a:lstStyle/>
          <a:p>
            <a:r>
              <a:rPr lang="en-US" dirty="0"/>
              <a:t>Why?</a:t>
            </a:r>
          </a:p>
        </p:txBody>
      </p:sp>
      <p:sp>
        <p:nvSpPr>
          <p:cNvPr id="3" name="Content Placeholder 2">
            <a:extLst>
              <a:ext uri="{FF2B5EF4-FFF2-40B4-BE49-F238E27FC236}">
                <a16:creationId xmlns:a16="http://schemas.microsoft.com/office/drawing/2014/main" id="{689A6338-0145-C154-7C6C-6EE8C5E17289}"/>
              </a:ext>
            </a:extLst>
          </p:cNvPr>
          <p:cNvSpPr>
            <a:spLocks noGrp="1"/>
          </p:cNvSpPr>
          <p:nvPr>
            <p:ph idx="1"/>
          </p:nvPr>
        </p:nvSpPr>
        <p:spPr>
          <a:xfrm>
            <a:off x="609600" y="1524000"/>
            <a:ext cx="10972800" cy="4757928"/>
          </a:xfrm>
        </p:spPr>
        <p:txBody>
          <a:bodyPr>
            <a:normAutofit fontScale="77500" lnSpcReduction="20000"/>
          </a:bodyPr>
          <a:lstStyle/>
          <a:p>
            <a:pPr>
              <a:lnSpc>
                <a:spcPct val="120000"/>
              </a:lnSpc>
              <a:spcBef>
                <a:spcPts val="600"/>
              </a:spcBef>
              <a:spcAft>
                <a:spcPts val="600"/>
              </a:spcAft>
            </a:pPr>
            <a:r>
              <a:rPr lang="en-US" sz="2800" dirty="0"/>
              <a:t>Our vision is a Wisconsin where people of all abilities belong and can thrive as they age.</a:t>
            </a:r>
          </a:p>
          <a:p>
            <a:pPr>
              <a:lnSpc>
                <a:spcPct val="120000"/>
              </a:lnSpc>
              <a:spcBef>
                <a:spcPts val="600"/>
              </a:spcBef>
              <a:spcAft>
                <a:spcPts val="600"/>
              </a:spcAft>
            </a:pPr>
            <a:r>
              <a:rPr lang="en-US" sz="2800" dirty="0"/>
              <a:t>Our mission is to build a more inclusive Wisconsin by advancing age and disability friendly practices statewide through cross-sector collaboration.  </a:t>
            </a:r>
          </a:p>
          <a:p>
            <a:pPr>
              <a:lnSpc>
                <a:spcPct val="120000"/>
              </a:lnSpc>
              <a:spcBef>
                <a:spcPts val="600"/>
              </a:spcBef>
              <a:spcAft>
                <a:spcPts val="600"/>
              </a:spcAft>
            </a:pPr>
            <a:r>
              <a:rPr lang="en-US" sz="2800" b="1" dirty="0"/>
              <a:t>We are all aging! Total 60+ Population in WI:</a:t>
            </a:r>
            <a:r>
              <a:rPr lang="en-US" sz="2800" dirty="0"/>
              <a:t> Approximately 1,514,099 individuals representing 25.6% of the population. </a:t>
            </a:r>
          </a:p>
          <a:p>
            <a:pPr>
              <a:lnSpc>
                <a:spcPct val="120000"/>
              </a:lnSpc>
              <a:spcBef>
                <a:spcPts val="600"/>
              </a:spcBef>
              <a:spcAft>
                <a:spcPts val="600"/>
              </a:spcAft>
            </a:pPr>
            <a:r>
              <a:rPr lang="en-US" sz="2800" dirty="0"/>
              <a:t>Population health is achieved when </a:t>
            </a:r>
            <a:r>
              <a:rPr lang="en-US" sz="2800" b="1" i="1" dirty="0"/>
              <a:t>everyone</a:t>
            </a:r>
            <a:r>
              <a:rPr lang="en-US" sz="2800" dirty="0"/>
              <a:t> has a fair and just opportunity to be as healthy as possible in society. Ageism and ableism create a barrier to this goal. </a:t>
            </a:r>
          </a:p>
          <a:p>
            <a:pPr>
              <a:lnSpc>
                <a:spcPct val="120000"/>
              </a:lnSpc>
              <a:spcBef>
                <a:spcPts val="600"/>
              </a:spcBef>
              <a:spcAft>
                <a:spcPts val="600"/>
              </a:spcAft>
            </a:pPr>
            <a:r>
              <a:rPr lang="en-US" sz="2800" dirty="0"/>
              <a:t>When we bring people together to work in genuine collaboration, we amplify our power to make systems change. </a:t>
            </a:r>
          </a:p>
          <a:p>
            <a:endParaRPr lang="en-US" dirty="0"/>
          </a:p>
        </p:txBody>
      </p:sp>
    </p:spTree>
    <p:extLst>
      <p:ext uri="{BB962C8B-B14F-4D97-AF65-F5344CB8AC3E}">
        <p14:creationId xmlns:p14="http://schemas.microsoft.com/office/powerpoint/2010/main" val="1196155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DC20EF-2B0E-7074-619F-E2A3C6A97483}"/>
              </a:ext>
            </a:extLst>
          </p:cNvPr>
          <p:cNvSpPr>
            <a:spLocks noGrp="1"/>
          </p:cNvSpPr>
          <p:nvPr>
            <p:ph type="title"/>
          </p:nvPr>
        </p:nvSpPr>
        <p:spPr>
          <a:xfrm>
            <a:off x="609600" y="304800"/>
            <a:ext cx="10053800" cy="1016000"/>
          </a:xfrm>
        </p:spPr>
        <p:txBody>
          <a:bodyPr/>
          <a:lstStyle/>
          <a:p>
            <a:r>
              <a:rPr lang="en-US" dirty="0"/>
              <a:t>By Sector</a:t>
            </a:r>
          </a:p>
        </p:txBody>
      </p:sp>
      <p:sp>
        <p:nvSpPr>
          <p:cNvPr id="2" name="Content Placeholder 1">
            <a:extLst>
              <a:ext uri="{FF2B5EF4-FFF2-40B4-BE49-F238E27FC236}">
                <a16:creationId xmlns:a16="http://schemas.microsoft.com/office/drawing/2014/main" id="{9ACB040E-5097-3DA7-5745-C493576C41F8}"/>
              </a:ext>
            </a:extLst>
          </p:cNvPr>
          <p:cNvSpPr>
            <a:spLocks noGrp="1"/>
          </p:cNvSpPr>
          <p:nvPr>
            <p:ph sz="quarter" idx="10"/>
          </p:nvPr>
        </p:nvSpPr>
        <p:spPr>
          <a:xfrm>
            <a:off x="609600" y="1320801"/>
            <a:ext cx="10972800" cy="4851394"/>
          </a:xfrm>
        </p:spPr>
        <p:txBody>
          <a:bodyPr>
            <a:normAutofit/>
          </a:bodyPr>
          <a:lstStyle/>
          <a:p>
            <a:pPr>
              <a:spcBef>
                <a:spcPts val="600"/>
              </a:spcBef>
              <a:spcAft>
                <a:spcPts val="600"/>
              </a:spcAft>
            </a:pPr>
            <a:r>
              <a:rPr lang="en-US" sz="2600" dirty="0"/>
              <a:t>Age-Friendly </a:t>
            </a:r>
            <a:r>
              <a:rPr lang="en-US" sz="2600" b="1" dirty="0"/>
              <a:t>Universities</a:t>
            </a:r>
            <a:r>
              <a:rPr lang="en-US" sz="2600" dirty="0"/>
              <a:t>: UW La Crosse, UW Superior, UW Green Bay</a:t>
            </a:r>
          </a:p>
          <a:p>
            <a:pPr>
              <a:spcBef>
                <a:spcPts val="600"/>
              </a:spcBef>
              <a:spcAft>
                <a:spcPts val="600"/>
              </a:spcAft>
            </a:pPr>
            <a:r>
              <a:rPr lang="en-US" sz="2600" dirty="0"/>
              <a:t>Age-Friendly </a:t>
            </a:r>
            <a:r>
              <a:rPr lang="en-US" sz="2600" b="1" dirty="0"/>
              <a:t>Communities</a:t>
            </a:r>
            <a:r>
              <a:rPr lang="en-US" sz="2600" dirty="0"/>
              <a:t>: Appleton, Greendale, La Crosse, Madison, Milwaukee County, Oshkosh, Reedsburg, Sheboygan, Shorewood, Stevens Point, Sun Prairie, Wausau, Wauwatosa, West Allis, West Bend</a:t>
            </a:r>
          </a:p>
          <a:p>
            <a:pPr>
              <a:spcBef>
                <a:spcPts val="600"/>
              </a:spcBef>
              <a:spcAft>
                <a:spcPts val="600"/>
              </a:spcAft>
            </a:pPr>
            <a:r>
              <a:rPr lang="en-US" sz="2600" dirty="0"/>
              <a:t>Age-Friendly </a:t>
            </a:r>
            <a:r>
              <a:rPr lang="en-US" sz="2600" b="1" dirty="0"/>
              <a:t>Public Health</a:t>
            </a:r>
            <a:r>
              <a:rPr lang="en-US" sz="2600" dirty="0"/>
              <a:t>: Wauwatosa, Greendale, Eau Claire and Waukesha Counties</a:t>
            </a:r>
          </a:p>
          <a:p>
            <a:pPr>
              <a:spcBef>
                <a:spcPts val="600"/>
              </a:spcBef>
              <a:spcAft>
                <a:spcPts val="600"/>
              </a:spcAft>
            </a:pPr>
            <a:r>
              <a:rPr lang="en-US" sz="2600" dirty="0"/>
              <a:t>Age-Friendly </a:t>
            </a:r>
            <a:r>
              <a:rPr lang="en-US" sz="2600" b="1" dirty="0"/>
              <a:t>Health Systems</a:t>
            </a:r>
            <a:r>
              <a:rPr lang="en-US" sz="2600" dirty="0"/>
              <a:t>: 78 designees to date supported by a statewide </a:t>
            </a:r>
            <a:r>
              <a:rPr lang="en-US" sz="2600" u="sng" dirty="0">
                <a:solidFill>
                  <a:schemeClr val="dk1"/>
                </a:solidFill>
                <a:hlinkClick r:id="rId2"/>
              </a:rPr>
              <a:t>consortium</a:t>
            </a:r>
            <a:r>
              <a:rPr lang="en-US" sz="2600" dirty="0">
                <a:solidFill>
                  <a:schemeClr val="dk1"/>
                </a:solidFill>
              </a:rPr>
              <a:t> </a:t>
            </a:r>
            <a:r>
              <a:rPr lang="en-US" sz="2600" dirty="0"/>
              <a:t>led by the Wisconsin Geriatric Education Center (WGEC) through Marquette University</a:t>
            </a:r>
          </a:p>
        </p:txBody>
      </p:sp>
    </p:spTree>
    <p:extLst>
      <p:ext uri="{BB962C8B-B14F-4D97-AF65-F5344CB8AC3E}">
        <p14:creationId xmlns:p14="http://schemas.microsoft.com/office/powerpoint/2010/main" val="13833809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7B9332E-EF52-109C-D07A-9A240EB0FD51}"/>
              </a:ext>
            </a:extLst>
          </p:cNvPr>
          <p:cNvSpPr>
            <a:spLocks noGrp="1"/>
          </p:cNvSpPr>
          <p:nvPr>
            <p:ph type="title"/>
          </p:nvPr>
        </p:nvSpPr>
        <p:spPr/>
        <p:txBody>
          <a:bodyPr/>
          <a:lstStyle/>
          <a:p>
            <a:r>
              <a:rPr lang="en-US" dirty="0"/>
              <a:t>On Wisconsin!</a:t>
            </a:r>
          </a:p>
        </p:txBody>
      </p:sp>
      <p:sp>
        <p:nvSpPr>
          <p:cNvPr id="6" name="Content Placeholder 5">
            <a:extLst>
              <a:ext uri="{FF2B5EF4-FFF2-40B4-BE49-F238E27FC236}">
                <a16:creationId xmlns:a16="http://schemas.microsoft.com/office/drawing/2014/main" id="{47F21F45-6524-7188-9C80-7CF131F13A5B}"/>
              </a:ext>
            </a:extLst>
          </p:cNvPr>
          <p:cNvSpPr>
            <a:spLocks noGrp="1"/>
          </p:cNvSpPr>
          <p:nvPr>
            <p:ph sz="quarter" idx="10"/>
          </p:nvPr>
        </p:nvSpPr>
        <p:spPr>
          <a:xfrm>
            <a:off x="914400" y="2108201"/>
            <a:ext cx="4267200" cy="4063993"/>
          </a:xfrm>
        </p:spPr>
        <p:txBody>
          <a:bodyPr/>
          <a:lstStyle/>
          <a:p>
            <a:pPr marL="0" indent="0">
              <a:buNone/>
            </a:pPr>
            <a:r>
              <a:rPr lang="en-US" dirty="0"/>
              <a:t>Wisconsin will be the first state in the nation to fully integrate disability into the ecosystem.</a:t>
            </a:r>
          </a:p>
        </p:txBody>
      </p:sp>
      <p:pic>
        <p:nvPicPr>
          <p:cNvPr id="7" name="Content Placeholder 5" descr="age and disability friendly ecosystem logo">
            <a:extLst>
              <a:ext uri="{FF2B5EF4-FFF2-40B4-BE49-F238E27FC236}">
                <a16:creationId xmlns:a16="http://schemas.microsoft.com/office/drawing/2014/main" id="{7AEDA871-ECB9-4BFF-D964-BDEE27DD888F}"/>
              </a:ext>
            </a:extLst>
          </p:cNvPr>
          <p:cNvPicPr>
            <a:picLocks noChangeAspect="1"/>
          </p:cNvPicPr>
          <p:nvPr/>
        </p:nvPicPr>
        <p:blipFill>
          <a:blip r:embed="rId2"/>
          <a:stretch>
            <a:fillRect/>
          </a:stretch>
        </p:blipFill>
        <p:spPr bwMode="auto">
          <a:xfrm>
            <a:off x="6299201" y="889001"/>
            <a:ext cx="3834535" cy="4540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73407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5" id="{EF03F722-7C51-4431-81B4-E288697D4B0C}" vid="{193A6256-9A1D-444C-87E4-1829C54B5E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ppttemplate3 (5)</Template>
  <TotalTime>1637</TotalTime>
  <Words>1500</Words>
  <Application>Microsoft Office PowerPoint</Application>
  <PresentationFormat>Widescreen</PresentationFormat>
  <Paragraphs>153</Paragraphs>
  <Slides>26</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Aptos</vt:lpstr>
      <vt:lpstr>Aptos SemiBold</vt:lpstr>
      <vt:lpstr>Arial</vt:lpstr>
      <vt:lpstr>Calibri</vt:lpstr>
      <vt:lpstr>Century</vt:lpstr>
      <vt:lpstr>Courier New</vt:lpstr>
      <vt:lpstr>Tahoma</vt:lpstr>
      <vt:lpstr>Verdana</vt:lpstr>
      <vt:lpstr>Wingdings</vt:lpstr>
      <vt:lpstr>Office Theme</vt:lpstr>
      <vt:lpstr>FORWARD with the Bureau of Aging and Disability Resources</vt:lpstr>
      <vt:lpstr>The Bureau of Aging and Disability Resources</vt:lpstr>
      <vt:lpstr>Topics for today</vt:lpstr>
      <vt:lpstr>Reframing Aging and Disability</vt:lpstr>
      <vt:lpstr>Defining Before Reframing</vt:lpstr>
      <vt:lpstr>A Metaphor</vt:lpstr>
      <vt:lpstr>Mix Them Together and What Do You Get?</vt:lpstr>
      <vt:lpstr>It’s a Movement!</vt:lpstr>
      <vt:lpstr>Our Structure</vt:lpstr>
      <vt:lpstr>How Ageism and Ableism Show Up</vt:lpstr>
      <vt:lpstr>It’s All Around Us</vt:lpstr>
      <vt:lpstr>So why do we care?</vt:lpstr>
      <vt:lpstr>A Place to Start</vt:lpstr>
      <vt:lpstr>One Thing Leads to Another</vt:lpstr>
      <vt:lpstr>What Exactly is a Frame?</vt:lpstr>
      <vt:lpstr>Words Matter</vt:lpstr>
      <vt:lpstr>Frames to Advance</vt:lpstr>
      <vt:lpstr>Example 1</vt:lpstr>
      <vt:lpstr>Frames to Advance 2</vt:lpstr>
      <vt:lpstr>Example 2</vt:lpstr>
      <vt:lpstr>Take Aways</vt:lpstr>
      <vt:lpstr>Age and Disability-Friendly Ecosystem</vt:lpstr>
      <vt:lpstr>Introducing the Age and Disability-Friendly Ecosystem</vt:lpstr>
      <vt:lpstr>Why?</vt:lpstr>
      <vt:lpstr>By Sector</vt:lpstr>
      <vt:lpstr>On Wisconsin!</vt:lpstr>
    </vt:vector>
  </TitlesOfParts>
  <Company>Wisconsin Department of Health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Sampson, Helen M - DHS</dc:creator>
  <cp:lastModifiedBy>Daniel Idzikowski</cp:lastModifiedBy>
  <cp:revision>13</cp:revision>
  <dcterms:created xsi:type="dcterms:W3CDTF">2026-05-04T16:27:21Z</dcterms:created>
  <dcterms:modified xsi:type="dcterms:W3CDTF">2026-06-21T21:31:30Z</dcterms:modified>
</cp:coreProperties>
</file>