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handoutMasterIdLst>
    <p:handoutMasterId r:id="rId17"/>
  </p:handoutMasterIdLst>
  <p:sldIdLst>
    <p:sldId id="259" r:id="rId5"/>
    <p:sldId id="357" r:id="rId6"/>
    <p:sldId id="300" r:id="rId7"/>
    <p:sldId id="358" r:id="rId8"/>
    <p:sldId id="344" r:id="rId9"/>
    <p:sldId id="346" r:id="rId10"/>
    <p:sldId id="349" r:id="rId11"/>
    <p:sldId id="355" r:id="rId12"/>
    <p:sldId id="356" r:id="rId13"/>
    <p:sldId id="352" r:id="rId14"/>
    <p:sldId id="267" r:id="rId1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3458A65-7FF5-7DB8-D292-039F0455E348}" name="Flamm, Elizabeth" initials="FE" userId="S::elizabeth.flamm@milwaukeecountywi.gov::6beb2f10-0987-4a4e-ab85-6649badcc36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7680"/>
    <a:srgbClr val="009193"/>
    <a:srgbClr val="F1AA41"/>
    <a:srgbClr val="F1B641"/>
    <a:srgbClr val="FF9900"/>
    <a:srgbClr val="FEDD00"/>
    <a:srgbClr val="BA9F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143000" y="685800"/>
            <a:ext cx="4572000" cy="3429000"/>
          </a:xfrm>
          <a:prstGeom prst="rect">
            <a:avLst/>
          </a:prstGeom>
        </p:spPr>
        <p:txBody>
          <a:bodyPr/>
          <a:lstStyle/>
          <a:p>
            <a:endParaRPr/>
          </a:p>
        </p:txBody>
      </p:sp>
      <p:sp>
        <p:nvSpPr>
          <p:cNvPr id="97" name="Shape 9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839833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420164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31637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960078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Ask for volunteers to help be a thought partner in </a:t>
            </a:r>
            <a:r>
              <a:rPr lang="en-US" err="1"/>
              <a:t>soldifying</a:t>
            </a:r>
            <a:r>
              <a:rPr lang="en-US"/>
              <a:t> findings </a:t>
            </a:r>
          </a:p>
          <a:p>
            <a:endParaRPr lang="en-US"/>
          </a:p>
          <a:p>
            <a:r>
              <a:rPr lang="en-US"/>
              <a:t>Updates</a:t>
            </a:r>
          </a:p>
          <a:p>
            <a:r>
              <a:rPr lang="en-US">
                <a:solidFill>
                  <a:srgbClr val="000000"/>
                </a:solidFill>
                <a:latin typeface="Calibri"/>
                <a:cs typeface="Calibri"/>
              </a:rPr>
              <a:t>1:05-1:25 </a:t>
            </a:r>
          </a:p>
          <a:p>
            <a:r>
              <a:rPr lang="en-US">
                <a:solidFill>
                  <a:srgbClr val="000000"/>
                </a:solidFill>
                <a:latin typeface="Calibri"/>
                <a:cs typeface="Calibri"/>
              </a:rPr>
              <a:t>Jim: Branding </a:t>
            </a:r>
          </a:p>
          <a:p>
            <a:r>
              <a:rPr lang="en-US">
                <a:solidFill>
                  <a:srgbClr val="000000"/>
                </a:solidFill>
                <a:latin typeface="Calibri"/>
                <a:cs typeface="Calibri"/>
              </a:rPr>
              <a:t>1:25-1:30</a:t>
            </a:r>
          </a:p>
          <a:p>
            <a:r>
              <a:rPr lang="en-US">
                <a:solidFill>
                  <a:srgbClr val="000000"/>
                </a:solidFill>
                <a:latin typeface="Calibri"/>
                <a:cs typeface="Calibri"/>
              </a:rPr>
              <a:t>Content Collab</a:t>
            </a:r>
          </a:p>
          <a:p>
            <a:r>
              <a:rPr lang="en-US">
                <a:solidFill>
                  <a:srgbClr val="000000"/>
                </a:solidFill>
                <a:latin typeface="Calibri"/>
                <a:cs typeface="Calibri"/>
              </a:rPr>
              <a:t>Reminder </a:t>
            </a:r>
          </a:p>
          <a:p>
            <a:r>
              <a:rPr lang="en-US">
                <a:solidFill>
                  <a:srgbClr val="000000"/>
                </a:solidFill>
                <a:latin typeface="Calibri"/>
                <a:cs typeface="Calibri"/>
              </a:rPr>
              <a:t>1:30-1:35</a:t>
            </a:r>
          </a:p>
          <a:p>
            <a:r>
              <a:rPr lang="en-US">
                <a:solidFill>
                  <a:srgbClr val="000000"/>
                </a:solidFill>
                <a:latin typeface="Calibri"/>
                <a:cs typeface="Calibri"/>
              </a:rPr>
              <a:t>Breakout rooms </a:t>
            </a:r>
          </a:p>
          <a:p>
            <a:r>
              <a:rPr lang="en-US">
                <a:solidFill>
                  <a:srgbClr val="000000"/>
                </a:solidFill>
                <a:latin typeface="Calibri"/>
                <a:cs typeface="Calibri"/>
              </a:rPr>
              <a:t>1:35-1:45</a:t>
            </a:r>
          </a:p>
          <a:p>
            <a:r>
              <a:rPr lang="en-US" err="1">
                <a:solidFill>
                  <a:srgbClr val="000000"/>
                </a:solidFill>
                <a:latin typeface="Calibri"/>
                <a:cs typeface="Calibri"/>
              </a:rPr>
              <a:t>Shareback</a:t>
            </a:r>
            <a:r>
              <a:rPr lang="en-US">
                <a:solidFill>
                  <a:srgbClr val="000000"/>
                </a:solidFill>
                <a:latin typeface="Calibri"/>
                <a:cs typeface="Calibri"/>
              </a:rPr>
              <a:t> </a:t>
            </a:r>
          </a:p>
          <a:p>
            <a:r>
              <a:rPr lang="en-US">
                <a:solidFill>
                  <a:srgbClr val="000000"/>
                </a:solidFill>
                <a:latin typeface="Calibri"/>
                <a:cs typeface="Calibri"/>
              </a:rPr>
              <a:t>1:45-2:00</a:t>
            </a:r>
          </a:p>
        </p:txBody>
      </p:sp>
    </p:spTree>
    <p:extLst>
      <p:ext uri="{BB962C8B-B14F-4D97-AF65-F5344CB8AC3E}">
        <p14:creationId xmlns:p14="http://schemas.microsoft.com/office/powerpoint/2010/main" val="175863947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13" name="Picture 6" descr="Picture 6"/>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4" name="Picture 9" descr="Picture 9"/>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42" name="Title Text"/>
          <p:cNvSpPr txBox="1">
            <a:spLocks noGrp="1"/>
          </p:cNvSpPr>
          <p:nvPr>
            <p:ph type="title"/>
          </p:nvPr>
        </p:nvSpPr>
        <p:spPr>
          <a:prstGeom prst="rect">
            <a:avLst/>
          </a:prstGeom>
        </p:spPr>
        <p:txBody>
          <a:bodyPr/>
          <a:lstStyle/>
          <a:p>
            <a:r>
              <a:t>Title Text</a:t>
            </a:r>
          </a:p>
        </p:txBody>
      </p:sp>
      <p:sp>
        <p:nvSpPr>
          <p:cNvPr id="43" name="Body Level One…"/>
          <p:cNvSpPr txBox="1">
            <a:spLocks noGrp="1"/>
          </p:cNvSpPr>
          <p:nvPr>
            <p:ph type="body" sz="half" idx="1" hasCustomPrompt="1"/>
          </p:nvPr>
        </p:nvSpPr>
        <p:spPr>
          <a:xfrm>
            <a:off x="838200" y="1825625"/>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endParaRPr lang="en-US"/>
          </a:p>
        </p:txBody>
      </p:sp>
      <p:sp>
        <p:nvSpPr>
          <p:cNvPr id="4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5" name="Body Level One…">
            <a:extLst>
              <a:ext uri="{FF2B5EF4-FFF2-40B4-BE49-F238E27FC236}">
                <a16:creationId xmlns:a16="http://schemas.microsoft.com/office/drawing/2014/main" id="{EFCE943A-D0A3-5F44-929B-2F28B433B0F8}"/>
              </a:ext>
            </a:extLst>
          </p:cNvPr>
          <p:cNvSpPr txBox="1">
            <a:spLocks noGrp="1"/>
          </p:cNvSpPr>
          <p:nvPr>
            <p:ph type="body" sz="half" idx="10" hasCustomPrompt="1"/>
          </p:nvPr>
        </p:nvSpPr>
        <p:spPr>
          <a:xfrm>
            <a:off x="6199430" y="1831064"/>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endParaRPr lang="en-US"/>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61" name="Title Text"/>
          <p:cNvSpPr txBox="1">
            <a:spLocks noGrp="1"/>
          </p:cNvSpPr>
          <p:nvPr>
            <p:ph type="title"/>
          </p:nvPr>
        </p:nvSpPr>
        <p:spPr>
          <a:prstGeom prst="rect">
            <a:avLst/>
          </a:prstGeom>
        </p:spPr>
        <p:txBody>
          <a:bodyPr/>
          <a:lstStyle/>
          <a:p>
            <a:r>
              <a:t>Title Text</a:t>
            </a:r>
          </a:p>
        </p:txBody>
      </p:sp>
      <p:sp>
        <p:nvSpPr>
          <p:cNvPr id="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3E2135-D510-6546-9153-B2F47443FD5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DE86AA-736D-D44F-BF0A-9354149C1DB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6" descr="Picture 6"/>
          <p:cNvPicPr>
            <a:picLocks noChangeAspect="1"/>
          </p:cNvPicPr>
          <p:nvPr userDrawn="1"/>
        </p:nvPicPr>
        <p:blipFill>
          <a:blip r:embed="rId9"/>
          <a:stretch>
            <a:fillRect/>
          </a:stretch>
        </p:blipFill>
        <p:spPr>
          <a:xfrm>
            <a:off x="0" y="0"/>
            <a:ext cx="12192000" cy="6858000"/>
          </a:xfrm>
          <a:prstGeom prst="rect">
            <a:avLst/>
          </a:prstGeom>
          <a:ln w="12700">
            <a:miter lim="400000"/>
          </a:ln>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7" r:id="rId6"/>
    <p:sldLayoutId id="2147483658" r:id="rId7"/>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p:txBody>
          <a:bodyPr lIns="45719" tIns="45720" rIns="45719" bIns="45720" anchor="b">
            <a:normAutofit/>
          </a:bodyPr>
          <a:lstStyle/>
          <a:p>
            <a:r>
              <a:rPr lang="en-US"/>
              <a:t>2025 MCDOT</a:t>
            </a:r>
            <a:br>
              <a:rPr lang="en-US"/>
            </a:br>
            <a:r>
              <a:rPr lang="en-US"/>
              <a:t>Annual Board Report</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p:txBody>
          <a:bodyPr lIns="45719" tIns="45720" rIns="45719" bIns="45720" anchor="t">
            <a:normAutofit/>
          </a:bodyPr>
          <a:lstStyle/>
          <a:p>
            <a:r>
              <a:rPr lang="en-US" b="1">
                <a:solidFill>
                  <a:srgbClr val="FEDD00"/>
                </a:solidFill>
                <a:latin typeface="+mj-lt"/>
              </a:rPr>
              <a:t>Joe Lamers</a:t>
            </a:r>
          </a:p>
          <a:p>
            <a:r>
              <a:rPr lang="en-US" b="1">
                <a:solidFill>
                  <a:srgbClr val="FEDD00"/>
                </a:solidFill>
                <a:latin typeface="+mj-lt"/>
              </a:rPr>
              <a:t>Director</a:t>
            </a:r>
          </a:p>
        </p:txBody>
      </p:sp>
      <p:sp>
        <p:nvSpPr>
          <p:cNvPr id="4" name="TextBox 3">
            <a:extLst>
              <a:ext uri="{FF2B5EF4-FFF2-40B4-BE49-F238E27FC236}">
                <a16:creationId xmlns:a16="http://schemas.microsoft.com/office/drawing/2014/main" id="{49DDA247-F905-AC51-5519-D57222E0BFCF}"/>
              </a:ext>
            </a:extLst>
          </p:cNvPr>
          <p:cNvSpPr txBox="1"/>
          <p:nvPr/>
        </p:nvSpPr>
        <p:spPr>
          <a:xfrm>
            <a:off x="326231" y="6238874"/>
            <a:ext cx="2797968"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b="1">
                <a:solidFill>
                  <a:schemeClr val="bg1"/>
                </a:solidFill>
                <a:latin typeface="Helvetica"/>
              </a:rPr>
              <a:t>Reminder to record!</a:t>
            </a:r>
            <a:endParaRPr lang="en-US" sz="1800" b="1" i="0" u="none" strike="noStrike" cap="none" spc="0" normalizeH="0" baseline="0">
              <a:ln>
                <a:noFill/>
              </a:ln>
              <a:solidFill>
                <a:schemeClr val="bg1"/>
              </a:solidFill>
              <a:effectLst/>
              <a:uFillTx/>
              <a:latin typeface="Helvetica"/>
              <a:ea typeface="+mn-ea"/>
              <a:cs typeface="+mn-cs"/>
            </a:endParaRP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C7D27-37D1-CCE6-0992-509F1CF5B4B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39B7987-5860-EC44-9611-0FD51CDBBB5F}"/>
              </a:ext>
            </a:extLst>
          </p:cNvPr>
          <p:cNvSpPr/>
          <p:nvPr/>
        </p:nvSpPr>
        <p:spPr>
          <a:xfrm>
            <a:off x="10102405" y="4888004"/>
            <a:ext cx="1812236" cy="1858029"/>
          </a:xfrm>
          <a:prstGeom prst="rect">
            <a:avLst/>
          </a:prstGeom>
          <a:solidFill>
            <a:schemeClr val="bg1"/>
          </a:solidFill>
          <a:ln w="12700" cap="flat">
            <a:solidFill>
              <a:schemeClr val="bg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2" name="Title 1">
            <a:extLst>
              <a:ext uri="{FF2B5EF4-FFF2-40B4-BE49-F238E27FC236}">
                <a16:creationId xmlns:a16="http://schemas.microsoft.com/office/drawing/2014/main" id="{38C5391C-6297-9978-F0C9-1FB14E74CA4C}"/>
              </a:ext>
            </a:extLst>
          </p:cNvPr>
          <p:cNvSpPr>
            <a:spLocks noGrp="1"/>
          </p:cNvSpPr>
          <p:nvPr>
            <p:ph type="title"/>
          </p:nvPr>
        </p:nvSpPr>
        <p:spPr>
          <a:xfrm>
            <a:off x="838200" y="663887"/>
            <a:ext cx="10515600" cy="1325563"/>
          </a:xfrm>
        </p:spPr>
        <p:txBody>
          <a:bodyPr lIns="45719" tIns="45720" rIns="45719" bIns="45720" anchor="ctr">
            <a:normAutofit/>
          </a:bodyPr>
          <a:lstStyle/>
          <a:p>
            <a:r>
              <a:rPr lang="en-US"/>
              <a:t>August 2025 Flood Recovery Efforts</a:t>
            </a:r>
          </a:p>
        </p:txBody>
      </p:sp>
      <p:sp>
        <p:nvSpPr>
          <p:cNvPr id="24" name="TextBox 23">
            <a:extLst>
              <a:ext uri="{FF2B5EF4-FFF2-40B4-BE49-F238E27FC236}">
                <a16:creationId xmlns:a16="http://schemas.microsoft.com/office/drawing/2014/main" id="{D0576D6B-7A91-C778-D59D-6006F6FCC707}"/>
              </a:ext>
            </a:extLst>
          </p:cNvPr>
          <p:cNvSpPr txBox="1"/>
          <p:nvPr/>
        </p:nvSpPr>
        <p:spPr>
          <a:xfrm>
            <a:off x="-913890" y="4329889"/>
            <a:ext cx="6464174" cy="3385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600" b="0" i="0" u="none" strike="noStrike" cap="none" spc="0" normalizeH="0" baseline="0">
                <a:ln>
                  <a:noFill/>
                </a:ln>
                <a:solidFill>
                  <a:srgbClr val="000000"/>
                </a:solidFill>
                <a:effectLst/>
                <a:uFillTx/>
                <a:latin typeface="Gill Sans Ultra Bold" panose="020B0A02020104020203" pitchFamily="34" charset="0"/>
                <a:sym typeface="Calibri"/>
              </a:rPr>
              <a:t>VISION ZERO COMMITMENT</a:t>
            </a:r>
          </a:p>
        </p:txBody>
      </p:sp>
      <p:sp>
        <p:nvSpPr>
          <p:cNvPr id="26" name="TextBox 25">
            <a:extLst>
              <a:ext uri="{FF2B5EF4-FFF2-40B4-BE49-F238E27FC236}">
                <a16:creationId xmlns:a16="http://schemas.microsoft.com/office/drawing/2014/main" id="{FD9370F8-0FE7-6789-BFE4-2DFB12FD0DB5}"/>
              </a:ext>
            </a:extLst>
          </p:cNvPr>
          <p:cNvSpPr txBox="1"/>
          <p:nvPr/>
        </p:nvSpPr>
        <p:spPr>
          <a:xfrm>
            <a:off x="4379780" y="4329889"/>
            <a:ext cx="3756812" cy="3385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600" b="0" i="0" u="none" strike="noStrike" cap="none" spc="0" normalizeH="0" baseline="0">
                <a:ln>
                  <a:noFill/>
                </a:ln>
                <a:solidFill>
                  <a:srgbClr val="000000"/>
                </a:solidFill>
                <a:effectLst/>
                <a:uFillTx/>
                <a:latin typeface="Gill Sans Ultra Bold" panose="020B0A02020104020203" pitchFamily="34" charset="0"/>
                <a:sym typeface="Calibri"/>
              </a:rPr>
              <a:t>SAFER STREETS ROADSHOW</a:t>
            </a:r>
          </a:p>
        </p:txBody>
      </p:sp>
      <p:pic>
        <p:nvPicPr>
          <p:cNvPr id="4" name="Picture 3">
            <a:extLst>
              <a:ext uri="{FF2B5EF4-FFF2-40B4-BE49-F238E27FC236}">
                <a16:creationId xmlns:a16="http://schemas.microsoft.com/office/drawing/2014/main" id="{7E1092FF-47BC-2BCA-8CAA-DA3794A744E2}"/>
              </a:ext>
            </a:extLst>
          </p:cNvPr>
          <p:cNvPicPr>
            <a:picLocks noChangeAspect="1"/>
          </p:cNvPicPr>
          <p:nvPr/>
        </p:nvPicPr>
        <p:blipFill>
          <a:blip r:embed="rId2" cstate="print">
            <a:extLst>
              <a:ext uri="{28A0092B-C50C-407E-A947-70E740481C1C}">
                <a14:useLocalDpi xmlns:a14="http://schemas.microsoft.com/office/drawing/2010/main" val="0"/>
              </a:ext>
            </a:extLst>
          </a:blip>
          <a:srcRect t="6194"/>
          <a:stretch>
            <a:fillRect/>
          </a:stretch>
        </p:blipFill>
        <p:spPr>
          <a:xfrm>
            <a:off x="-107156" y="1923461"/>
            <a:ext cx="6203156" cy="4364215"/>
          </a:xfrm>
          <a:prstGeom prst="rect">
            <a:avLst/>
          </a:prstGeom>
        </p:spPr>
      </p:pic>
      <p:pic>
        <p:nvPicPr>
          <p:cNvPr id="9" name="Picture 8">
            <a:extLst>
              <a:ext uri="{FF2B5EF4-FFF2-40B4-BE49-F238E27FC236}">
                <a16:creationId xmlns:a16="http://schemas.microsoft.com/office/drawing/2014/main" id="{006D69A3-6CFD-3DE7-59B2-3289AD130B4A}"/>
              </a:ext>
            </a:extLst>
          </p:cNvPr>
          <p:cNvPicPr>
            <a:picLocks noChangeAspect="1"/>
          </p:cNvPicPr>
          <p:nvPr/>
        </p:nvPicPr>
        <p:blipFill>
          <a:blip r:embed="rId3" cstate="print">
            <a:extLst>
              <a:ext uri="{28A0092B-C50C-407E-A947-70E740481C1C}">
                <a14:useLocalDpi xmlns:a14="http://schemas.microsoft.com/office/drawing/2010/main" val="0"/>
              </a:ext>
            </a:extLst>
          </a:blip>
          <a:srcRect t="5776"/>
          <a:stretch>
            <a:fillRect/>
          </a:stretch>
        </p:blipFill>
        <p:spPr>
          <a:xfrm>
            <a:off x="5988844" y="1923461"/>
            <a:ext cx="6203156" cy="4364215"/>
          </a:xfrm>
          <a:prstGeom prst="rect">
            <a:avLst/>
          </a:prstGeom>
        </p:spPr>
      </p:pic>
    </p:spTree>
    <p:extLst>
      <p:ext uri="{BB962C8B-B14F-4D97-AF65-F5344CB8AC3E}">
        <p14:creationId xmlns:p14="http://schemas.microsoft.com/office/powerpoint/2010/main" val="2916590007"/>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D4C24391-1DAB-449B-8F07-445B225F3010}"/>
              </a:ext>
            </a:extLst>
          </p:cNvPr>
          <p:cNvSpPr/>
          <p:nvPr/>
        </p:nvSpPr>
        <p:spPr>
          <a:xfrm>
            <a:off x="9813303" y="4888004"/>
            <a:ext cx="2101338" cy="1858029"/>
          </a:xfrm>
          <a:prstGeom prst="rect">
            <a:avLst/>
          </a:prstGeom>
          <a:solidFill>
            <a:schemeClr val="bg1"/>
          </a:solidFill>
          <a:ln w="12700" cap="flat">
            <a:solidFill>
              <a:schemeClr val="bg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2" name="Title 1">
            <a:extLst>
              <a:ext uri="{FF2B5EF4-FFF2-40B4-BE49-F238E27FC236}">
                <a16:creationId xmlns:a16="http://schemas.microsoft.com/office/drawing/2014/main" id="{C33EA869-20F5-A78A-5B56-253D52302BC2}"/>
              </a:ext>
            </a:extLst>
          </p:cNvPr>
          <p:cNvSpPr>
            <a:spLocks noGrp="1"/>
          </p:cNvSpPr>
          <p:nvPr>
            <p:ph type="title"/>
          </p:nvPr>
        </p:nvSpPr>
        <p:spPr>
          <a:xfrm>
            <a:off x="838200" y="663887"/>
            <a:ext cx="10515600" cy="1325563"/>
          </a:xfrm>
        </p:spPr>
        <p:txBody>
          <a:bodyPr lIns="45719" tIns="45720" rIns="45719" bIns="45720" anchor="ctr">
            <a:normAutofit/>
          </a:bodyPr>
          <a:lstStyle/>
          <a:p>
            <a:r>
              <a:rPr lang="en-US"/>
              <a:t>Secured $57M in Non-Traditional Funding in 2025</a:t>
            </a:r>
          </a:p>
        </p:txBody>
      </p:sp>
      <p:sp>
        <p:nvSpPr>
          <p:cNvPr id="3" name="Text Placeholder 2">
            <a:extLst>
              <a:ext uri="{FF2B5EF4-FFF2-40B4-BE49-F238E27FC236}">
                <a16:creationId xmlns:a16="http://schemas.microsoft.com/office/drawing/2014/main" id="{91A4DC17-5963-0CF3-4D7C-191EE72E7951}"/>
              </a:ext>
            </a:extLst>
          </p:cNvPr>
          <p:cNvSpPr>
            <a:spLocks noGrp="1"/>
          </p:cNvSpPr>
          <p:nvPr>
            <p:ph type="body" idx="1"/>
          </p:nvPr>
        </p:nvSpPr>
        <p:spPr>
          <a:xfrm>
            <a:off x="838200" y="2088175"/>
            <a:ext cx="10515600" cy="4351338"/>
          </a:xfrm>
        </p:spPr>
        <p:txBody>
          <a:bodyPr lIns="45719" tIns="45720" rIns="45719" bIns="45720" anchor="t">
            <a:normAutofit fontScale="92500" lnSpcReduction="10000"/>
          </a:bodyPr>
          <a:lstStyle/>
          <a:p>
            <a:r>
              <a:rPr lang="en-US" b="1">
                <a:solidFill>
                  <a:srgbClr val="007680"/>
                </a:solidFill>
              </a:rPr>
              <a:t>$25M – USDOT SS4A Grant </a:t>
            </a:r>
            <a:r>
              <a:rPr lang="en-US"/>
              <a:t>to deliver 67 traffic safety projects along 10 of the County’s most hazardous roadways</a:t>
            </a:r>
          </a:p>
          <a:p>
            <a:pPr marL="0" indent="0">
              <a:buNone/>
            </a:pPr>
            <a:endParaRPr lang="en-US"/>
          </a:p>
          <a:p>
            <a:r>
              <a:rPr lang="en-US" b="1">
                <a:solidFill>
                  <a:srgbClr val="007680"/>
                </a:solidFill>
              </a:rPr>
              <a:t>$21M - USDOT BUILD Grant </a:t>
            </a:r>
            <a:r>
              <a:rPr lang="en-US">
                <a:solidFill>
                  <a:schemeClr val="tx1"/>
                </a:solidFill>
              </a:rPr>
              <a:t>to</a:t>
            </a:r>
            <a:r>
              <a:rPr lang="en-US" b="1">
                <a:solidFill>
                  <a:srgbClr val="007680"/>
                </a:solidFill>
              </a:rPr>
              <a:t> </a:t>
            </a:r>
            <a:r>
              <a:rPr lang="en-US"/>
              <a:t>enhance rider experience and improve transit operations along the </a:t>
            </a:r>
            <a:r>
              <a:rPr lang="en-US" err="1"/>
              <a:t>PurpleLine</a:t>
            </a:r>
            <a:r>
              <a:rPr lang="en-US"/>
              <a:t> corridor</a:t>
            </a:r>
          </a:p>
          <a:p>
            <a:pPr marL="0" indent="0">
              <a:buNone/>
            </a:pPr>
            <a:endParaRPr lang="en-US" b="1">
              <a:solidFill>
                <a:srgbClr val="007680"/>
              </a:solidFill>
            </a:endParaRPr>
          </a:p>
          <a:p>
            <a:r>
              <a:rPr lang="en-US" b="1">
                <a:solidFill>
                  <a:srgbClr val="007680"/>
                </a:solidFill>
              </a:rPr>
              <a:t>Nearly $8 million CMAQ Grant </a:t>
            </a:r>
            <a:r>
              <a:rPr lang="en-US"/>
              <a:t>to optimize downtown transit service, upgrade MCTS’ fleet, and support rider education</a:t>
            </a:r>
          </a:p>
          <a:p>
            <a:endParaRPr lang="en-US" b="1">
              <a:solidFill>
                <a:srgbClr val="007680"/>
              </a:solidFill>
            </a:endParaRPr>
          </a:p>
          <a:p>
            <a:r>
              <a:rPr lang="en-US" b="1">
                <a:solidFill>
                  <a:srgbClr val="007680"/>
                </a:solidFill>
              </a:rPr>
              <a:t>$3 million City of Greenfield local funding </a:t>
            </a:r>
            <a:r>
              <a:rPr lang="en-US"/>
              <a:t>to reconstruct a half-mile segment of W. Layton Avenue </a:t>
            </a:r>
          </a:p>
          <a:p>
            <a:endParaRPr lang="en-US">
              <a:latin typeface="+mj-lt"/>
            </a:endParaRPr>
          </a:p>
        </p:txBody>
      </p:sp>
    </p:spTree>
    <p:extLst>
      <p:ext uri="{BB962C8B-B14F-4D97-AF65-F5344CB8AC3E}">
        <p14:creationId xmlns:p14="http://schemas.microsoft.com/office/powerpoint/2010/main" val="3883241321"/>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DB4A0-0AB6-5E07-9783-04D9153230C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55064A4-12E6-7B5E-825B-732328FBE214}"/>
              </a:ext>
            </a:extLst>
          </p:cNvPr>
          <p:cNvSpPr/>
          <p:nvPr/>
        </p:nvSpPr>
        <p:spPr>
          <a:xfrm>
            <a:off x="9930892" y="4916579"/>
            <a:ext cx="1812236" cy="1858029"/>
          </a:xfrm>
          <a:prstGeom prst="rect">
            <a:avLst/>
          </a:prstGeom>
          <a:solidFill>
            <a:schemeClr val="bg1"/>
          </a:solidFill>
          <a:ln w="12700" cap="flat">
            <a:solidFill>
              <a:schemeClr val="bg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2" name="Title 1">
            <a:extLst>
              <a:ext uri="{FF2B5EF4-FFF2-40B4-BE49-F238E27FC236}">
                <a16:creationId xmlns:a16="http://schemas.microsoft.com/office/drawing/2014/main" id="{DB2DFBC0-D946-EF01-47E1-CB875C3A9C0D}"/>
              </a:ext>
            </a:extLst>
          </p:cNvPr>
          <p:cNvSpPr>
            <a:spLocks noGrp="1"/>
          </p:cNvSpPr>
          <p:nvPr>
            <p:ph type="title"/>
          </p:nvPr>
        </p:nvSpPr>
        <p:spPr>
          <a:xfrm>
            <a:off x="838200" y="663887"/>
            <a:ext cx="10515600" cy="1325563"/>
          </a:xfrm>
        </p:spPr>
        <p:txBody>
          <a:bodyPr lIns="45719" tIns="45720" rIns="45719" bIns="45720" anchor="ctr">
            <a:normAutofit/>
          </a:bodyPr>
          <a:lstStyle/>
          <a:p>
            <a:r>
              <a:rPr lang="en-US"/>
              <a:t>Moving Toward Vision Zero</a:t>
            </a:r>
          </a:p>
        </p:txBody>
      </p:sp>
      <p:pic>
        <p:nvPicPr>
          <p:cNvPr id="5" name="Picture 4" descr="A picture containing website&#10;&#10;AI-generated content may be incorrect.">
            <a:extLst>
              <a:ext uri="{FF2B5EF4-FFF2-40B4-BE49-F238E27FC236}">
                <a16:creationId xmlns:a16="http://schemas.microsoft.com/office/drawing/2014/main" id="{CC2B51F7-6CDD-0E9B-9560-B91C8C893A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3619" y="2629320"/>
            <a:ext cx="1918809" cy="147265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39EB8BCE-D433-52E0-18D5-D452446CBC04}"/>
              </a:ext>
            </a:extLst>
          </p:cNvPr>
          <p:cNvPicPr>
            <a:picLocks noChangeAspect="1"/>
          </p:cNvPicPr>
          <p:nvPr/>
        </p:nvPicPr>
        <p:blipFill>
          <a:blip r:embed="rId3"/>
          <a:srcRect l="15819"/>
          <a:stretch/>
        </p:blipFill>
        <p:spPr>
          <a:xfrm>
            <a:off x="1033666" y="5073097"/>
            <a:ext cx="2419556" cy="1376195"/>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B5CC5D77-DDD1-37DD-0A35-4C2AF13B5FEA}"/>
              </a:ext>
            </a:extLst>
          </p:cNvPr>
          <p:cNvPicPr>
            <a:picLocks noChangeAspect="1"/>
          </p:cNvPicPr>
          <p:nvPr/>
        </p:nvPicPr>
        <p:blipFill>
          <a:blip r:embed="rId4" cstate="print">
            <a:extLst>
              <a:ext uri="{28A0092B-C50C-407E-A947-70E740481C1C}">
                <a14:useLocalDpi xmlns:a14="http://schemas.microsoft.com/office/drawing/2010/main" val="0"/>
              </a:ext>
            </a:extLst>
          </a:blip>
          <a:srcRect l="1250" r="1250"/>
          <a:stretch/>
        </p:blipFill>
        <p:spPr>
          <a:xfrm>
            <a:off x="5298781" y="5022972"/>
            <a:ext cx="1918810" cy="1476445"/>
          </a:xfrm>
          <a:prstGeom prst="rect">
            <a:avLst/>
          </a:prstGeom>
          <a:ln>
            <a:noFill/>
          </a:ln>
          <a:effectLst>
            <a:outerShdw blurRad="292100" dist="139700" dir="2700000" algn="tl" rotWithShape="0">
              <a:srgbClr val="333333">
                <a:alpha val="65000"/>
              </a:srgbClr>
            </a:outerShdw>
          </a:effectLst>
        </p:spPr>
      </p:pic>
      <p:grpSp>
        <p:nvGrpSpPr>
          <p:cNvPr id="16" name="Group 15">
            <a:extLst>
              <a:ext uri="{FF2B5EF4-FFF2-40B4-BE49-F238E27FC236}">
                <a16:creationId xmlns:a16="http://schemas.microsoft.com/office/drawing/2014/main" id="{E1C04602-0207-F564-A58B-C636B37B9AAB}"/>
              </a:ext>
            </a:extLst>
          </p:cNvPr>
          <p:cNvGrpSpPr/>
          <p:nvPr/>
        </p:nvGrpSpPr>
        <p:grpSpPr>
          <a:xfrm>
            <a:off x="412532" y="2085900"/>
            <a:ext cx="3125444" cy="2102255"/>
            <a:chOff x="-184997" y="2214770"/>
            <a:chExt cx="3233406" cy="2174873"/>
          </a:xfrm>
        </p:grpSpPr>
        <p:pic>
          <p:nvPicPr>
            <p:cNvPr id="6" name="Picture 5" descr="Logo&#10;&#10;AI-generated content may be incorrect.">
              <a:extLst>
                <a:ext uri="{FF2B5EF4-FFF2-40B4-BE49-F238E27FC236}">
                  <a16:creationId xmlns:a16="http://schemas.microsoft.com/office/drawing/2014/main" id="{4C2221BD-AC4F-7571-CD9B-0C08E4BFA9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9146" y="2214770"/>
              <a:ext cx="1505121" cy="1866645"/>
            </a:xfrm>
            <a:prstGeom prst="rect">
              <a:avLst/>
            </a:prstGeom>
          </p:spPr>
        </p:pic>
        <p:sp>
          <p:nvSpPr>
            <p:cNvPr id="15" name="TextBox 14">
              <a:extLst>
                <a:ext uri="{FF2B5EF4-FFF2-40B4-BE49-F238E27FC236}">
                  <a16:creationId xmlns:a16="http://schemas.microsoft.com/office/drawing/2014/main" id="{87B0DE6C-276C-B77E-28FD-377929A1D72F}"/>
                </a:ext>
              </a:extLst>
            </p:cNvPr>
            <p:cNvSpPr txBox="1"/>
            <p:nvPr/>
          </p:nvSpPr>
          <p:spPr>
            <a:xfrm>
              <a:off x="-184997" y="4158813"/>
              <a:ext cx="3233406" cy="2308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900" b="0" i="0" u="none" strike="noStrike" cap="none" spc="0" normalizeH="0" baseline="0">
                  <a:ln>
                    <a:noFill/>
                  </a:ln>
                  <a:solidFill>
                    <a:srgbClr val="000000"/>
                  </a:solidFill>
                  <a:effectLst/>
                  <a:uFillTx/>
                  <a:latin typeface="Univers Condensed" panose="020B0506020202050204" pitchFamily="34" charset="0"/>
                  <a:sym typeface="Calibri"/>
                </a:rPr>
                <a:t>TRANSPORTATION PLANNING </a:t>
              </a:r>
              <a:r>
                <a:rPr lang="en-US" sz="900">
                  <a:latin typeface="Univers Condensed" panose="020B0506020202050204" pitchFamily="34" charset="0"/>
                </a:rPr>
                <a:t>PROJECT</a:t>
              </a:r>
              <a:endParaRPr kumimoji="0" lang="en-US" sz="900" b="0" i="0" u="none" strike="noStrike" cap="none" spc="0" normalizeH="0" baseline="0">
                <a:ln>
                  <a:noFill/>
                </a:ln>
                <a:solidFill>
                  <a:srgbClr val="000000"/>
                </a:solidFill>
                <a:effectLst/>
                <a:uFillTx/>
                <a:latin typeface="Univers Condensed" panose="020B0506020202050204" pitchFamily="34" charset="0"/>
                <a:sym typeface="Calibri"/>
              </a:endParaRPr>
            </a:p>
          </p:txBody>
        </p:sp>
      </p:grpSp>
      <p:sp>
        <p:nvSpPr>
          <p:cNvPr id="22" name="TextBox 21">
            <a:extLst>
              <a:ext uri="{FF2B5EF4-FFF2-40B4-BE49-F238E27FC236}">
                <a16:creationId xmlns:a16="http://schemas.microsoft.com/office/drawing/2014/main" id="{A309AB07-8EC6-28A2-31E5-C2F3CBF95856}"/>
              </a:ext>
            </a:extLst>
          </p:cNvPr>
          <p:cNvSpPr txBox="1"/>
          <p:nvPr/>
        </p:nvSpPr>
        <p:spPr>
          <a:xfrm>
            <a:off x="6663802" y="1863128"/>
            <a:ext cx="6129196" cy="584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a:latin typeface="Gill Sans Ultra Bold" panose="020B0A02020104020203" pitchFamily="34" charset="0"/>
              </a:rPr>
              <a:t>MUNICIPAL SAFETY</a:t>
            </a:r>
          </a:p>
          <a:p>
            <a:pPr marL="0" marR="0" indent="0" algn="ctr" defTabSz="914400" rtl="0" fontAlgn="auto" latinLnBrk="0" hangingPunct="0">
              <a:lnSpc>
                <a:spcPct val="100000"/>
              </a:lnSpc>
              <a:spcBef>
                <a:spcPts val="0"/>
              </a:spcBef>
              <a:spcAft>
                <a:spcPts val="0"/>
              </a:spcAft>
              <a:buClrTx/>
              <a:buSzTx/>
              <a:buFontTx/>
              <a:buNone/>
              <a:tabLst/>
            </a:pPr>
            <a:r>
              <a:rPr kumimoji="0" lang="en-US" sz="1600" b="0" i="0" u="none" strike="noStrike" cap="none" spc="0" normalizeH="0" baseline="0">
                <a:ln>
                  <a:noFill/>
                </a:ln>
                <a:solidFill>
                  <a:srgbClr val="000000"/>
                </a:solidFill>
                <a:effectLst/>
                <a:uFillTx/>
                <a:latin typeface="Gill Sans Ultra Bold" panose="020B0A02020104020203" pitchFamily="34" charset="0"/>
                <a:sym typeface="Calibri"/>
              </a:rPr>
              <a:t>ACTION PLANS</a:t>
            </a:r>
          </a:p>
        </p:txBody>
      </p:sp>
      <p:sp>
        <p:nvSpPr>
          <p:cNvPr id="24" name="TextBox 23">
            <a:extLst>
              <a:ext uri="{FF2B5EF4-FFF2-40B4-BE49-F238E27FC236}">
                <a16:creationId xmlns:a16="http://schemas.microsoft.com/office/drawing/2014/main" id="{FC9DC619-7050-49DE-CBC0-152FC45C6257}"/>
              </a:ext>
            </a:extLst>
          </p:cNvPr>
          <p:cNvSpPr txBox="1"/>
          <p:nvPr/>
        </p:nvSpPr>
        <p:spPr>
          <a:xfrm>
            <a:off x="-913890" y="4329889"/>
            <a:ext cx="6464174" cy="584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a:latin typeface="Gill Sans Ultra Bold" panose="020B0A02020104020203" pitchFamily="34" charset="0"/>
              </a:rPr>
              <a:t>MOTOR VEHICLE COLLISION </a:t>
            </a:r>
          </a:p>
          <a:p>
            <a:pPr marL="0" marR="0" indent="0" algn="ctr" defTabSz="914400" rtl="0" fontAlgn="auto" latinLnBrk="0" hangingPunct="0">
              <a:lnSpc>
                <a:spcPct val="100000"/>
              </a:lnSpc>
              <a:spcBef>
                <a:spcPts val="0"/>
              </a:spcBef>
              <a:spcAft>
                <a:spcPts val="0"/>
              </a:spcAft>
              <a:buClrTx/>
              <a:buSzTx/>
              <a:buFontTx/>
              <a:buNone/>
              <a:tabLst/>
            </a:pPr>
            <a:r>
              <a:rPr lang="en-US" sz="1600">
                <a:latin typeface="Gill Sans Ultra Bold" panose="020B0A02020104020203" pitchFamily="34" charset="0"/>
              </a:rPr>
              <a:t>DASHBOARD PHASE  2</a:t>
            </a:r>
            <a:endParaRPr kumimoji="0" lang="en-US" sz="1600" b="0" i="0" u="none" strike="noStrike" cap="none" spc="0" normalizeH="0" baseline="0">
              <a:ln>
                <a:noFill/>
              </a:ln>
              <a:solidFill>
                <a:srgbClr val="000000"/>
              </a:solidFill>
              <a:effectLst/>
              <a:uFillTx/>
              <a:latin typeface="Gill Sans Ultra Bold" panose="020B0A02020104020203" pitchFamily="34" charset="0"/>
              <a:sym typeface="Calibri"/>
            </a:endParaRPr>
          </a:p>
        </p:txBody>
      </p:sp>
      <p:sp>
        <p:nvSpPr>
          <p:cNvPr id="26" name="TextBox 25">
            <a:extLst>
              <a:ext uri="{FF2B5EF4-FFF2-40B4-BE49-F238E27FC236}">
                <a16:creationId xmlns:a16="http://schemas.microsoft.com/office/drawing/2014/main" id="{B45F5041-3E28-A6FD-2A30-657702E3676F}"/>
              </a:ext>
            </a:extLst>
          </p:cNvPr>
          <p:cNvSpPr txBox="1"/>
          <p:nvPr/>
        </p:nvSpPr>
        <p:spPr>
          <a:xfrm>
            <a:off x="4379780" y="4329889"/>
            <a:ext cx="3756812" cy="584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600" b="0" i="0" u="none" strike="noStrike" cap="none" spc="0" normalizeH="0" baseline="0">
                <a:ln>
                  <a:noFill/>
                </a:ln>
                <a:solidFill>
                  <a:srgbClr val="000000"/>
                </a:solidFill>
                <a:effectLst/>
                <a:uFillTx/>
                <a:latin typeface="Gill Sans Ultra Bold" panose="020B0A02020104020203" pitchFamily="34" charset="0"/>
                <a:sym typeface="Calibri"/>
              </a:rPr>
              <a:t>DEMONSTRATION ACTIVITIES</a:t>
            </a:r>
          </a:p>
        </p:txBody>
      </p:sp>
      <p:sp>
        <p:nvSpPr>
          <p:cNvPr id="28" name="TextBox 27">
            <a:extLst>
              <a:ext uri="{FF2B5EF4-FFF2-40B4-BE49-F238E27FC236}">
                <a16:creationId xmlns:a16="http://schemas.microsoft.com/office/drawing/2014/main" id="{CA1AE846-0D93-6F67-0180-6F89E541D3D4}"/>
              </a:ext>
            </a:extLst>
          </p:cNvPr>
          <p:cNvSpPr txBox="1"/>
          <p:nvPr/>
        </p:nvSpPr>
        <p:spPr>
          <a:xfrm>
            <a:off x="2502337" y="1863128"/>
            <a:ext cx="6921374" cy="584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1600">
                <a:latin typeface="Gill Sans Ultra Bold" panose="020B0A02020104020203" pitchFamily="34" charset="0"/>
              </a:rPr>
              <a:t>COMPREHENSIVE SAFETY</a:t>
            </a:r>
          </a:p>
          <a:p>
            <a:pPr marL="0" marR="0" indent="0" algn="ctr" defTabSz="914400" rtl="0" fontAlgn="auto" latinLnBrk="0" hangingPunct="0">
              <a:lnSpc>
                <a:spcPct val="100000"/>
              </a:lnSpc>
              <a:spcBef>
                <a:spcPts val="0"/>
              </a:spcBef>
              <a:spcAft>
                <a:spcPts val="0"/>
              </a:spcAft>
              <a:buClrTx/>
              <a:buSzTx/>
              <a:buFontTx/>
              <a:buNone/>
              <a:tabLst/>
            </a:pPr>
            <a:r>
              <a:rPr lang="en-US" sz="1600">
                <a:latin typeface="Gill Sans Ultra Bold" panose="020B0A02020104020203" pitchFamily="34" charset="0"/>
              </a:rPr>
              <a:t>ACTION PLAN</a:t>
            </a:r>
            <a:endParaRPr kumimoji="0" lang="en-US" sz="1600" b="0" i="0" u="none" strike="noStrike" cap="none" spc="0" normalizeH="0" baseline="0">
              <a:ln>
                <a:noFill/>
              </a:ln>
              <a:solidFill>
                <a:srgbClr val="000000"/>
              </a:solidFill>
              <a:effectLst/>
              <a:uFillTx/>
              <a:latin typeface="Gill Sans Ultra Bold" panose="020B0A02020104020203" pitchFamily="34" charset="0"/>
              <a:sym typeface="Calibri"/>
            </a:endParaRPr>
          </a:p>
        </p:txBody>
      </p:sp>
      <p:pic>
        <p:nvPicPr>
          <p:cNvPr id="4" name="Picture 3">
            <a:extLst>
              <a:ext uri="{FF2B5EF4-FFF2-40B4-BE49-F238E27FC236}">
                <a16:creationId xmlns:a16="http://schemas.microsoft.com/office/drawing/2014/main" id="{DABFEA1C-3723-3BD1-AC36-A7D039E68B99}"/>
              </a:ext>
            </a:extLst>
          </p:cNvPr>
          <p:cNvPicPr>
            <a:picLocks noChangeAspect="1"/>
          </p:cNvPicPr>
          <p:nvPr/>
        </p:nvPicPr>
        <p:blipFill>
          <a:blip r:embed="rId6" cstate="print">
            <a:extLst>
              <a:ext uri="{28A0092B-C50C-407E-A947-70E740481C1C}">
                <a14:useLocalDpi xmlns:a14="http://schemas.microsoft.com/office/drawing/2010/main" val="0"/>
              </a:ext>
            </a:extLst>
          </a:blip>
          <a:srcRect t="9811" r="5098" b="6176"/>
          <a:stretch>
            <a:fillRect/>
          </a:stretch>
        </p:blipFill>
        <p:spPr>
          <a:xfrm>
            <a:off x="8619790" y="2629579"/>
            <a:ext cx="2217220" cy="1472140"/>
          </a:xfrm>
          <a:prstGeom prst="rect">
            <a:avLst/>
          </a:prstGeom>
          <a:effectLst>
            <a:outerShdw blurRad="50800" dist="38100" dir="2700000" algn="tl" rotWithShape="0">
              <a:prstClr val="black">
                <a:alpha val="40000"/>
              </a:prstClr>
            </a:outerShdw>
          </a:effectLst>
        </p:spPr>
      </p:pic>
      <p:pic>
        <p:nvPicPr>
          <p:cNvPr id="1026" name="Picture 2" descr="Safe Streets and Roads for All (SS4A) discretionary grant ...">
            <a:extLst>
              <a:ext uri="{FF2B5EF4-FFF2-40B4-BE49-F238E27FC236}">
                <a16:creationId xmlns:a16="http://schemas.microsoft.com/office/drawing/2014/main" id="{072D002C-3883-BCA4-4A0F-C21426ED55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74835" y="5056344"/>
            <a:ext cx="2162175" cy="140970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C070C65-ADE3-1E47-968E-68566212DF5E}"/>
              </a:ext>
            </a:extLst>
          </p:cNvPr>
          <p:cNvSpPr txBox="1"/>
          <p:nvPr/>
        </p:nvSpPr>
        <p:spPr>
          <a:xfrm>
            <a:off x="7877516" y="4315626"/>
            <a:ext cx="3756812" cy="584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1600" b="0" i="0" u="none" strike="noStrike" cap="none" spc="0" normalizeH="0" baseline="0">
                <a:ln>
                  <a:noFill/>
                </a:ln>
                <a:solidFill>
                  <a:srgbClr val="000000"/>
                </a:solidFill>
                <a:effectLst/>
                <a:uFillTx/>
                <a:latin typeface="Gill Sans Ultra Bold" panose="020B0A02020104020203" pitchFamily="34" charset="0"/>
                <a:sym typeface="Calibri"/>
              </a:rPr>
              <a:t>2025 SS4A </a:t>
            </a:r>
          </a:p>
          <a:p>
            <a:pPr marL="0" marR="0" indent="0" algn="ctr" defTabSz="914400" rtl="0" fontAlgn="auto" latinLnBrk="0" hangingPunct="0">
              <a:lnSpc>
                <a:spcPct val="100000"/>
              </a:lnSpc>
              <a:spcBef>
                <a:spcPts val="0"/>
              </a:spcBef>
              <a:spcAft>
                <a:spcPts val="0"/>
              </a:spcAft>
              <a:buClrTx/>
              <a:buSzTx/>
              <a:buFontTx/>
              <a:buNone/>
              <a:tabLst/>
            </a:pPr>
            <a:r>
              <a:rPr kumimoji="0" lang="en-US" sz="1600" b="0" i="0" u="none" strike="noStrike" cap="none" spc="0" normalizeH="0" baseline="0">
                <a:ln>
                  <a:noFill/>
                </a:ln>
                <a:solidFill>
                  <a:srgbClr val="000000"/>
                </a:solidFill>
                <a:effectLst/>
                <a:uFillTx/>
                <a:latin typeface="Gill Sans Ultra Bold" panose="020B0A02020104020203" pitchFamily="34" charset="0"/>
                <a:sym typeface="Calibri"/>
              </a:rPr>
              <a:t>GRANT AWARD</a:t>
            </a:r>
          </a:p>
        </p:txBody>
      </p:sp>
    </p:spTree>
    <p:extLst>
      <p:ext uri="{BB962C8B-B14F-4D97-AF65-F5344CB8AC3E}">
        <p14:creationId xmlns:p14="http://schemas.microsoft.com/office/powerpoint/2010/main" val="2208742827"/>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F600151-5355-8C63-6F8A-320BEC3B2757}"/>
              </a:ext>
            </a:extLst>
          </p:cNvPr>
          <p:cNvPicPr>
            <a:picLocks noChangeAspect="1"/>
          </p:cNvPicPr>
          <p:nvPr/>
        </p:nvPicPr>
        <p:blipFill>
          <a:blip r:embed="rId2" cstate="print">
            <a:extLst>
              <a:ext uri="{28A0092B-C50C-407E-A947-70E740481C1C}">
                <a14:useLocalDpi xmlns:a14="http://schemas.microsoft.com/office/drawing/2010/main" val="0"/>
              </a:ext>
            </a:extLst>
          </a:blip>
          <a:srcRect l="6771"/>
          <a:stretch>
            <a:fillRect/>
          </a:stretch>
        </p:blipFill>
        <p:spPr>
          <a:xfrm flipH="1">
            <a:off x="505842" y="3434221"/>
            <a:ext cx="2472213" cy="3314700"/>
          </a:xfrm>
          <a:prstGeom prst="rect">
            <a:avLst/>
          </a:prstGeom>
        </p:spPr>
      </p:pic>
      <p:sp>
        <p:nvSpPr>
          <p:cNvPr id="15" name="Rectangle 14">
            <a:extLst>
              <a:ext uri="{FF2B5EF4-FFF2-40B4-BE49-F238E27FC236}">
                <a16:creationId xmlns:a16="http://schemas.microsoft.com/office/drawing/2014/main" id="{6B93404F-DEAF-9417-46B7-D8EDA094E026}"/>
              </a:ext>
            </a:extLst>
          </p:cNvPr>
          <p:cNvSpPr/>
          <p:nvPr/>
        </p:nvSpPr>
        <p:spPr>
          <a:xfrm>
            <a:off x="9813303" y="4888004"/>
            <a:ext cx="2101338" cy="1858029"/>
          </a:xfrm>
          <a:prstGeom prst="rect">
            <a:avLst/>
          </a:prstGeom>
          <a:solidFill>
            <a:schemeClr val="bg1"/>
          </a:solidFill>
          <a:ln w="12700" cap="flat">
            <a:solidFill>
              <a:schemeClr val="bg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2" name="Title 1">
            <a:extLst>
              <a:ext uri="{FF2B5EF4-FFF2-40B4-BE49-F238E27FC236}">
                <a16:creationId xmlns:a16="http://schemas.microsoft.com/office/drawing/2014/main" id="{363E30C4-0B19-32E8-943D-7C4E1FE4C7E7}"/>
              </a:ext>
            </a:extLst>
          </p:cNvPr>
          <p:cNvSpPr>
            <a:spLocks noGrp="1"/>
          </p:cNvSpPr>
          <p:nvPr>
            <p:ph type="title"/>
          </p:nvPr>
        </p:nvSpPr>
        <p:spPr>
          <a:xfrm>
            <a:off x="707566" y="617239"/>
            <a:ext cx="10515600" cy="1325563"/>
          </a:xfrm>
        </p:spPr>
        <p:txBody>
          <a:bodyPr lIns="45719" tIns="45720" rIns="45719" bIns="45720" anchor="ctr">
            <a:normAutofit/>
          </a:bodyPr>
          <a:lstStyle/>
          <a:p>
            <a:r>
              <a:rPr lang="en-US"/>
              <a:t>Multimodal Safety, Accessibility, Efficiency</a:t>
            </a:r>
            <a:endParaRPr lang="en-US">
              <a:solidFill>
                <a:schemeClr val="tx1"/>
              </a:solidFill>
            </a:endParaRPr>
          </a:p>
        </p:txBody>
      </p:sp>
      <p:sp>
        <p:nvSpPr>
          <p:cNvPr id="3" name="Text Placeholder 2">
            <a:extLst>
              <a:ext uri="{FF2B5EF4-FFF2-40B4-BE49-F238E27FC236}">
                <a16:creationId xmlns:a16="http://schemas.microsoft.com/office/drawing/2014/main" id="{1A13C86A-D6BB-137A-3109-B83CBE28C842}"/>
              </a:ext>
            </a:extLst>
          </p:cNvPr>
          <p:cNvSpPr>
            <a:spLocks noGrp="1"/>
          </p:cNvSpPr>
          <p:nvPr>
            <p:ph type="body" idx="1"/>
          </p:nvPr>
        </p:nvSpPr>
        <p:spPr>
          <a:xfrm>
            <a:off x="838200" y="2088175"/>
            <a:ext cx="10515600" cy="4351338"/>
          </a:xfrm>
        </p:spPr>
        <p:txBody>
          <a:bodyPr lIns="45719" tIns="45720" rIns="45719" bIns="45720" anchor="t">
            <a:normAutofit/>
          </a:bodyPr>
          <a:lstStyle/>
          <a:p>
            <a:r>
              <a:rPr lang="en-US" sz="2400" dirty="0">
                <a:solidFill>
                  <a:srgbClr val="333333"/>
                </a:solidFill>
                <a:latin typeface="+mj-lt"/>
                <a:ea typeface="Lato"/>
                <a:cs typeface="Lato"/>
              </a:rPr>
              <a:t>Substantially completed 8 projects along CTH system</a:t>
            </a:r>
          </a:p>
          <a:p>
            <a:pPr lvl="1"/>
            <a:r>
              <a:rPr lang="en-US" sz="2400" b="1" dirty="0">
                <a:solidFill>
                  <a:srgbClr val="333333"/>
                </a:solidFill>
                <a:latin typeface="+mj-lt"/>
                <a:ea typeface="Lato"/>
                <a:cs typeface="Lato"/>
              </a:rPr>
              <a:t>Two roadway</a:t>
            </a:r>
            <a:r>
              <a:rPr lang="en-US" sz="2400" dirty="0">
                <a:solidFill>
                  <a:srgbClr val="333333"/>
                </a:solidFill>
                <a:latin typeface="+mj-lt"/>
                <a:ea typeface="Lato"/>
                <a:cs typeface="Lato"/>
              </a:rPr>
              <a:t>, </a:t>
            </a:r>
            <a:r>
              <a:rPr lang="en-US" sz="2400" b="1" dirty="0">
                <a:solidFill>
                  <a:srgbClr val="333333"/>
                </a:solidFill>
                <a:latin typeface="+mj-lt"/>
                <a:ea typeface="Lato"/>
                <a:cs typeface="Lato"/>
              </a:rPr>
              <a:t>two bridge</a:t>
            </a:r>
            <a:r>
              <a:rPr lang="en-US" sz="2400" dirty="0">
                <a:solidFill>
                  <a:srgbClr val="333333"/>
                </a:solidFill>
                <a:latin typeface="+mj-lt"/>
                <a:ea typeface="Lato"/>
                <a:cs typeface="Lato"/>
              </a:rPr>
              <a:t>, and </a:t>
            </a:r>
            <a:r>
              <a:rPr lang="en-US" sz="2400" b="1" dirty="0">
                <a:solidFill>
                  <a:srgbClr val="333333"/>
                </a:solidFill>
                <a:latin typeface="+mj-lt"/>
                <a:ea typeface="Lato"/>
                <a:cs typeface="Lato"/>
              </a:rPr>
              <a:t>four traffic signal </a:t>
            </a:r>
            <a:r>
              <a:rPr lang="en-US" sz="2400" dirty="0">
                <a:solidFill>
                  <a:srgbClr val="333333"/>
                </a:solidFill>
                <a:latin typeface="+mj-lt"/>
                <a:ea typeface="Lato"/>
                <a:cs typeface="Lato"/>
              </a:rPr>
              <a:t>safety improvement projects</a:t>
            </a:r>
          </a:p>
        </p:txBody>
      </p:sp>
      <p:pic>
        <p:nvPicPr>
          <p:cNvPr id="7" name="Picture 6">
            <a:extLst>
              <a:ext uri="{FF2B5EF4-FFF2-40B4-BE49-F238E27FC236}">
                <a16:creationId xmlns:a16="http://schemas.microsoft.com/office/drawing/2014/main" id="{4EDF43A0-5ADE-639D-8281-0FD569305853}"/>
              </a:ext>
            </a:extLst>
          </p:cNvPr>
          <p:cNvPicPr>
            <a:picLocks noChangeAspect="1"/>
          </p:cNvPicPr>
          <p:nvPr/>
        </p:nvPicPr>
        <p:blipFill>
          <a:blip r:embed="rId3" cstate="print">
            <a:extLst>
              <a:ext uri="{28A0092B-C50C-407E-A947-70E740481C1C}">
                <a14:useLocalDpi xmlns:a14="http://schemas.microsoft.com/office/drawing/2010/main" val="0"/>
              </a:ext>
            </a:extLst>
          </a:blip>
          <a:srcRect r="6424"/>
          <a:stretch>
            <a:fillRect/>
          </a:stretch>
        </p:blipFill>
        <p:spPr>
          <a:xfrm flipH="1">
            <a:off x="6227698" y="3429000"/>
            <a:ext cx="2481421" cy="3314700"/>
          </a:xfrm>
          <a:prstGeom prst="rect">
            <a:avLst/>
          </a:prstGeom>
        </p:spPr>
      </p:pic>
      <p:pic>
        <p:nvPicPr>
          <p:cNvPr id="9" name="Picture 8">
            <a:extLst>
              <a:ext uri="{FF2B5EF4-FFF2-40B4-BE49-F238E27FC236}">
                <a16:creationId xmlns:a16="http://schemas.microsoft.com/office/drawing/2014/main" id="{C9A28646-AE95-AA06-EAC5-F23C2501DF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362166" y="3434221"/>
            <a:ext cx="2486025" cy="3314700"/>
          </a:xfrm>
          <a:prstGeom prst="rect">
            <a:avLst/>
          </a:prstGeom>
        </p:spPr>
      </p:pic>
      <p:pic>
        <p:nvPicPr>
          <p:cNvPr id="5" name="Picture 4">
            <a:extLst>
              <a:ext uri="{FF2B5EF4-FFF2-40B4-BE49-F238E27FC236}">
                <a16:creationId xmlns:a16="http://schemas.microsoft.com/office/drawing/2014/main" id="{452B452D-1E83-FFC1-E6F4-0DA9C29154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088627" y="3434221"/>
            <a:ext cx="2486025" cy="3314700"/>
          </a:xfrm>
          <a:prstGeom prst="rect">
            <a:avLst/>
          </a:prstGeom>
        </p:spPr>
      </p:pic>
      <p:sp>
        <p:nvSpPr>
          <p:cNvPr id="6" name="Rectangle 5">
            <a:extLst>
              <a:ext uri="{FF2B5EF4-FFF2-40B4-BE49-F238E27FC236}">
                <a16:creationId xmlns:a16="http://schemas.microsoft.com/office/drawing/2014/main" id="{862F8793-ED6B-87D1-1738-7208C3B777C9}"/>
              </a:ext>
            </a:extLst>
          </p:cNvPr>
          <p:cNvSpPr/>
          <p:nvPr/>
        </p:nvSpPr>
        <p:spPr>
          <a:xfrm>
            <a:off x="9079275" y="5817018"/>
            <a:ext cx="2484302" cy="923580"/>
          </a:xfrm>
          <a:prstGeom prst="rect">
            <a:avLst/>
          </a:prstGeom>
          <a:solidFill>
            <a:srgbClr val="FFFFFF">
              <a:alpha val="56000"/>
            </a:srgb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4" name="TextBox 3">
            <a:extLst>
              <a:ext uri="{FF2B5EF4-FFF2-40B4-BE49-F238E27FC236}">
                <a16:creationId xmlns:a16="http://schemas.microsoft.com/office/drawing/2014/main" id="{8FE12D6D-5B19-38AC-7B54-177C9B605F22}"/>
              </a:ext>
            </a:extLst>
          </p:cNvPr>
          <p:cNvSpPr txBox="1"/>
          <p:nvPr/>
        </p:nvSpPr>
        <p:spPr>
          <a:xfrm>
            <a:off x="9116457" y="6066163"/>
            <a:ext cx="2409939"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Arial Nova"/>
              </a:rPr>
              <a:t>E Mason St Bridge</a:t>
            </a:r>
            <a:endParaRPr lang="en-US" sz="1800" b="0" i="0" u="none" strike="noStrike" cap="none" spc="0" normalizeH="0" baseline="0">
              <a:ln>
                <a:noFill/>
              </a:ln>
              <a:solidFill>
                <a:srgbClr val="000000"/>
              </a:solidFill>
              <a:effectLst/>
              <a:uFillTx/>
              <a:latin typeface="Arial Nova"/>
            </a:endParaRPr>
          </a:p>
        </p:txBody>
      </p:sp>
      <p:sp>
        <p:nvSpPr>
          <p:cNvPr id="8" name="Rectangle 7">
            <a:extLst>
              <a:ext uri="{FF2B5EF4-FFF2-40B4-BE49-F238E27FC236}">
                <a16:creationId xmlns:a16="http://schemas.microsoft.com/office/drawing/2014/main" id="{796B4D4B-40EB-5CB3-16AB-A6AC60BC26C3}"/>
              </a:ext>
            </a:extLst>
          </p:cNvPr>
          <p:cNvSpPr/>
          <p:nvPr/>
        </p:nvSpPr>
        <p:spPr>
          <a:xfrm>
            <a:off x="6216623" y="5825341"/>
            <a:ext cx="2484302" cy="923580"/>
          </a:xfrm>
          <a:prstGeom prst="rect">
            <a:avLst/>
          </a:prstGeom>
          <a:solidFill>
            <a:srgbClr val="FFFFFF">
              <a:alpha val="56000"/>
            </a:srgb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10" name="TextBox 9">
            <a:extLst>
              <a:ext uri="{FF2B5EF4-FFF2-40B4-BE49-F238E27FC236}">
                <a16:creationId xmlns:a16="http://schemas.microsoft.com/office/drawing/2014/main" id="{2C407478-F146-7D85-E3ED-16D6D41E8B8B}"/>
              </a:ext>
            </a:extLst>
          </p:cNvPr>
          <p:cNvSpPr txBox="1"/>
          <p:nvPr/>
        </p:nvSpPr>
        <p:spPr>
          <a:xfrm>
            <a:off x="6253805" y="6074486"/>
            <a:ext cx="2409939"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dirty="0">
                <a:latin typeface="Arial Nova"/>
              </a:rPr>
              <a:t>S 76</a:t>
            </a:r>
            <a:r>
              <a:rPr lang="en-US" baseline="30000" dirty="0">
                <a:latin typeface="Arial Nova"/>
              </a:rPr>
              <a:t>th</a:t>
            </a:r>
            <a:r>
              <a:rPr lang="en-US" dirty="0">
                <a:latin typeface="Arial Nova"/>
              </a:rPr>
              <a:t> St (CTH U) Bridge </a:t>
            </a:r>
            <a:endParaRPr lang="en-US" sz="1800" b="0" i="0" u="none" strike="noStrike" cap="none" spc="0" normalizeH="0" baseline="0" dirty="0">
              <a:ln>
                <a:noFill/>
              </a:ln>
              <a:solidFill>
                <a:srgbClr val="000000"/>
              </a:solidFill>
              <a:effectLst/>
              <a:uFillTx/>
              <a:latin typeface="Arial Nova"/>
            </a:endParaRPr>
          </a:p>
        </p:txBody>
      </p:sp>
      <p:sp>
        <p:nvSpPr>
          <p:cNvPr id="12" name="Rectangle 11">
            <a:extLst>
              <a:ext uri="{FF2B5EF4-FFF2-40B4-BE49-F238E27FC236}">
                <a16:creationId xmlns:a16="http://schemas.microsoft.com/office/drawing/2014/main" id="{5229CC20-63DA-8DA1-47AF-98D355414A9A}"/>
              </a:ext>
            </a:extLst>
          </p:cNvPr>
          <p:cNvSpPr/>
          <p:nvPr/>
        </p:nvSpPr>
        <p:spPr>
          <a:xfrm>
            <a:off x="3352813" y="5825728"/>
            <a:ext cx="2484302" cy="923580"/>
          </a:xfrm>
          <a:prstGeom prst="rect">
            <a:avLst/>
          </a:prstGeom>
          <a:solidFill>
            <a:srgbClr val="FFFFFF">
              <a:alpha val="56000"/>
            </a:srgb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13" name="TextBox 12">
            <a:extLst>
              <a:ext uri="{FF2B5EF4-FFF2-40B4-BE49-F238E27FC236}">
                <a16:creationId xmlns:a16="http://schemas.microsoft.com/office/drawing/2014/main" id="{F38BD698-9694-C2E1-B51F-E24DB5DFB8AA}"/>
              </a:ext>
            </a:extLst>
          </p:cNvPr>
          <p:cNvSpPr txBox="1"/>
          <p:nvPr/>
        </p:nvSpPr>
        <p:spPr>
          <a:xfrm>
            <a:off x="3389995" y="6074873"/>
            <a:ext cx="2409939"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sz="1800" b="0" i="0" u="none" strike="noStrike" cap="none" spc="0" normalizeH="0" baseline="0" dirty="0">
                <a:ln>
                  <a:noFill/>
                </a:ln>
                <a:solidFill>
                  <a:srgbClr val="000000"/>
                </a:solidFill>
                <a:effectLst/>
                <a:uFillTx/>
                <a:latin typeface="Arial Nova"/>
              </a:rPr>
              <a:t>S 76</a:t>
            </a:r>
            <a:r>
              <a:rPr lang="en-US" sz="1800" b="0" i="0" u="none" strike="noStrike" cap="none" spc="0" normalizeH="0" baseline="30000" dirty="0">
                <a:ln>
                  <a:noFill/>
                </a:ln>
                <a:solidFill>
                  <a:srgbClr val="000000"/>
                </a:solidFill>
                <a:effectLst/>
                <a:uFillTx/>
                <a:latin typeface="Arial Nova"/>
              </a:rPr>
              <a:t>th</a:t>
            </a:r>
            <a:r>
              <a:rPr lang="en-US" sz="1800" b="0" i="0" u="none" strike="noStrike" cap="none" spc="0" normalizeH="0" baseline="0" dirty="0">
                <a:ln>
                  <a:noFill/>
                </a:ln>
                <a:solidFill>
                  <a:srgbClr val="000000"/>
                </a:solidFill>
                <a:effectLst/>
                <a:uFillTx/>
                <a:latin typeface="Arial Nova"/>
              </a:rPr>
              <a:t> St (CTH U)</a:t>
            </a:r>
          </a:p>
        </p:txBody>
      </p:sp>
      <p:sp>
        <p:nvSpPr>
          <p:cNvPr id="14" name="Rectangle 13">
            <a:extLst>
              <a:ext uri="{FF2B5EF4-FFF2-40B4-BE49-F238E27FC236}">
                <a16:creationId xmlns:a16="http://schemas.microsoft.com/office/drawing/2014/main" id="{1D12AA2F-ABE5-F197-D90E-6967D5990EF4}"/>
              </a:ext>
            </a:extLst>
          </p:cNvPr>
          <p:cNvSpPr/>
          <p:nvPr/>
        </p:nvSpPr>
        <p:spPr>
          <a:xfrm>
            <a:off x="498355" y="5825341"/>
            <a:ext cx="2484302" cy="923580"/>
          </a:xfrm>
          <a:prstGeom prst="rect">
            <a:avLst/>
          </a:prstGeom>
          <a:solidFill>
            <a:srgbClr val="FFFFFF">
              <a:alpha val="56000"/>
            </a:srgb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16" name="TextBox 15">
            <a:extLst>
              <a:ext uri="{FF2B5EF4-FFF2-40B4-BE49-F238E27FC236}">
                <a16:creationId xmlns:a16="http://schemas.microsoft.com/office/drawing/2014/main" id="{4366BC02-686E-57FC-ABE4-B2E33FFE3C4D}"/>
              </a:ext>
            </a:extLst>
          </p:cNvPr>
          <p:cNvSpPr txBox="1"/>
          <p:nvPr/>
        </p:nvSpPr>
        <p:spPr>
          <a:xfrm>
            <a:off x="535537" y="6074486"/>
            <a:ext cx="2409939"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dirty="0">
                <a:latin typeface="Arial Nova"/>
              </a:rPr>
              <a:t>W Rawson Ave </a:t>
            </a:r>
          </a:p>
          <a:p>
            <a:pPr algn="ctr"/>
            <a:r>
              <a:rPr lang="en-US" dirty="0">
                <a:latin typeface="Arial Nova"/>
              </a:rPr>
              <a:t>(CTH BB)</a:t>
            </a:r>
          </a:p>
        </p:txBody>
      </p:sp>
    </p:spTree>
    <p:extLst>
      <p:ext uri="{BB962C8B-B14F-4D97-AF65-F5344CB8AC3E}">
        <p14:creationId xmlns:p14="http://schemas.microsoft.com/office/powerpoint/2010/main" val="440520536"/>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11584-6508-C93A-BF05-FC2435DE9BA5}"/>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0DC72FF4-56B6-810D-944C-454AC8B5EC7F}"/>
              </a:ext>
            </a:extLst>
          </p:cNvPr>
          <p:cNvPicPr>
            <a:picLocks noChangeAspect="1"/>
          </p:cNvPicPr>
          <p:nvPr/>
        </p:nvPicPr>
        <p:blipFill>
          <a:blip r:embed="rId2">
            <a:extLst>
              <a:ext uri="{28A0092B-C50C-407E-A947-70E740481C1C}">
                <a14:useLocalDpi xmlns:a14="http://schemas.microsoft.com/office/drawing/2010/main" val="0"/>
              </a:ext>
            </a:extLst>
          </a:blip>
          <a:srcRect t="12422" b="18759"/>
          <a:stretch>
            <a:fillRect/>
          </a:stretch>
        </p:blipFill>
        <p:spPr>
          <a:xfrm>
            <a:off x="1" y="565177"/>
            <a:ext cx="12191999" cy="6292824"/>
          </a:xfrm>
          <a:prstGeom prst="rect">
            <a:avLst/>
          </a:prstGeom>
        </p:spPr>
      </p:pic>
      <p:sp>
        <p:nvSpPr>
          <p:cNvPr id="2" name="Title 1">
            <a:extLst>
              <a:ext uri="{FF2B5EF4-FFF2-40B4-BE49-F238E27FC236}">
                <a16:creationId xmlns:a16="http://schemas.microsoft.com/office/drawing/2014/main" id="{7A21DB43-0018-A661-AD09-D881672E1929}"/>
              </a:ext>
            </a:extLst>
          </p:cNvPr>
          <p:cNvSpPr>
            <a:spLocks noGrp="1"/>
          </p:cNvSpPr>
          <p:nvPr>
            <p:ph type="title"/>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45719" tIns="45720" rIns="45719" bIns="45720" anchor="ctr">
            <a:normAutofit/>
          </a:bodyPr>
          <a:lstStyle/>
          <a:p>
            <a:r>
              <a:rPr lang="en-US">
                <a:solidFill>
                  <a:schemeClr val="bg1"/>
                </a:solidFill>
              </a:rPr>
              <a:t>Airport</a:t>
            </a:r>
          </a:p>
        </p:txBody>
      </p:sp>
      <p:sp>
        <p:nvSpPr>
          <p:cNvPr id="3" name="Text Placeholder 2">
            <a:extLst>
              <a:ext uri="{FF2B5EF4-FFF2-40B4-BE49-F238E27FC236}">
                <a16:creationId xmlns:a16="http://schemas.microsoft.com/office/drawing/2014/main" id="{B039B49F-C054-10CF-CEA3-ACDE7AF1AC4D}"/>
              </a:ext>
            </a:extLst>
          </p:cNvPr>
          <p:cNvSpPr>
            <a:spLocks noGrp="1"/>
          </p:cNvSpPr>
          <p:nvPr>
            <p:ph type="body" idx="1"/>
          </p:nvPr>
        </p:nvSpPr>
        <p:spPr/>
        <p:txBody>
          <a:bodyPr lIns="45719" tIns="45720" rIns="45719" bIns="45720" anchor="t">
            <a:normAutofit/>
          </a:bodyPr>
          <a:lstStyle/>
          <a:p>
            <a:endParaRPr lang="en-US" sz="5000">
              <a:latin typeface="Helvetica"/>
              <a:ea typeface="Lato"/>
              <a:cs typeface="Helvetica"/>
            </a:endParaRPr>
          </a:p>
          <a:p>
            <a:endParaRPr lang="en-US" sz="1200">
              <a:solidFill>
                <a:srgbClr val="333333"/>
              </a:solidFill>
              <a:latin typeface="Lato"/>
              <a:ea typeface="Lato"/>
              <a:cs typeface="Lato"/>
            </a:endParaRPr>
          </a:p>
        </p:txBody>
      </p:sp>
      <p:pic>
        <p:nvPicPr>
          <p:cNvPr id="10" name="Picture 9" descr="Logo&#10;&#10;AI-generated content may be incorrect.">
            <a:extLst>
              <a:ext uri="{FF2B5EF4-FFF2-40B4-BE49-F238E27FC236}">
                <a16:creationId xmlns:a16="http://schemas.microsoft.com/office/drawing/2014/main" id="{BC417CB8-86A3-D32F-0F67-9673A85676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71714" y="5017093"/>
            <a:ext cx="1776943" cy="1522248"/>
          </a:xfrm>
          <a:prstGeom prst="rect">
            <a:avLst/>
          </a:prstGeom>
        </p:spPr>
      </p:pic>
      <p:sp>
        <p:nvSpPr>
          <p:cNvPr id="11" name="Rectangle 10">
            <a:extLst>
              <a:ext uri="{FF2B5EF4-FFF2-40B4-BE49-F238E27FC236}">
                <a16:creationId xmlns:a16="http://schemas.microsoft.com/office/drawing/2014/main" id="{1D7C14D7-0C67-4DD5-D008-52510832942C}"/>
              </a:ext>
            </a:extLst>
          </p:cNvPr>
          <p:cNvSpPr/>
          <p:nvPr/>
        </p:nvSpPr>
        <p:spPr>
          <a:xfrm>
            <a:off x="0" y="0"/>
            <a:ext cx="12192000" cy="565176"/>
          </a:xfrm>
          <a:prstGeom prst="rect">
            <a:avLst/>
          </a:prstGeom>
          <a:solidFill>
            <a:srgbClr val="FEDD00"/>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9" name="Rectangle: Diagonal Corners Rounded 8">
            <a:extLst>
              <a:ext uri="{FF2B5EF4-FFF2-40B4-BE49-F238E27FC236}">
                <a16:creationId xmlns:a16="http://schemas.microsoft.com/office/drawing/2014/main" id="{ED4A11BF-5291-EBBE-E606-E8CA48B1FDD6}"/>
              </a:ext>
            </a:extLst>
          </p:cNvPr>
          <p:cNvSpPr/>
          <p:nvPr/>
        </p:nvSpPr>
        <p:spPr>
          <a:xfrm>
            <a:off x="613871" y="2297097"/>
            <a:ext cx="5032230" cy="2654636"/>
          </a:xfrm>
          <a:prstGeom prst="round2DiagRect">
            <a:avLst/>
          </a:prstGeom>
          <a:solidFill>
            <a:schemeClr val="bg1">
              <a:alpha val="84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b="0" i="0" u="none" strike="noStrike" cap="none" spc="0" normalizeH="0" baseline="0">
              <a:ln>
                <a:noFill/>
              </a:ln>
              <a:solidFill>
                <a:srgbClr val="000000"/>
              </a:solidFill>
              <a:effectLst/>
              <a:uFillTx/>
              <a:latin typeface="+mn-lt"/>
              <a:ea typeface="+mn-ea"/>
              <a:cs typeface="+mn-cs"/>
              <a:sym typeface="Calibri"/>
            </a:endParaRPr>
          </a:p>
        </p:txBody>
      </p:sp>
      <p:sp>
        <p:nvSpPr>
          <p:cNvPr id="12" name="Rectangle: Diagonal Corners Rounded 11">
            <a:extLst>
              <a:ext uri="{FF2B5EF4-FFF2-40B4-BE49-F238E27FC236}">
                <a16:creationId xmlns:a16="http://schemas.microsoft.com/office/drawing/2014/main" id="{A3D5D33D-94CF-B2D9-6273-03D59B226BDA}"/>
              </a:ext>
            </a:extLst>
          </p:cNvPr>
          <p:cNvSpPr/>
          <p:nvPr/>
        </p:nvSpPr>
        <p:spPr>
          <a:xfrm>
            <a:off x="6258769" y="2297097"/>
            <a:ext cx="5032230" cy="2654636"/>
          </a:xfrm>
          <a:prstGeom prst="round2DiagRect">
            <a:avLst/>
          </a:prstGeom>
          <a:solidFill>
            <a:schemeClr val="bg1">
              <a:alpha val="84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b="0" i="0" u="none" strike="noStrike" cap="none" spc="0" normalizeH="0" baseline="0">
              <a:ln>
                <a:noFill/>
              </a:ln>
              <a:solidFill>
                <a:srgbClr val="000000"/>
              </a:solidFill>
              <a:effectLst/>
              <a:uFillTx/>
              <a:latin typeface="+mn-lt"/>
              <a:ea typeface="+mn-ea"/>
              <a:cs typeface="+mn-cs"/>
              <a:sym typeface="Calibri"/>
            </a:endParaRPr>
          </a:p>
        </p:txBody>
      </p:sp>
      <p:sp>
        <p:nvSpPr>
          <p:cNvPr id="8" name="TextBox 7">
            <a:extLst>
              <a:ext uri="{FF2B5EF4-FFF2-40B4-BE49-F238E27FC236}">
                <a16:creationId xmlns:a16="http://schemas.microsoft.com/office/drawing/2014/main" id="{1D704BD9-8F69-BD0F-B116-25CB5678E837}"/>
              </a:ext>
            </a:extLst>
          </p:cNvPr>
          <p:cNvSpPr txBox="1"/>
          <p:nvPr/>
        </p:nvSpPr>
        <p:spPr>
          <a:xfrm>
            <a:off x="6533180" y="2539281"/>
            <a:ext cx="4844845" cy="23083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Held two pilot competitions at Timmerman Airport</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Participated in Airport Workers Day and</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a:t>L</a:t>
            </a:r>
            <a:r>
              <a:rPr kumimoji="0" lang="en-US" sz="1800" b="0" i="0" u="none" strike="noStrike" cap="none" spc="0" normalizeH="0" baseline="0">
                <a:ln>
                  <a:noFill/>
                </a:ln>
                <a:solidFill>
                  <a:srgbClr val="000000"/>
                </a:solidFill>
                <a:effectLst/>
                <a:uFillTx/>
                <a:latin typeface="+mn-lt"/>
                <a:ea typeface="+mn-ea"/>
                <a:cs typeface="+mn-cs"/>
                <a:sym typeface="Calibri"/>
              </a:rPr>
              <a:t>aunched centennial branding</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Supported airport hiring event with MCDOT</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 Added Where We Fly online route module</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Released third Now Boarding magazine.</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Earned “Best Way to Get Out of Town” award.</a:t>
            </a:r>
          </a:p>
        </p:txBody>
      </p:sp>
      <p:sp>
        <p:nvSpPr>
          <p:cNvPr id="4" name="TextBox 3">
            <a:extLst>
              <a:ext uri="{FF2B5EF4-FFF2-40B4-BE49-F238E27FC236}">
                <a16:creationId xmlns:a16="http://schemas.microsoft.com/office/drawing/2014/main" id="{930610D7-385C-1F81-87C9-92E9E922726B}"/>
              </a:ext>
            </a:extLst>
          </p:cNvPr>
          <p:cNvSpPr txBox="1"/>
          <p:nvPr/>
        </p:nvSpPr>
        <p:spPr>
          <a:xfrm>
            <a:off x="838200" y="2497394"/>
            <a:ext cx="4844845" cy="203132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Broke ground on MKE Air Cargo Center (completion 2026)</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Launched Concourse E Redevelopment </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Expanded concessions on Concourse D</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Introduced Make‑A‑Wish Kids Zones</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1800" b="0" i="0" u="none" strike="noStrike" cap="none" spc="0" normalizeH="0" baseline="0">
                <a:ln>
                  <a:noFill/>
                </a:ln>
                <a:solidFill>
                  <a:srgbClr val="000000"/>
                </a:solidFill>
                <a:effectLst/>
                <a:uFillTx/>
                <a:latin typeface="+mn-lt"/>
                <a:ea typeface="+mn-ea"/>
                <a:cs typeface="+mn-cs"/>
                <a:sym typeface="Calibri"/>
              </a:rPr>
              <a:t>Hosted MPS ACE interns and Girls in Aviation Day.</a:t>
            </a:r>
          </a:p>
        </p:txBody>
      </p:sp>
    </p:spTree>
    <p:extLst>
      <p:ext uri="{BB962C8B-B14F-4D97-AF65-F5344CB8AC3E}">
        <p14:creationId xmlns:p14="http://schemas.microsoft.com/office/powerpoint/2010/main" val="3444967260"/>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Diagonal Corners Rounded 21">
            <a:extLst>
              <a:ext uri="{FF2B5EF4-FFF2-40B4-BE49-F238E27FC236}">
                <a16:creationId xmlns:a16="http://schemas.microsoft.com/office/drawing/2014/main" id="{E8B63EB1-CC54-76B2-D112-16078D52F27F}"/>
              </a:ext>
            </a:extLst>
          </p:cNvPr>
          <p:cNvSpPr/>
          <p:nvPr/>
        </p:nvSpPr>
        <p:spPr>
          <a:xfrm>
            <a:off x="854724" y="1808803"/>
            <a:ext cx="3272658" cy="1958522"/>
          </a:xfrm>
          <a:prstGeom prst="round2DiagRect">
            <a:avLst/>
          </a:prstGeom>
          <a:solidFill>
            <a:srgbClr val="009193"/>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2" name="Title 1">
            <a:extLst>
              <a:ext uri="{FF2B5EF4-FFF2-40B4-BE49-F238E27FC236}">
                <a16:creationId xmlns:a16="http://schemas.microsoft.com/office/drawing/2014/main" id="{AD0D3939-5E61-2483-9C9B-6E4E951DD9E1}"/>
              </a:ext>
            </a:extLst>
          </p:cNvPr>
          <p:cNvSpPr>
            <a:spLocks noGrp="1"/>
          </p:cNvSpPr>
          <p:nvPr>
            <p:ph type="title"/>
          </p:nvPr>
        </p:nvSpPr>
        <p:spPr/>
        <p:txBody>
          <a:bodyPr lIns="45719" tIns="45720" rIns="45719" bIns="45720" anchor="ctr">
            <a:normAutofit/>
          </a:bodyPr>
          <a:lstStyle/>
          <a:p>
            <a:r>
              <a:rPr lang="en-US"/>
              <a:t>Highway Maintenance</a:t>
            </a:r>
          </a:p>
        </p:txBody>
      </p:sp>
      <p:pic>
        <p:nvPicPr>
          <p:cNvPr id="6" name="Picture 5">
            <a:extLst>
              <a:ext uri="{FF2B5EF4-FFF2-40B4-BE49-F238E27FC236}">
                <a16:creationId xmlns:a16="http://schemas.microsoft.com/office/drawing/2014/main" id="{37E698BF-F145-B4BA-DF3B-B8FC1F9EA308}"/>
              </a:ext>
            </a:extLst>
          </p:cNvPr>
          <p:cNvPicPr>
            <a:picLocks noChangeAspect="1"/>
          </p:cNvPicPr>
          <p:nvPr/>
        </p:nvPicPr>
        <p:blipFill>
          <a:blip r:embed="rId3" cstate="print">
            <a:extLst>
              <a:ext uri="{28A0092B-C50C-407E-A947-70E740481C1C}">
                <a14:useLocalDpi xmlns:a14="http://schemas.microsoft.com/office/drawing/2010/main" val="0"/>
              </a:ext>
            </a:extLst>
          </a:blip>
          <a:srcRect l="7469" t="45718" r="2237" b="16171"/>
          <a:stretch>
            <a:fillRect/>
          </a:stretch>
        </p:blipFill>
        <p:spPr>
          <a:xfrm>
            <a:off x="4523632" y="4420049"/>
            <a:ext cx="3144736" cy="17697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6" name="TextBox 15">
            <a:extLst>
              <a:ext uri="{FF2B5EF4-FFF2-40B4-BE49-F238E27FC236}">
                <a16:creationId xmlns:a16="http://schemas.microsoft.com/office/drawing/2014/main" id="{68D3BABA-B804-634D-F345-6BE06C257399}"/>
              </a:ext>
            </a:extLst>
          </p:cNvPr>
          <p:cNvSpPr txBox="1"/>
          <p:nvPr/>
        </p:nvSpPr>
        <p:spPr>
          <a:xfrm>
            <a:off x="4747186" y="3828408"/>
            <a:ext cx="266391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Increased salt brine use</a:t>
            </a:r>
            <a:endParaRPr lang="en-US"/>
          </a:p>
        </p:txBody>
      </p:sp>
      <p:sp>
        <p:nvSpPr>
          <p:cNvPr id="4" name="TextBox 3">
            <a:extLst>
              <a:ext uri="{FF2B5EF4-FFF2-40B4-BE49-F238E27FC236}">
                <a16:creationId xmlns:a16="http://schemas.microsoft.com/office/drawing/2014/main" id="{F763EA86-4E82-78A6-E02B-76D12450287B}"/>
              </a:ext>
            </a:extLst>
          </p:cNvPr>
          <p:cNvSpPr txBox="1"/>
          <p:nvPr/>
        </p:nvSpPr>
        <p:spPr>
          <a:xfrm>
            <a:off x="1090079" y="1997584"/>
            <a:ext cx="3154611"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R="0" algn="l" defTabSz="914400" rtl="0" fontAlgn="auto" latinLnBrk="0" hangingPunct="0">
              <a:lnSpc>
                <a:spcPct val="100000"/>
              </a:lnSpc>
              <a:spcBef>
                <a:spcPts val="0"/>
              </a:spcBef>
              <a:spcAft>
                <a:spcPts val="0"/>
              </a:spcAft>
              <a:buClrTx/>
              <a:buSzTx/>
              <a:tabLst/>
            </a:pPr>
            <a:r>
              <a:rPr lang="en-US" sz="2400" b="1" dirty="0">
                <a:solidFill>
                  <a:schemeClr val="bg1"/>
                </a:solidFill>
              </a:rPr>
              <a:t>Focus on Fiscal Health</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dirty="0">
                <a:solidFill>
                  <a:schemeClr val="bg1"/>
                </a:solidFill>
              </a:rPr>
              <a:t>More than $15m in RMA</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dirty="0">
                <a:solidFill>
                  <a:schemeClr val="bg1"/>
                </a:solidFill>
              </a:rPr>
              <a:t>$1.9m in DMAs</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endParaRPr kumimoji="0" lang="en-US" sz="1800" b="0" i="0" u="none" strike="noStrike" cap="none" spc="0" normalizeH="0" baseline="0" dirty="0">
              <a:ln>
                <a:noFill/>
              </a:ln>
              <a:solidFill>
                <a:schemeClr val="bg1"/>
              </a:solidFill>
              <a:effectLst/>
              <a:uFillTx/>
              <a:latin typeface="+mn-lt"/>
              <a:ea typeface="+mn-ea"/>
              <a:cs typeface="+mn-cs"/>
              <a:sym typeface="Calibri"/>
            </a:endParaRPr>
          </a:p>
        </p:txBody>
      </p:sp>
      <p:sp>
        <p:nvSpPr>
          <p:cNvPr id="5" name="TextBox 4">
            <a:extLst>
              <a:ext uri="{FF2B5EF4-FFF2-40B4-BE49-F238E27FC236}">
                <a16:creationId xmlns:a16="http://schemas.microsoft.com/office/drawing/2014/main" id="{4A8EBA15-EE76-031F-BB80-659723F5520A}"/>
              </a:ext>
            </a:extLst>
          </p:cNvPr>
          <p:cNvSpPr txBox="1"/>
          <p:nvPr/>
        </p:nvSpPr>
        <p:spPr>
          <a:xfrm>
            <a:off x="7942225" y="3828408"/>
            <a:ext cx="3991897"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Increased Citizen Issue/Reporter Use</a:t>
            </a:r>
            <a:endParaRPr lang="en-US"/>
          </a:p>
        </p:txBody>
      </p:sp>
      <p:pic>
        <p:nvPicPr>
          <p:cNvPr id="8" name="Picture 7">
            <a:extLst>
              <a:ext uri="{FF2B5EF4-FFF2-40B4-BE49-F238E27FC236}">
                <a16:creationId xmlns:a16="http://schemas.microsoft.com/office/drawing/2014/main" id="{D2C1EC46-A082-5AA1-04F3-F4E96F17FE34}"/>
              </a:ext>
            </a:extLst>
          </p:cNvPr>
          <p:cNvPicPr>
            <a:picLocks noChangeAspect="1"/>
          </p:cNvPicPr>
          <p:nvPr/>
        </p:nvPicPr>
        <p:blipFill>
          <a:blip r:embed="rId4" cstate="print">
            <a:extLst>
              <a:ext uri="{28A0092B-C50C-407E-A947-70E740481C1C}">
                <a14:useLocalDpi xmlns:a14="http://schemas.microsoft.com/office/drawing/2010/main" val="0"/>
              </a:ext>
            </a:extLst>
          </a:blip>
          <a:srcRect t="42631" r="19108" b="23281"/>
          <a:stretch>
            <a:fillRect/>
          </a:stretch>
        </p:blipFill>
        <p:spPr>
          <a:xfrm>
            <a:off x="4523632" y="1890415"/>
            <a:ext cx="3144736" cy="17697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9" name="TextBox 8">
            <a:extLst>
              <a:ext uri="{FF2B5EF4-FFF2-40B4-BE49-F238E27FC236}">
                <a16:creationId xmlns:a16="http://schemas.microsoft.com/office/drawing/2014/main" id="{6998F6E4-869F-94A2-B6A6-4E66167897CC}"/>
              </a:ext>
            </a:extLst>
          </p:cNvPr>
          <p:cNvSpPr txBox="1"/>
          <p:nvPr/>
        </p:nvSpPr>
        <p:spPr>
          <a:xfrm>
            <a:off x="4263511" y="6358663"/>
            <a:ext cx="3678713"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Innovative Training &amp; Development</a:t>
            </a:r>
          </a:p>
        </p:txBody>
      </p:sp>
      <p:sp>
        <p:nvSpPr>
          <p:cNvPr id="13" name="TextBox 12">
            <a:extLst>
              <a:ext uri="{FF2B5EF4-FFF2-40B4-BE49-F238E27FC236}">
                <a16:creationId xmlns:a16="http://schemas.microsoft.com/office/drawing/2014/main" id="{249BE053-F24A-E8B8-E206-C44A08D45992}"/>
              </a:ext>
            </a:extLst>
          </p:cNvPr>
          <p:cNvSpPr txBox="1"/>
          <p:nvPr/>
        </p:nvSpPr>
        <p:spPr>
          <a:xfrm>
            <a:off x="528260" y="6358663"/>
            <a:ext cx="3854922"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Increased Recruitment/Retention</a:t>
            </a:r>
          </a:p>
        </p:txBody>
      </p:sp>
      <p:pic>
        <p:nvPicPr>
          <p:cNvPr id="3" name="Picture 2">
            <a:extLst>
              <a:ext uri="{FF2B5EF4-FFF2-40B4-BE49-F238E27FC236}">
                <a16:creationId xmlns:a16="http://schemas.microsoft.com/office/drawing/2014/main" id="{4E87DFB5-1DBA-27FE-9BA3-89A80459F895}"/>
              </a:ext>
            </a:extLst>
          </p:cNvPr>
          <p:cNvPicPr>
            <a:picLocks noChangeAspect="1"/>
          </p:cNvPicPr>
          <p:nvPr/>
        </p:nvPicPr>
        <p:blipFill>
          <a:blip r:embed="rId5" cstate="print">
            <a:extLst>
              <a:ext uri="{28A0092B-C50C-407E-A947-70E740481C1C}">
                <a14:useLocalDpi xmlns:a14="http://schemas.microsoft.com/office/drawing/2010/main" val="0"/>
              </a:ext>
            </a:extLst>
          </a:blip>
          <a:srcRect l="4233" r="4233"/>
          <a:stretch/>
        </p:blipFill>
        <p:spPr>
          <a:xfrm>
            <a:off x="8337177" y="1792589"/>
            <a:ext cx="3201995" cy="18269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Picture 6">
            <a:extLst>
              <a:ext uri="{FF2B5EF4-FFF2-40B4-BE49-F238E27FC236}">
                <a16:creationId xmlns:a16="http://schemas.microsoft.com/office/drawing/2014/main" id="{383C5467-37E9-95F6-1EA2-EB90ED68A64E}"/>
              </a:ext>
            </a:extLst>
          </p:cNvPr>
          <p:cNvPicPr>
            <a:picLocks noChangeAspect="1"/>
          </p:cNvPicPr>
          <p:nvPr/>
        </p:nvPicPr>
        <p:blipFill>
          <a:blip r:embed="rId6" cstate="print">
            <a:extLst>
              <a:ext uri="{28A0092B-C50C-407E-A947-70E740481C1C}">
                <a14:useLocalDpi xmlns:a14="http://schemas.microsoft.com/office/drawing/2010/main" val="0"/>
              </a:ext>
            </a:extLst>
          </a:blip>
          <a:srcRect t="57775" b="17"/>
          <a:stretch>
            <a:fillRect/>
          </a:stretch>
        </p:blipFill>
        <p:spPr>
          <a:xfrm>
            <a:off x="982646" y="4420049"/>
            <a:ext cx="3144736" cy="17697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0782687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6E33C-6BF2-5A3E-7D58-79C823D96C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9D48A5-58D9-47DB-6195-A14C9B83FD97}"/>
              </a:ext>
            </a:extLst>
          </p:cNvPr>
          <p:cNvSpPr>
            <a:spLocks noGrp="1"/>
          </p:cNvSpPr>
          <p:nvPr>
            <p:ph type="title"/>
          </p:nvPr>
        </p:nvSpPr>
        <p:spPr/>
        <p:txBody>
          <a:bodyPr lIns="45719" tIns="45720" rIns="45719" bIns="45720" anchor="ctr">
            <a:normAutofit/>
          </a:bodyPr>
          <a:lstStyle/>
          <a:p>
            <a:r>
              <a:rPr lang="en-US">
                <a:cs typeface="Helvetica"/>
              </a:rPr>
              <a:t>Fleet Management</a:t>
            </a:r>
            <a:endParaRPr lang="en-US" b="0">
              <a:cs typeface="Helvetica"/>
            </a:endParaRPr>
          </a:p>
        </p:txBody>
      </p:sp>
      <p:pic>
        <p:nvPicPr>
          <p:cNvPr id="4" name="Picture 3">
            <a:extLst>
              <a:ext uri="{FF2B5EF4-FFF2-40B4-BE49-F238E27FC236}">
                <a16:creationId xmlns:a16="http://schemas.microsoft.com/office/drawing/2014/main" id="{067F374F-5D70-95DB-BE0D-0BAA4525D557}"/>
              </a:ext>
            </a:extLst>
          </p:cNvPr>
          <p:cNvPicPr>
            <a:picLocks noChangeAspect="1"/>
          </p:cNvPicPr>
          <p:nvPr/>
        </p:nvPicPr>
        <p:blipFill>
          <a:blip r:embed="rId2"/>
          <a:stretch>
            <a:fillRect/>
          </a:stretch>
        </p:blipFill>
        <p:spPr>
          <a:xfrm>
            <a:off x="251309" y="2330047"/>
            <a:ext cx="2576217" cy="172661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a:extLst>
              <a:ext uri="{FF2B5EF4-FFF2-40B4-BE49-F238E27FC236}">
                <a16:creationId xmlns:a16="http://schemas.microsoft.com/office/drawing/2014/main" id="{BC35EC11-B3B4-6EE7-FDE9-776EBBD3F46A}"/>
              </a:ext>
            </a:extLst>
          </p:cNvPr>
          <p:cNvPicPr>
            <a:picLocks noChangeAspect="1"/>
          </p:cNvPicPr>
          <p:nvPr/>
        </p:nvPicPr>
        <p:blipFill>
          <a:blip r:embed="rId3"/>
          <a:srcRect t="9341" b="192"/>
          <a:stretch/>
        </p:blipFill>
        <p:spPr>
          <a:xfrm>
            <a:off x="3202163" y="2297746"/>
            <a:ext cx="2664799" cy="179457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49697F67-C9F3-D755-1A9E-03E0963A407F}"/>
              </a:ext>
            </a:extLst>
          </p:cNvPr>
          <p:cNvPicPr>
            <a:picLocks noChangeAspect="1"/>
          </p:cNvPicPr>
          <p:nvPr/>
        </p:nvPicPr>
        <p:blipFill>
          <a:blip r:embed="rId4"/>
          <a:srcRect r="14780"/>
          <a:stretch/>
        </p:blipFill>
        <p:spPr>
          <a:xfrm>
            <a:off x="6219938" y="2228740"/>
            <a:ext cx="2662206" cy="178827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Picture 6">
            <a:extLst>
              <a:ext uri="{FF2B5EF4-FFF2-40B4-BE49-F238E27FC236}">
                <a16:creationId xmlns:a16="http://schemas.microsoft.com/office/drawing/2014/main" id="{8A891942-22BB-D951-5D48-7CC2BDC67BBB}"/>
              </a:ext>
            </a:extLst>
          </p:cNvPr>
          <p:cNvPicPr>
            <a:picLocks noChangeAspect="1"/>
          </p:cNvPicPr>
          <p:nvPr/>
        </p:nvPicPr>
        <p:blipFill>
          <a:blip r:embed="rId5"/>
          <a:srcRect l="25883" t="183" r="15609" b="-142"/>
          <a:stretch/>
        </p:blipFill>
        <p:spPr>
          <a:xfrm>
            <a:off x="9228056" y="2224016"/>
            <a:ext cx="2668840" cy="17912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8" name="TextBox 7">
            <a:extLst>
              <a:ext uri="{FF2B5EF4-FFF2-40B4-BE49-F238E27FC236}">
                <a16:creationId xmlns:a16="http://schemas.microsoft.com/office/drawing/2014/main" id="{44717B13-4C02-199C-6F3A-01A09B7AB013}"/>
              </a:ext>
            </a:extLst>
          </p:cNvPr>
          <p:cNvSpPr txBox="1"/>
          <p:nvPr/>
        </p:nvSpPr>
        <p:spPr>
          <a:xfrm>
            <a:off x="158566" y="4204655"/>
            <a:ext cx="266391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Fleet Optimization</a:t>
            </a:r>
          </a:p>
        </p:txBody>
      </p:sp>
      <p:sp>
        <p:nvSpPr>
          <p:cNvPr id="10" name="TextBox 9">
            <a:extLst>
              <a:ext uri="{FF2B5EF4-FFF2-40B4-BE49-F238E27FC236}">
                <a16:creationId xmlns:a16="http://schemas.microsoft.com/office/drawing/2014/main" id="{7BE9A82B-D3FD-378A-404B-969055848CD1}"/>
              </a:ext>
            </a:extLst>
          </p:cNvPr>
          <p:cNvSpPr txBox="1"/>
          <p:nvPr/>
        </p:nvSpPr>
        <p:spPr>
          <a:xfrm>
            <a:off x="3202160" y="4204654"/>
            <a:ext cx="266391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Sustainability Initiatives</a:t>
            </a:r>
            <a:endParaRPr lang="en-US"/>
          </a:p>
        </p:txBody>
      </p:sp>
      <p:sp>
        <p:nvSpPr>
          <p:cNvPr id="12" name="TextBox 11">
            <a:extLst>
              <a:ext uri="{FF2B5EF4-FFF2-40B4-BE49-F238E27FC236}">
                <a16:creationId xmlns:a16="http://schemas.microsoft.com/office/drawing/2014/main" id="{B57ADFE9-D81C-8DF0-8AA9-E7ABBC49B2CB}"/>
              </a:ext>
            </a:extLst>
          </p:cNvPr>
          <p:cNvSpPr txBox="1"/>
          <p:nvPr/>
        </p:nvSpPr>
        <p:spPr>
          <a:xfrm>
            <a:off x="6219328" y="4204654"/>
            <a:ext cx="2663916"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Recruitment and Retention</a:t>
            </a:r>
          </a:p>
        </p:txBody>
      </p:sp>
      <p:sp>
        <p:nvSpPr>
          <p:cNvPr id="14" name="TextBox 13">
            <a:extLst>
              <a:ext uri="{FF2B5EF4-FFF2-40B4-BE49-F238E27FC236}">
                <a16:creationId xmlns:a16="http://schemas.microsoft.com/office/drawing/2014/main" id="{B4F9353C-6296-8640-C13B-F8973ED4D48F}"/>
              </a:ext>
            </a:extLst>
          </p:cNvPr>
          <p:cNvSpPr txBox="1"/>
          <p:nvPr/>
        </p:nvSpPr>
        <p:spPr>
          <a:xfrm>
            <a:off x="9232091" y="4204654"/>
            <a:ext cx="266391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pPr algn="ctr"/>
            <a:r>
              <a:rPr lang="en-US">
                <a:latin typeface="Helvetica"/>
              </a:rPr>
              <a:t>Facility Efficiency</a:t>
            </a:r>
            <a:endParaRPr lang="en-US"/>
          </a:p>
        </p:txBody>
      </p:sp>
      <p:pic>
        <p:nvPicPr>
          <p:cNvPr id="11" name="Picture 10">
            <a:extLst>
              <a:ext uri="{FF2B5EF4-FFF2-40B4-BE49-F238E27FC236}">
                <a16:creationId xmlns:a16="http://schemas.microsoft.com/office/drawing/2014/main" id="{9E057444-97EA-AE59-142B-A382357DA95D}"/>
              </a:ext>
            </a:extLst>
          </p:cNvPr>
          <p:cNvPicPr>
            <a:picLocks noChangeAspect="1"/>
          </p:cNvPicPr>
          <p:nvPr/>
        </p:nvPicPr>
        <p:blipFill>
          <a:blip r:embed="rId6" cstate="print">
            <a:extLst>
              <a:ext uri="{28A0092B-C50C-407E-A947-70E740481C1C}">
                <a14:useLocalDpi xmlns:a14="http://schemas.microsoft.com/office/drawing/2010/main" val="0"/>
              </a:ext>
            </a:extLst>
          </a:blip>
          <a:srcRect t="5175" b="5175"/>
          <a:stretch/>
        </p:blipFill>
        <p:spPr>
          <a:xfrm>
            <a:off x="6219498" y="2228014"/>
            <a:ext cx="2658631" cy="17881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5" name="Picture 14">
            <a:extLst>
              <a:ext uri="{FF2B5EF4-FFF2-40B4-BE49-F238E27FC236}">
                <a16:creationId xmlns:a16="http://schemas.microsoft.com/office/drawing/2014/main" id="{4DC47980-9772-4C05-7DA3-87E85AD649B0}"/>
              </a:ext>
            </a:extLst>
          </p:cNvPr>
          <p:cNvPicPr>
            <a:picLocks noChangeAspect="1"/>
          </p:cNvPicPr>
          <p:nvPr/>
        </p:nvPicPr>
        <p:blipFill>
          <a:blip r:embed="rId7" cstate="print">
            <a:extLst>
              <a:ext uri="{28A0092B-C50C-407E-A947-70E740481C1C}">
                <a14:useLocalDpi xmlns:a14="http://schemas.microsoft.com/office/drawing/2010/main" val="0"/>
              </a:ext>
            </a:extLst>
          </a:blip>
          <a:srcRect l="9335" t="75" r="7789" b="156"/>
          <a:stretch/>
        </p:blipFill>
        <p:spPr>
          <a:xfrm>
            <a:off x="9228728" y="2224629"/>
            <a:ext cx="2671942" cy="17920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9" name="Picture 18">
            <a:extLst>
              <a:ext uri="{FF2B5EF4-FFF2-40B4-BE49-F238E27FC236}">
                <a16:creationId xmlns:a16="http://schemas.microsoft.com/office/drawing/2014/main" id="{843E2FD1-DEAC-ED9B-3BD2-7445876BEB25}"/>
              </a:ext>
            </a:extLst>
          </p:cNvPr>
          <p:cNvPicPr>
            <a:picLocks noChangeAspect="1"/>
          </p:cNvPicPr>
          <p:nvPr/>
        </p:nvPicPr>
        <p:blipFill>
          <a:blip r:embed="rId8" cstate="print">
            <a:extLst>
              <a:ext uri="{28A0092B-C50C-407E-A947-70E740481C1C}">
                <a14:useLocalDpi xmlns:a14="http://schemas.microsoft.com/office/drawing/2010/main" val="0"/>
              </a:ext>
            </a:extLst>
          </a:blip>
          <a:srcRect t="24780" b="24780"/>
          <a:stretch/>
        </p:blipFill>
        <p:spPr>
          <a:xfrm>
            <a:off x="3202162" y="2303154"/>
            <a:ext cx="2663931" cy="179156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1" name="Picture 20">
            <a:extLst>
              <a:ext uri="{FF2B5EF4-FFF2-40B4-BE49-F238E27FC236}">
                <a16:creationId xmlns:a16="http://schemas.microsoft.com/office/drawing/2014/main" id="{D9C97E52-80CA-AD6B-4A40-7994311BB4F0}"/>
              </a:ext>
            </a:extLst>
          </p:cNvPr>
          <p:cNvPicPr>
            <a:picLocks noChangeAspect="1"/>
          </p:cNvPicPr>
          <p:nvPr/>
        </p:nvPicPr>
        <p:blipFill>
          <a:blip r:embed="rId9" cstate="print">
            <a:extLst>
              <a:ext uri="{28A0092B-C50C-407E-A947-70E740481C1C}">
                <a14:useLocalDpi xmlns:a14="http://schemas.microsoft.com/office/drawing/2010/main" val="0"/>
              </a:ext>
            </a:extLst>
          </a:blip>
          <a:srcRect t="3543" b="3543"/>
          <a:stretch/>
        </p:blipFill>
        <p:spPr>
          <a:xfrm>
            <a:off x="251234" y="2297982"/>
            <a:ext cx="2569085" cy="179029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017425043"/>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E41A1-7370-D8F0-B439-5AF490664B70}"/>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B86B2997-FE67-428B-9828-7A8802F9B312}"/>
              </a:ext>
            </a:extLst>
          </p:cNvPr>
          <p:cNvPicPr>
            <a:picLocks noChangeAspect="1"/>
          </p:cNvPicPr>
          <p:nvPr/>
        </p:nvPicPr>
        <p:blipFill>
          <a:blip r:embed="rId3">
            <a:alphaModFix/>
            <a:extLst>
              <a:ext uri="{28A0092B-C50C-407E-A947-70E740481C1C}">
                <a14:useLocalDpi xmlns:a14="http://schemas.microsoft.com/office/drawing/2010/main" val="0"/>
              </a:ext>
            </a:extLst>
          </a:blip>
          <a:srcRect t="40886" b="20470"/>
          <a:stretch>
            <a:fillRect/>
          </a:stretch>
        </p:blipFill>
        <p:spPr>
          <a:xfrm>
            <a:off x="0" y="576072"/>
            <a:ext cx="12192000" cy="6281928"/>
          </a:xfrm>
          <a:prstGeom prst="rect">
            <a:avLst/>
          </a:prstGeom>
        </p:spPr>
      </p:pic>
      <p:sp>
        <p:nvSpPr>
          <p:cNvPr id="2" name="Title 1">
            <a:extLst>
              <a:ext uri="{FF2B5EF4-FFF2-40B4-BE49-F238E27FC236}">
                <a16:creationId xmlns:a16="http://schemas.microsoft.com/office/drawing/2014/main" id="{C2E56E81-FF5E-DAB5-1E60-3F0B8DEA25BC}"/>
              </a:ext>
            </a:extLst>
          </p:cNvPr>
          <p:cNvSpPr>
            <a:spLocks noGrp="1"/>
          </p:cNvSpPr>
          <p:nvPr>
            <p:ph type="title"/>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45719" tIns="45720" rIns="45719" bIns="45720" anchor="ctr">
            <a:normAutofit/>
          </a:bodyPr>
          <a:lstStyle/>
          <a:p>
            <a:r>
              <a:rPr lang="en-US">
                <a:solidFill>
                  <a:schemeClr val="bg1"/>
                </a:solidFill>
              </a:rPr>
              <a:t>Transportation Services</a:t>
            </a:r>
          </a:p>
        </p:txBody>
      </p:sp>
      <p:sp>
        <p:nvSpPr>
          <p:cNvPr id="9" name="Rectangle: Diagonal Corners Rounded 8">
            <a:extLst>
              <a:ext uri="{FF2B5EF4-FFF2-40B4-BE49-F238E27FC236}">
                <a16:creationId xmlns:a16="http://schemas.microsoft.com/office/drawing/2014/main" id="{F73EE6F0-9111-CD7A-1D89-645CA5BD0F0D}"/>
              </a:ext>
            </a:extLst>
          </p:cNvPr>
          <p:cNvSpPr/>
          <p:nvPr/>
        </p:nvSpPr>
        <p:spPr>
          <a:xfrm>
            <a:off x="515536" y="2828331"/>
            <a:ext cx="3443685" cy="2060873"/>
          </a:xfrm>
          <a:prstGeom prst="round2DiagRect">
            <a:avLst/>
          </a:prstGeom>
          <a:solidFill>
            <a:srgbClr val="009193">
              <a:alpha val="84000"/>
            </a:srgb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6" name="TextBox 5">
            <a:extLst>
              <a:ext uri="{FF2B5EF4-FFF2-40B4-BE49-F238E27FC236}">
                <a16:creationId xmlns:a16="http://schemas.microsoft.com/office/drawing/2014/main" id="{238869BB-B91B-5B61-B815-236B6808E8D5}"/>
              </a:ext>
            </a:extLst>
          </p:cNvPr>
          <p:cNvSpPr txBox="1"/>
          <p:nvPr/>
        </p:nvSpPr>
        <p:spPr>
          <a:xfrm>
            <a:off x="598787" y="3022371"/>
            <a:ext cx="3443685" cy="196976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kumimoji="0" lang="en-US" sz="2000" b="1" i="0" u="none" strike="noStrike" cap="none" spc="0" normalizeH="0" baseline="0">
                <a:ln>
                  <a:noFill/>
                </a:ln>
                <a:solidFill>
                  <a:schemeClr val="bg1"/>
                </a:solidFill>
                <a:effectLst/>
                <a:uFillTx/>
                <a:latin typeface="+mj-lt"/>
                <a:ea typeface="+mn-ea"/>
                <a:cs typeface="+mn-cs"/>
                <a:sym typeface="Calibri"/>
              </a:rPr>
              <a:t>Funding</a:t>
            </a:r>
            <a:r>
              <a:rPr lang="en-US" sz="2000" b="1">
                <a:solidFill>
                  <a:schemeClr val="bg1"/>
                </a:solidFill>
                <a:latin typeface="+mj-lt"/>
              </a:rPr>
              <a:t> Opportunities</a:t>
            </a:r>
            <a:endParaRPr kumimoji="0" lang="en-US" sz="2000" b="1" i="0" u="none" strike="noStrike" cap="none" spc="0" normalizeH="0" baseline="0">
              <a:ln>
                <a:noFill/>
              </a:ln>
              <a:solidFill>
                <a:schemeClr val="bg1"/>
              </a:solidFill>
              <a:effectLst/>
              <a:uFillTx/>
              <a:latin typeface="+mj-lt"/>
              <a:ea typeface="+mn-ea"/>
              <a:cs typeface="+mn-cs"/>
              <a:sym typeface="Calibri"/>
            </a:endParaRPr>
          </a:p>
          <a:p>
            <a:pPr algn="l"/>
            <a:endParaRPr lang="en-US" sz="1400" b="0" i="0" u="none" strike="noStrike" baseline="0">
              <a:solidFill>
                <a:schemeClr val="bg1"/>
              </a:solidFill>
              <a:latin typeface="+mj-lt"/>
            </a:endParaRPr>
          </a:p>
          <a:p>
            <a:r>
              <a:rPr lang="en-US" sz="1400" b="0" i="0" u="none" strike="noStrike" baseline="0" dirty="0">
                <a:solidFill>
                  <a:schemeClr val="bg1"/>
                </a:solidFill>
                <a:latin typeface="+mj-lt"/>
              </a:rPr>
              <a:t>Secured approximately $</a:t>
            </a:r>
            <a:r>
              <a:rPr lang="en-US" sz="1400" dirty="0">
                <a:solidFill>
                  <a:schemeClr val="bg1"/>
                </a:solidFill>
                <a:latin typeface="+mj-lt"/>
              </a:rPr>
              <a:t>3</a:t>
            </a:r>
            <a:r>
              <a:rPr lang="en-US" sz="1400" b="0" i="0" u="none" strike="noStrike" baseline="0" dirty="0">
                <a:solidFill>
                  <a:schemeClr val="bg1"/>
                </a:solidFill>
                <a:latin typeface="+mj-lt"/>
              </a:rPr>
              <a:t> million in local funding support from the City of Greenfield to reconstruct a half-mile segment of W. </a:t>
            </a:r>
            <a:r>
              <a:rPr lang="en-US" sz="1400" b="0" i="0" u="none" strike="noStrike" baseline="0">
                <a:solidFill>
                  <a:schemeClr val="bg1"/>
                </a:solidFill>
                <a:latin typeface="+mj-lt"/>
              </a:rPr>
              <a:t>Layton Avenue</a:t>
            </a:r>
            <a:r>
              <a:rPr lang="en-US" sz="1400">
                <a:solidFill>
                  <a:schemeClr val="bg1"/>
                </a:solidFill>
                <a:latin typeface="+mj-lt"/>
              </a:rPr>
              <a:t> (CTH Y) from S 68th St to S 60th St</a:t>
            </a:r>
            <a:endParaRPr lang="en-US" sz="1400" b="0" i="0" u="none" strike="noStrike" cap="none" spc="0" normalizeH="0" baseline="0">
              <a:ln>
                <a:noFill/>
              </a:ln>
              <a:solidFill>
                <a:schemeClr val="bg1"/>
              </a:solidFill>
              <a:effectLst/>
              <a:uFillTx/>
              <a:latin typeface="+mj-lt"/>
              <a:ea typeface="+mn-ea"/>
              <a:cs typeface="+mn-cs"/>
            </a:endParaRPr>
          </a:p>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11" name="Freeform: Shape 10">
            <a:extLst>
              <a:ext uri="{FF2B5EF4-FFF2-40B4-BE49-F238E27FC236}">
                <a16:creationId xmlns:a16="http://schemas.microsoft.com/office/drawing/2014/main" id="{76B16EAB-ACA7-DFE0-846E-2B689356218F}"/>
              </a:ext>
            </a:extLst>
          </p:cNvPr>
          <p:cNvSpPr/>
          <p:nvPr/>
        </p:nvSpPr>
        <p:spPr>
          <a:xfrm>
            <a:off x="4150235" y="2797786"/>
            <a:ext cx="7203564" cy="2060874"/>
          </a:xfrm>
          <a:custGeom>
            <a:avLst/>
            <a:gdLst>
              <a:gd name="csX0" fmla="*/ 4103365 w 7203564"/>
              <a:gd name="csY0" fmla="*/ 0 h 2060874"/>
              <a:gd name="csX1" fmla="*/ 7203564 w 7203564"/>
              <a:gd name="csY1" fmla="*/ 0 h 2060874"/>
              <a:gd name="csX2" fmla="*/ 7203564 w 7203564"/>
              <a:gd name="csY2" fmla="*/ 1717387 h 2060874"/>
              <a:gd name="csX3" fmla="*/ 6860078 w 7203564"/>
              <a:gd name="csY3" fmla="*/ 2060873 h 2060874"/>
              <a:gd name="csX4" fmla="*/ 3826423 w 7203564"/>
              <a:gd name="csY4" fmla="*/ 2060873 h 2060874"/>
              <a:gd name="csX5" fmla="*/ 3826413 w 7203564"/>
              <a:gd name="csY5" fmla="*/ 2060874 h 2060874"/>
              <a:gd name="csX6" fmla="*/ 0 w 7203564"/>
              <a:gd name="csY6" fmla="*/ 2060874 h 2060874"/>
              <a:gd name="csX7" fmla="*/ 0 w 7203564"/>
              <a:gd name="csY7" fmla="*/ 343487 h 2060874"/>
              <a:gd name="csX8" fmla="*/ 343486 w 7203564"/>
              <a:gd name="csY8" fmla="*/ 1 h 2060874"/>
              <a:gd name="csX9" fmla="*/ 4103355 w 7203564"/>
              <a:gd name="csY9" fmla="*/ 1 h 20608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7203564" h="2060874">
                <a:moveTo>
                  <a:pt x="4103365" y="0"/>
                </a:moveTo>
                <a:lnTo>
                  <a:pt x="7203564" y="0"/>
                </a:lnTo>
                <a:lnTo>
                  <a:pt x="7203564" y="1717387"/>
                </a:lnTo>
                <a:cubicBezTo>
                  <a:pt x="7203564" y="1907089"/>
                  <a:pt x="7049780" y="2060873"/>
                  <a:pt x="6860078" y="2060873"/>
                </a:cubicBezTo>
                <a:lnTo>
                  <a:pt x="3826423" y="2060873"/>
                </a:lnTo>
                <a:lnTo>
                  <a:pt x="3826413" y="2060874"/>
                </a:lnTo>
                <a:lnTo>
                  <a:pt x="0" y="2060874"/>
                </a:lnTo>
                <a:lnTo>
                  <a:pt x="0" y="343487"/>
                </a:lnTo>
                <a:cubicBezTo>
                  <a:pt x="0" y="153785"/>
                  <a:pt x="153784" y="1"/>
                  <a:pt x="343486" y="1"/>
                </a:cubicBezTo>
                <a:lnTo>
                  <a:pt x="4103355" y="1"/>
                </a:lnTo>
                <a:close/>
              </a:path>
            </a:pathLst>
          </a:custGeom>
          <a:solidFill>
            <a:srgbClr val="009193">
              <a:alpha val="84000"/>
            </a:srgb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14" name="TextBox 13">
            <a:extLst>
              <a:ext uri="{FF2B5EF4-FFF2-40B4-BE49-F238E27FC236}">
                <a16:creationId xmlns:a16="http://schemas.microsoft.com/office/drawing/2014/main" id="{45136CA8-E120-591B-784E-E4323F86D1B7}"/>
              </a:ext>
            </a:extLst>
          </p:cNvPr>
          <p:cNvSpPr txBox="1"/>
          <p:nvPr/>
        </p:nvSpPr>
        <p:spPr>
          <a:xfrm>
            <a:off x="4281886" y="3022371"/>
            <a:ext cx="6953464" cy="169276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2000" b="1" i="0" u="none" strike="noStrike" cap="none" spc="0" normalizeH="0" baseline="0">
                <a:ln>
                  <a:noFill/>
                </a:ln>
                <a:solidFill>
                  <a:schemeClr val="bg1"/>
                </a:solidFill>
                <a:effectLst/>
                <a:uFillTx/>
                <a:latin typeface="+mj-lt"/>
                <a:ea typeface="+mn-ea"/>
                <a:cs typeface="+mn-cs"/>
                <a:sym typeface="Calibri"/>
              </a:rPr>
              <a:t>Recruitment and Retention</a:t>
            </a:r>
          </a:p>
          <a:p>
            <a:pPr algn="l"/>
            <a:endParaRPr lang="en-US" sz="1400">
              <a:solidFill>
                <a:schemeClr val="bg1"/>
              </a:solidFill>
              <a:latin typeface="+mj-lt"/>
            </a:endParaRPr>
          </a:p>
          <a:p>
            <a:pPr marL="285750" indent="-285750" algn="l">
              <a:buFont typeface="Arial" panose="020B0604020202020204" pitchFamily="34" charset="0"/>
              <a:buChar char="•"/>
            </a:pPr>
            <a:r>
              <a:rPr lang="en-US" sz="1400">
                <a:solidFill>
                  <a:schemeClr val="bg1"/>
                </a:solidFill>
                <a:latin typeface="+mj-lt"/>
              </a:rPr>
              <a:t>Recruited and filled e</a:t>
            </a:r>
            <a:r>
              <a:rPr lang="en-US" sz="1400" b="0" i="0" u="none" strike="noStrike" baseline="0">
                <a:solidFill>
                  <a:schemeClr val="bg1"/>
                </a:solidFill>
                <a:latin typeface="+mj-lt"/>
              </a:rPr>
              <a:t>ngineer position and construction coordinator position critical to delivering projects on time, within budget, and of quality.</a:t>
            </a:r>
          </a:p>
          <a:p>
            <a:pPr marL="285750" indent="-285750">
              <a:buFont typeface="Arial" panose="020B0604020202020204" pitchFamily="34" charset="0"/>
              <a:buChar char="•"/>
            </a:pPr>
            <a:r>
              <a:rPr lang="en-US" sz="1400" b="0" i="0" u="none" strike="noStrike" baseline="0">
                <a:solidFill>
                  <a:schemeClr val="bg1"/>
                </a:solidFill>
                <a:latin typeface="+mj-lt"/>
              </a:rPr>
              <a:t>Supported the efforts of </a:t>
            </a:r>
            <a:r>
              <a:rPr lang="en-US" sz="1400">
                <a:solidFill>
                  <a:schemeClr val="bg1"/>
                </a:solidFill>
                <a:latin typeface="+mj-lt"/>
              </a:rPr>
              <a:t>the </a:t>
            </a:r>
            <a:r>
              <a:rPr lang="en-US" sz="1400" b="0" i="0" u="none" strike="noStrike" baseline="0">
                <a:solidFill>
                  <a:schemeClr val="bg1"/>
                </a:solidFill>
                <a:latin typeface="+mj-lt"/>
              </a:rPr>
              <a:t>Human </a:t>
            </a:r>
            <a:r>
              <a:rPr lang="en-US" sz="1400">
                <a:solidFill>
                  <a:schemeClr val="bg1"/>
                </a:solidFill>
                <a:latin typeface="+mj-lt"/>
              </a:rPr>
              <a:t>Resources</a:t>
            </a:r>
            <a:r>
              <a:rPr lang="en-US" sz="1400" b="0" i="0" u="none" strike="noStrike" baseline="0">
                <a:solidFill>
                  <a:schemeClr val="bg1"/>
                </a:solidFill>
                <a:latin typeface="+mj-lt"/>
              </a:rPr>
              <a:t> Department’s Compensation Transformation project aimed at aligning salaries with market rates and streamlining pay structures to improve recruitment, enhance retention, and boost morale</a:t>
            </a:r>
            <a:endParaRPr lang="en-US" sz="1400" b="0" i="0" u="none" strike="noStrike" cap="none" spc="0" normalizeH="0" baseline="0">
              <a:ln>
                <a:noFill/>
              </a:ln>
              <a:solidFill>
                <a:schemeClr val="bg1"/>
              </a:solidFill>
              <a:effectLst/>
              <a:uFillTx/>
              <a:latin typeface="+mj-lt"/>
              <a:ea typeface="+mn-ea"/>
              <a:cs typeface="+mn-cs"/>
            </a:endParaRPr>
          </a:p>
        </p:txBody>
      </p:sp>
      <p:pic>
        <p:nvPicPr>
          <p:cNvPr id="15" name="Picture 14" descr="Logo&#10;&#10;AI-generated content may be incorrect.">
            <a:extLst>
              <a:ext uri="{FF2B5EF4-FFF2-40B4-BE49-F238E27FC236}">
                <a16:creationId xmlns:a16="http://schemas.microsoft.com/office/drawing/2014/main" id="{C478CE7B-D8FF-8554-7391-3512C6A9D3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62570" y="5025491"/>
            <a:ext cx="1776943" cy="1522248"/>
          </a:xfrm>
          <a:prstGeom prst="rect">
            <a:avLst/>
          </a:prstGeom>
        </p:spPr>
      </p:pic>
    </p:spTree>
    <p:extLst>
      <p:ext uri="{BB962C8B-B14F-4D97-AF65-F5344CB8AC3E}">
        <p14:creationId xmlns:p14="http://schemas.microsoft.com/office/powerpoint/2010/main" val="3795756280"/>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146F3-2F9C-1DEA-A350-2004F06B1F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065BF6-AD98-FF54-EF9C-AF55048B3460}"/>
              </a:ext>
            </a:extLst>
          </p:cNvPr>
          <p:cNvSpPr>
            <a:spLocks noGrp="1"/>
          </p:cNvSpPr>
          <p:nvPr>
            <p:ph type="title"/>
          </p:nvPr>
        </p:nvSpPr>
        <p:spPr/>
        <p:txBody>
          <a:bodyPr lIns="45719" tIns="45720" rIns="45719" bIns="45720" anchor="ctr">
            <a:normAutofit/>
          </a:bodyPr>
          <a:lstStyle/>
          <a:p>
            <a:r>
              <a:rPr lang="en-US"/>
              <a:t>Transit/Paratransit</a:t>
            </a:r>
          </a:p>
        </p:txBody>
      </p:sp>
      <p:pic>
        <p:nvPicPr>
          <p:cNvPr id="8" name="Picture 7">
            <a:extLst>
              <a:ext uri="{FF2B5EF4-FFF2-40B4-BE49-F238E27FC236}">
                <a16:creationId xmlns:a16="http://schemas.microsoft.com/office/drawing/2014/main" id="{2A953197-28BD-E779-1B59-4751FF58A620}"/>
              </a:ext>
            </a:extLst>
          </p:cNvPr>
          <p:cNvPicPr>
            <a:picLocks noChangeAspect="1"/>
          </p:cNvPicPr>
          <p:nvPr/>
        </p:nvPicPr>
        <p:blipFill>
          <a:blip r:embed="rId3"/>
          <a:stretch>
            <a:fillRect/>
          </a:stretch>
        </p:blipFill>
        <p:spPr>
          <a:xfrm>
            <a:off x="6514439" y="2334450"/>
            <a:ext cx="4549977" cy="2528255"/>
          </a:xfrm>
          <a:prstGeom prst="rect">
            <a:avLst/>
          </a:prstGeom>
        </p:spPr>
      </p:pic>
      <p:pic>
        <p:nvPicPr>
          <p:cNvPr id="4" name="Picture 3">
            <a:extLst>
              <a:ext uri="{FF2B5EF4-FFF2-40B4-BE49-F238E27FC236}">
                <a16:creationId xmlns:a16="http://schemas.microsoft.com/office/drawing/2014/main" id="{9B03A531-3CD2-F021-2499-EC892A9B7C8D}"/>
              </a:ext>
            </a:extLst>
          </p:cNvPr>
          <p:cNvPicPr>
            <a:picLocks noChangeAspect="1"/>
          </p:cNvPicPr>
          <p:nvPr/>
        </p:nvPicPr>
        <p:blipFill>
          <a:blip r:embed="rId4"/>
          <a:stretch>
            <a:fillRect/>
          </a:stretch>
        </p:blipFill>
        <p:spPr>
          <a:xfrm>
            <a:off x="6514450" y="929376"/>
            <a:ext cx="4660071" cy="39333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a:extLst>
              <a:ext uri="{FF2B5EF4-FFF2-40B4-BE49-F238E27FC236}">
                <a16:creationId xmlns:a16="http://schemas.microsoft.com/office/drawing/2014/main" id="{AEA93070-F043-8BC8-23A9-8627A3AA753A}"/>
              </a:ext>
            </a:extLst>
          </p:cNvPr>
          <p:cNvPicPr>
            <a:picLocks noChangeAspect="1"/>
          </p:cNvPicPr>
          <p:nvPr/>
        </p:nvPicPr>
        <p:blipFill>
          <a:blip r:embed="rId5"/>
          <a:stretch>
            <a:fillRect/>
          </a:stretch>
        </p:blipFill>
        <p:spPr>
          <a:xfrm>
            <a:off x="838200" y="1505905"/>
            <a:ext cx="4573640" cy="3356800"/>
          </a:xfrm>
          <a:prstGeom prst="rect">
            <a:avLst/>
          </a:prstGeom>
        </p:spPr>
      </p:pic>
      <p:sp>
        <p:nvSpPr>
          <p:cNvPr id="7" name="TextBox 6">
            <a:extLst>
              <a:ext uri="{FF2B5EF4-FFF2-40B4-BE49-F238E27FC236}">
                <a16:creationId xmlns:a16="http://schemas.microsoft.com/office/drawing/2014/main" id="{B53A6D20-FB32-6799-1DC2-1B3DC4DFED11}"/>
              </a:ext>
            </a:extLst>
          </p:cNvPr>
          <p:cNvSpPr txBox="1"/>
          <p:nvPr/>
        </p:nvSpPr>
        <p:spPr>
          <a:xfrm>
            <a:off x="838200" y="5074200"/>
            <a:ext cx="7007352" cy="132343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2000" b="1" i="0" u="none" strike="noStrike" cap="none" spc="0" normalizeH="0" baseline="0">
                <a:ln>
                  <a:noFill/>
                </a:ln>
                <a:solidFill>
                  <a:srgbClr val="000000"/>
                </a:solidFill>
                <a:effectLst/>
                <a:uFillTx/>
                <a:latin typeface="+mj-lt"/>
                <a:sym typeface="Calibri"/>
              </a:rPr>
              <a:t>Sustainability and efficiency </a:t>
            </a:r>
            <a:r>
              <a:rPr lang="en-US" sz="2000" b="1">
                <a:latin typeface="+mj-lt"/>
              </a:rPr>
              <a:t>i</a:t>
            </a:r>
            <a:r>
              <a:rPr kumimoji="0" lang="en-US" sz="2000" b="1" i="0" u="none" strike="noStrike" cap="none" spc="0" normalizeH="0" baseline="0">
                <a:ln>
                  <a:noFill/>
                </a:ln>
                <a:solidFill>
                  <a:srgbClr val="000000"/>
                </a:solidFill>
                <a:effectLst/>
                <a:uFillTx/>
                <a:latin typeface="+mj-lt"/>
                <a:sym typeface="Calibri"/>
              </a:rPr>
              <a:t>nitiatives</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2000" b="1">
                <a:latin typeface="+mj-lt"/>
              </a:rPr>
              <a:t>Safety and security investments</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2000" b="1" i="0" u="none" strike="noStrike" cap="none" spc="0" normalizeH="0" baseline="0">
                <a:ln>
                  <a:noFill/>
                </a:ln>
                <a:solidFill>
                  <a:srgbClr val="000000"/>
                </a:solidFill>
                <a:effectLst/>
                <a:uFillTx/>
                <a:latin typeface="+mj-lt"/>
                <a:sym typeface="Calibri"/>
              </a:rPr>
              <a:t>Recruitment and </a:t>
            </a:r>
            <a:r>
              <a:rPr lang="en-US" sz="2000" b="1">
                <a:latin typeface="+mj-lt"/>
              </a:rPr>
              <a:t>r</a:t>
            </a:r>
            <a:r>
              <a:rPr kumimoji="0" lang="en-US" sz="2000" b="1" i="0" u="none" strike="noStrike" cap="none" spc="0" normalizeH="0" baseline="0">
                <a:ln>
                  <a:noFill/>
                </a:ln>
                <a:solidFill>
                  <a:srgbClr val="000000"/>
                </a:solidFill>
                <a:effectLst/>
                <a:uFillTx/>
                <a:latin typeface="+mj-lt"/>
                <a:sym typeface="Calibri"/>
              </a:rPr>
              <a:t>etention </a:t>
            </a:r>
            <a:r>
              <a:rPr lang="en-US" sz="2000" b="1">
                <a:latin typeface="+mj-lt"/>
              </a:rPr>
              <a:t>e</a:t>
            </a:r>
            <a:r>
              <a:rPr kumimoji="0" lang="en-US" sz="2000" b="1" i="0" u="none" strike="noStrike" cap="none" spc="0" normalizeH="0" baseline="0">
                <a:ln>
                  <a:noFill/>
                </a:ln>
                <a:solidFill>
                  <a:srgbClr val="000000"/>
                </a:solidFill>
                <a:effectLst/>
                <a:uFillTx/>
                <a:latin typeface="+mj-lt"/>
                <a:sym typeface="Calibri"/>
              </a:rPr>
              <a:t>fforts</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2000" b="1">
                <a:latin typeface="+mj-lt"/>
              </a:rPr>
              <a:t>Ongoing efforts to improve paratransit services</a:t>
            </a:r>
            <a:endParaRPr kumimoji="0" lang="en-US" sz="2000" b="1" i="0" u="none" strike="noStrike" cap="none" spc="0" normalizeH="0" baseline="0">
              <a:ln>
                <a:noFill/>
              </a:ln>
              <a:solidFill>
                <a:srgbClr val="000000"/>
              </a:solidFill>
              <a:effectLst/>
              <a:uFillTx/>
              <a:latin typeface="+mj-lt"/>
              <a:sym typeface="Calibri"/>
            </a:endParaRPr>
          </a:p>
        </p:txBody>
      </p:sp>
    </p:spTree>
    <p:extLst>
      <p:ext uri="{BB962C8B-B14F-4D97-AF65-F5344CB8AC3E}">
        <p14:creationId xmlns:p14="http://schemas.microsoft.com/office/powerpoint/2010/main" val="41003529"/>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2582BFE09D54841AA03B8715B7E79C0" ma:contentTypeVersion="14" ma:contentTypeDescription="Create a new document." ma:contentTypeScope="" ma:versionID="6576529c21e9e607330c9be6660d6247">
  <xsd:schema xmlns:xsd="http://www.w3.org/2001/XMLSchema" xmlns:xs="http://www.w3.org/2001/XMLSchema" xmlns:p="http://schemas.microsoft.com/office/2006/metadata/properties" xmlns:ns2="71c694b1-33e2-4fbf-8b96-20d3991cd387" xmlns:ns3="c84e2d91-f76c-4710-9c7c-1e4b50094fad" targetNamespace="http://schemas.microsoft.com/office/2006/metadata/properties" ma:root="true" ma:fieldsID="6750f3edeb14644b2f36c3528f3d6a5d" ns2:_="" ns3:_="">
    <xsd:import namespace="71c694b1-33e2-4fbf-8b96-20d3991cd387"/>
    <xsd:import namespace="c84e2d91-f76c-4710-9c7c-1e4b50094fa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EmailDescriptio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c694b1-33e2-4fbf-8b96-20d3991cd3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6047e948-e1f8-47be-a37d-d18de61afe2d"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mailDescription" ma:index="20" nillable="true" ma:displayName="Grievance Description" ma:description="Email Description" ma:format="Dropdown" ma:internalName="EmailDescription">
      <xsd:simpleType>
        <xsd:restriction base="dms:Text">
          <xsd:maxLength value="255"/>
        </xsd:restriction>
      </xsd:simpleType>
    </xsd:element>
    <xsd:element name="MediaServiceLocation" ma:index="21"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4e2d91-f76c-4710-9c7c-1e4b50094fad"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47a51824-2ced-4bc2-8aa4-e38934cd13f8}" ma:internalName="TaxCatchAll" ma:showField="CatchAllData" ma:web="c84e2d91-f76c-4710-9c7c-1e4b50094fa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LengthInSeconds xmlns="71c694b1-33e2-4fbf-8b96-20d3991cd387" xsi:nil="true"/>
    <lcf76f155ced4ddcb4097134ff3c332f xmlns="71c694b1-33e2-4fbf-8b96-20d3991cd387">
      <Terms xmlns="http://schemas.microsoft.com/office/infopath/2007/PartnerControls"/>
    </lcf76f155ced4ddcb4097134ff3c332f>
    <TaxCatchAll xmlns="c84e2d91-f76c-4710-9c7c-1e4b50094fad" xsi:nil="true"/>
    <EmailDescription xmlns="71c694b1-33e2-4fbf-8b96-20d3991cd387" xsi:nil="true"/>
  </documentManagement>
</p:properties>
</file>

<file path=customXml/itemProps1.xml><?xml version="1.0" encoding="utf-8"?>
<ds:datastoreItem xmlns:ds="http://schemas.openxmlformats.org/officeDocument/2006/customXml" ds:itemID="{3E0CD771-FCC6-4873-8133-096165F3B3EC}">
  <ds:schemaRefs>
    <ds:schemaRef ds:uri="http://schemas.microsoft.com/sharepoint/v3/contenttype/forms"/>
  </ds:schemaRefs>
</ds:datastoreItem>
</file>

<file path=customXml/itemProps2.xml><?xml version="1.0" encoding="utf-8"?>
<ds:datastoreItem xmlns:ds="http://schemas.openxmlformats.org/officeDocument/2006/customXml" ds:itemID="{8D562D22-F65B-48E8-B8BA-90184366B053}">
  <ds:schemaRefs>
    <ds:schemaRef ds:uri="71c694b1-33e2-4fbf-8b96-20d3991cd387"/>
    <ds:schemaRef ds:uri="c84e2d91-f76c-4710-9c7c-1e4b50094fa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ACFF77F-3F48-4F9A-A10A-3803FC260815}">
  <ds:schemaRefs>
    <ds:schemaRef ds:uri="http://schemas.microsoft.com/office/2006/documentManagement/types"/>
    <ds:schemaRef ds:uri="c84e2d91-f76c-4710-9c7c-1e4b50094fad"/>
    <ds:schemaRef ds:uri="http://schemas.openxmlformats.org/package/2006/metadata/core-properties"/>
    <ds:schemaRef ds:uri="http://www.w3.org/XML/1998/namespace"/>
    <ds:schemaRef ds:uri="71c694b1-33e2-4fbf-8b96-20d3991cd387"/>
    <ds:schemaRef ds:uri="http://purl.org/dc/terms/"/>
    <ds:schemaRef ds:uri="http://schemas.microsoft.com/office/2006/metadata/properties"/>
    <ds:schemaRef ds:uri="http://schemas.microsoft.com/office/infopath/2007/PartnerControl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1500</TotalTime>
  <Words>463</Words>
  <Application>Microsoft Office PowerPoint</Application>
  <PresentationFormat>Widescreen</PresentationFormat>
  <Paragraphs>86</Paragraphs>
  <Slides>11</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Arial</vt:lpstr>
      <vt:lpstr>Arial Nova</vt:lpstr>
      <vt:lpstr>Calibri</vt:lpstr>
      <vt:lpstr>Gill Sans Ultra Bold</vt:lpstr>
      <vt:lpstr>Helvetica</vt:lpstr>
      <vt:lpstr>Helvetica Neue</vt:lpstr>
      <vt:lpstr>Lato</vt:lpstr>
      <vt:lpstr>Univers Condensed</vt:lpstr>
      <vt:lpstr>Office Theme</vt:lpstr>
      <vt:lpstr>2025 MCDOT Annual Board Report</vt:lpstr>
      <vt:lpstr>August 2025 Flood Recovery Efforts</vt:lpstr>
      <vt:lpstr>Secured $57M in Non-Traditional Funding in 2025</vt:lpstr>
      <vt:lpstr>Moving Toward Vision Zero</vt:lpstr>
      <vt:lpstr>Multimodal Safety, Accessibility, Efficiency</vt:lpstr>
      <vt:lpstr>Airport</vt:lpstr>
      <vt:lpstr>Highway Maintenance</vt:lpstr>
      <vt:lpstr>Fleet Management</vt:lpstr>
      <vt:lpstr>Transportation Services</vt:lpstr>
      <vt:lpstr>Transit/Paratransit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MarComm Council</dc:title>
  <dc:creator>Flamm, Elizabeth</dc:creator>
  <cp:lastModifiedBy>Kelsey Nyen</cp:lastModifiedBy>
  <cp:revision>19</cp:revision>
  <dcterms:modified xsi:type="dcterms:W3CDTF">2026-06-11T14:06:52Z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0x01010072582BFE09D54841AA03B8715B7E79C0</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_activity">
    <vt:lpwstr>{"FileActivityType":"9","FileActivityTimeStamp":"2025-05-13T15:27:39.217Z","FileActivityUsersOnPage":[{"DisplayName":"Nicole Armendariz","Id":"nicole.armendariz@milwaukeecountywi.gov"}],"FileActivityNavigationId":null}</vt:lpwstr>
  </property>
</Properties>
</file>