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4" r:id="rId4"/>
  </p:sldMasterIdLst>
  <p:notesMasterIdLst>
    <p:notesMasterId r:id="rId16"/>
  </p:notesMasterIdLst>
  <p:handoutMasterIdLst>
    <p:handoutMasterId r:id="rId17"/>
  </p:handoutMasterIdLst>
  <p:sldIdLst>
    <p:sldId id="259" r:id="rId5"/>
    <p:sldId id="2576" r:id="rId6"/>
    <p:sldId id="2580" r:id="rId7"/>
    <p:sldId id="2578" r:id="rId8"/>
    <p:sldId id="2582" r:id="rId9"/>
    <p:sldId id="2583" r:id="rId10"/>
    <p:sldId id="2584" r:id="rId11"/>
    <p:sldId id="2585" r:id="rId12"/>
    <p:sldId id="346" r:id="rId13"/>
    <p:sldId id="343" r:id="rId14"/>
    <p:sldId id="258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D3DEC97-30D4-3138-2441-47C94B175D97}" name="Dan Mathews" initials="DM" userId="S::dan.mathews@milwaukeecountywi.gov::558b49ce-16a8-4e12-b5df-260d0c9eb7ed" providerId="AD"/>
  <p188:author id="{12C6BEB2-2723-53A5-6358-FD94E058CD03}" name="Matt Johnson" initials="MJ" userId="S::Robert.Johnson@milwaukeecountywi.gov::382ff644-53a6-4910-8b84-45a71e4c557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7682"/>
    <a:srgbClr val="CB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C5EF2A-2954-40E7-8FDE-20353EF80670}" v="9" dt="2026-08-07T19:14:12.6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16" autoAdjust="0"/>
    <p:restoredTop sz="89394" autoAdjust="0"/>
  </p:normalViewPr>
  <p:slideViewPr>
    <p:cSldViewPr showGuides="1">
      <p:cViewPr varScale="1">
        <p:scale>
          <a:sx n="86" d="100"/>
          <a:sy n="86" d="100"/>
        </p:scale>
        <p:origin x="701" y="53"/>
      </p:cViewPr>
      <p:guideLst>
        <p:guide orient="horz" pos="2160"/>
        <p:guide pos="3840"/>
      </p:guideLst>
    </p:cSldViewPr>
  </p:slideViewPr>
  <p:notesTextViewPr>
    <p:cViewPr>
      <p:scale>
        <a:sx n="1" d="1"/>
        <a:sy n="1" d="1"/>
      </p:scale>
      <p:origin x="0" y="0"/>
    </p:cViewPr>
  </p:notesTextViewPr>
  <p:sorterViewPr>
    <p:cViewPr>
      <p:scale>
        <a:sx n="100" d="100"/>
        <a:sy n="100" d="100"/>
      </p:scale>
      <p:origin x="0" y="-21892"/>
    </p:cViewPr>
  </p:sorterViewPr>
  <p:notesViewPr>
    <p:cSldViewPr>
      <p:cViewPr varScale="1">
        <p:scale>
          <a:sx n="87" d="100"/>
          <a:sy n="87" d="100"/>
        </p:scale>
        <p:origin x="700" y="6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FB14B2-CD52-9E84-B3E7-49A90F3A72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6DAE5F9-C39F-2ECF-0C06-D0122807D4B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23FF85-4E34-4546-B772-76DFA4A6051B}" type="datetimeFigureOut">
              <a:rPr lang="en-US" smtClean="0"/>
              <a:t>8/12/2026</a:t>
            </a:fld>
            <a:endParaRPr lang="en-US" dirty="0"/>
          </a:p>
        </p:txBody>
      </p:sp>
      <p:sp>
        <p:nvSpPr>
          <p:cNvPr id="4" name="Footer Placeholder 3">
            <a:extLst>
              <a:ext uri="{FF2B5EF4-FFF2-40B4-BE49-F238E27FC236}">
                <a16:creationId xmlns:a16="http://schemas.microsoft.com/office/drawing/2014/main" id="{D37F3243-F9C0-85BE-2E9C-191F612CFE8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CEBE2E3-8654-B63F-B7D6-9549069476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BF7180-4EDD-4E08-9775-7398C11D66ED}" type="slidenum">
              <a:rPr lang="en-US" smtClean="0"/>
              <a:t>‹#›</a:t>
            </a:fld>
            <a:endParaRPr lang="en-US" dirty="0"/>
          </a:p>
        </p:txBody>
      </p:sp>
    </p:spTree>
    <p:extLst>
      <p:ext uri="{BB962C8B-B14F-4D97-AF65-F5344CB8AC3E}">
        <p14:creationId xmlns:p14="http://schemas.microsoft.com/office/powerpoint/2010/main" val="281214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CC398-6116-4BD2-9FAD-9822FDA158BE}" type="datetimeFigureOut">
              <a:rPr lang="en-US" smtClean="0"/>
              <a:t>8/12/2026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EFF46E-6B43-41F9-9272-B566D03A251C}" type="slidenum">
              <a:rPr lang="en-US" smtClean="0"/>
              <a:t>‹#›</a:t>
            </a:fld>
            <a:endParaRPr lang="en-US" dirty="0"/>
          </a:p>
        </p:txBody>
      </p:sp>
    </p:spTree>
    <p:extLst>
      <p:ext uri="{BB962C8B-B14F-4D97-AF65-F5344CB8AC3E}">
        <p14:creationId xmlns:p14="http://schemas.microsoft.com/office/powerpoint/2010/main" val="1916440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38EFF46E-6B43-41F9-9272-B566D03A251C}" type="slidenum">
              <a:rPr lang="en-US" smtClean="0"/>
              <a:t>4</a:t>
            </a:fld>
            <a:endParaRPr lang="en-US"/>
          </a:p>
        </p:txBody>
      </p:sp>
    </p:spTree>
    <p:extLst>
      <p:ext uri="{BB962C8B-B14F-4D97-AF65-F5344CB8AC3E}">
        <p14:creationId xmlns:p14="http://schemas.microsoft.com/office/powerpoint/2010/main" val="1534391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49EC7-C1CA-AD56-310E-E5EF34D36C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F021D6-8381-A52D-9A76-BE6047B15D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7802BC-C2EB-D2B5-EDF4-BD1FFC6CBAB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4DBD1D40-1317-6202-2E2B-D3D7492148F9}"/>
              </a:ext>
            </a:extLst>
          </p:cNvPr>
          <p:cNvSpPr>
            <a:spLocks noGrp="1"/>
          </p:cNvSpPr>
          <p:nvPr>
            <p:ph type="sldNum" sz="quarter" idx="5"/>
          </p:nvPr>
        </p:nvSpPr>
        <p:spPr/>
        <p:txBody>
          <a:bodyPr/>
          <a:lstStyle/>
          <a:p>
            <a:fld id="{38EFF46E-6B43-41F9-9272-B566D03A251C}" type="slidenum">
              <a:rPr lang="en-US" smtClean="0"/>
              <a:t>5</a:t>
            </a:fld>
            <a:endParaRPr lang="en-US"/>
          </a:p>
        </p:txBody>
      </p:sp>
    </p:spTree>
    <p:extLst>
      <p:ext uri="{BB962C8B-B14F-4D97-AF65-F5344CB8AC3E}">
        <p14:creationId xmlns:p14="http://schemas.microsoft.com/office/powerpoint/2010/main" val="1481034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A5A60-E895-68EE-DBE7-720D14DC47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113332-7CD5-5AF1-506C-D761A338E9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3DBF50-AD2B-12C2-08D8-F8A7B6A99A3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DAEF62CC-0FCC-6B8C-6079-0A1B89D2674D}"/>
              </a:ext>
            </a:extLst>
          </p:cNvPr>
          <p:cNvSpPr>
            <a:spLocks noGrp="1"/>
          </p:cNvSpPr>
          <p:nvPr>
            <p:ph type="sldNum" sz="quarter" idx="5"/>
          </p:nvPr>
        </p:nvSpPr>
        <p:spPr/>
        <p:txBody>
          <a:bodyPr/>
          <a:lstStyle/>
          <a:p>
            <a:fld id="{38EFF46E-6B43-41F9-9272-B566D03A251C}" type="slidenum">
              <a:rPr lang="en-US" smtClean="0"/>
              <a:t>6</a:t>
            </a:fld>
            <a:endParaRPr lang="en-US"/>
          </a:p>
        </p:txBody>
      </p:sp>
    </p:spTree>
    <p:extLst>
      <p:ext uri="{BB962C8B-B14F-4D97-AF65-F5344CB8AC3E}">
        <p14:creationId xmlns:p14="http://schemas.microsoft.com/office/powerpoint/2010/main" val="2307637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BDBE8-F729-ED09-BF41-31B2F70391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FE4602-67EA-0360-3F4A-6900A92AB09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E78FFA7-952A-2A76-0CDB-AAD0BDCD8E1F}"/>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303449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DBE5D-B720-B3F7-BD16-252E94D415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BF2A7D-9477-704A-59AA-66B49E7FFC5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717B0D9-4A9D-1806-B74E-0F2998C41A6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856916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FEE4A-6D2A-423D-22B5-44A0135B46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22D48C-8CED-3FFE-FC2B-D845DD9D84C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42DE4C8-DE76-D620-7F89-30DFC3983773}"/>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842701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17A3F-07F2-F0C8-4EB2-1B5D8E7306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8B3442-C824-51EF-7625-A0EED3641B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FF7AE5-D234-A9CC-B9AB-14E8A496AE9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FB3FDE12-8FD1-4135-A73F-E7E236D3ED9B}"/>
              </a:ext>
            </a:extLst>
          </p:cNvPr>
          <p:cNvSpPr>
            <a:spLocks noGrp="1"/>
          </p:cNvSpPr>
          <p:nvPr>
            <p:ph type="sldNum" sz="quarter" idx="5"/>
          </p:nvPr>
        </p:nvSpPr>
        <p:spPr/>
        <p:txBody>
          <a:bodyPr/>
          <a:lstStyle/>
          <a:p>
            <a:fld id="{38EFF46E-6B43-41F9-9272-B566D03A251C}" type="slidenum">
              <a:rPr lang="en-US" smtClean="0"/>
              <a:t>11</a:t>
            </a:fld>
            <a:endParaRPr lang="en-US"/>
          </a:p>
        </p:txBody>
      </p:sp>
    </p:spTree>
    <p:extLst>
      <p:ext uri="{BB962C8B-B14F-4D97-AF65-F5344CB8AC3E}">
        <p14:creationId xmlns:p14="http://schemas.microsoft.com/office/powerpoint/2010/main" val="16269787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13" name="Picture 6" descr="Picture 6"/>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4" name="Picture 9" descr="Picture 9"/>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t>Click to edit</a:t>
            </a:r>
            <a:br>
              <a:rPr lang="en-US"/>
            </a:br>
            <a:r>
              <a:t>Master </a:t>
            </a:r>
            <a:r>
              <a:rPr lang="en-US"/>
              <a:t>T</a:t>
            </a:r>
            <a:r>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a:t>Text text text text</a:t>
            </a:r>
            <a:r>
              <a:t> </a:t>
            </a:r>
            <a:r>
              <a:rPr lang="en-US"/>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endParaRPr/>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872489514"/>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31515350"/>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49706125"/>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DE86AA-736D-D44F-BF0A-9354149C1DB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78141878"/>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6" descr="Picture 6"/>
          <p:cNvPicPr>
            <a:picLocks noChangeAspect="1"/>
          </p:cNvPicPr>
          <p:nvPr userDrawn="1"/>
        </p:nvPicPr>
        <p:blipFill>
          <a:blip r:embed="rId6"/>
          <a:stretch>
            <a:fillRect/>
          </a:stretch>
        </p:blipFill>
        <p:spPr>
          <a:xfrm>
            <a:off x="0" y="0"/>
            <a:ext cx="12192000" cy="6858000"/>
          </a:xfrm>
          <a:prstGeom prst="rect">
            <a:avLst/>
          </a:prstGeom>
          <a:ln w="12700">
            <a:miter lim="400000"/>
          </a:ln>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a:p>
        </p:txBody>
      </p:sp>
    </p:spTree>
    <p:extLst>
      <p:ext uri="{BB962C8B-B14F-4D97-AF65-F5344CB8AC3E}">
        <p14:creationId xmlns:p14="http://schemas.microsoft.com/office/powerpoint/2010/main" val="3483872959"/>
      </p:ext>
    </p:extLst>
  </p:cSld>
  <p:clrMap bg1="lt1" tx1="dk1" bg2="lt2" tx2="dk2" accent1="accent1" accent2="accent2" accent3="accent3" accent4="accent4" accent5="accent5" accent6="accent6" hlink="hlink" folHlink="folHlink"/>
  <p:sldLayoutIdLst>
    <p:sldLayoutId id="2147484035" r:id="rId1"/>
    <p:sldLayoutId id="2147484036" r:id="rId2"/>
    <p:sldLayoutId id="2147484037" r:id="rId3"/>
    <p:sldLayoutId id="2147484038" r:id="rId4"/>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p:txBody>
          <a:bodyPr>
            <a:normAutofit fontScale="90000"/>
          </a:bodyPr>
          <a:lstStyle/>
          <a:p>
            <a:r>
              <a:rPr lang="en-US" dirty="0"/>
              <a:t>2027 Capital Improvements Committee</a:t>
            </a:r>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p:txBody>
          <a:bodyPr>
            <a:normAutofit fontScale="85000" lnSpcReduction="20000"/>
          </a:bodyPr>
          <a:lstStyle/>
          <a:p>
            <a:r>
              <a:rPr lang="en-US" dirty="0"/>
              <a:t> IMSD Annual Lifecycle – End User and Network Devices</a:t>
            </a:r>
          </a:p>
          <a:p>
            <a:r>
              <a:rPr lang="en-US" dirty="0"/>
              <a:t>WI020904</a:t>
            </a:r>
          </a:p>
          <a:p>
            <a:endParaRPr lang="en-US" dirty="0"/>
          </a:p>
          <a:p>
            <a:r>
              <a:rPr lang="en-US" dirty="0"/>
              <a:t>August 12, 2026</a:t>
            </a:r>
          </a:p>
        </p:txBody>
      </p:sp>
    </p:spTree>
    <p:extLst>
      <p:ext uri="{BB962C8B-B14F-4D97-AF65-F5344CB8AC3E}">
        <p14:creationId xmlns:p14="http://schemas.microsoft.com/office/powerpoint/2010/main" val="359295073"/>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27464-1CB7-316A-BE69-E0ACF6B5AE0E}"/>
            </a:ext>
          </a:extLst>
        </p:cNvPr>
        <p:cNvGrpSpPr/>
        <p:nvPr/>
      </p:nvGrpSpPr>
      <p:grpSpPr>
        <a:xfrm>
          <a:off x="0" y="0"/>
          <a:ext cx="0" cy="0"/>
          <a:chOff x="0" y="0"/>
          <a:chExt cx="0" cy="0"/>
        </a:xfrm>
      </p:grpSpPr>
      <p:sp>
        <p:nvSpPr>
          <p:cNvPr id="14" name="Title 13">
            <a:extLst>
              <a:ext uri="{FF2B5EF4-FFF2-40B4-BE49-F238E27FC236}">
                <a16:creationId xmlns:a16="http://schemas.microsoft.com/office/drawing/2014/main" id="{244C49FF-4F5D-1739-2A17-BD7BE10A1361}"/>
              </a:ext>
            </a:extLst>
          </p:cNvPr>
          <p:cNvSpPr>
            <a:spLocks noGrp="1"/>
          </p:cNvSpPr>
          <p:nvPr>
            <p:ph type="title"/>
          </p:nvPr>
        </p:nvSpPr>
        <p:spPr/>
        <p:txBody>
          <a:bodyPr>
            <a:normAutofit/>
          </a:bodyPr>
          <a:lstStyle/>
          <a:p>
            <a:r>
              <a:rPr lang="en-US" sz="4000" dirty="0"/>
              <a:t>IMSD Annual Lifecycle Overview</a:t>
            </a:r>
          </a:p>
        </p:txBody>
      </p:sp>
      <p:sp>
        <p:nvSpPr>
          <p:cNvPr id="15" name="Text Placeholder 14">
            <a:extLst>
              <a:ext uri="{FF2B5EF4-FFF2-40B4-BE49-F238E27FC236}">
                <a16:creationId xmlns:a16="http://schemas.microsoft.com/office/drawing/2014/main" id="{A7D9EB7A-2FFE-7577-3EF7-CFD213A687DA}"/>
              </a:ext>
            </a:extLst>
          </p:cNvPr>
          <p:cNvSpPr>
            <a:spLocks noGrp="1"/>
          </p:cNvSpPr>
          <p:nvPr>
            <p:ph type="body" idx="1"/>
          </p:nvPr>
        </p:nvSpPr>
        <p:spPr>
          <a:xfrm>
            <a:off x="566057" y="1376590"/>
            <a:ext cx="9797143" cy="5176610"/>
          </a:xfrm>
        </p:spPr>
        <p:txBody>
          <a:bodyPr lIns="45719" tIns="45720" rIns="45719" bIns="45720" anchor="t">
            <a:normAutofit fontScale="92500" lnSpcReduction="10000"/>
          </a:bodyPr>
          <a:lstStyle/>
          <a:p>
            <a:pPr>
              <a:lnSpc>
                <a:spcPct val="100000"/>
              </a:lnSpc>
              <a:spcBef>
                <a:spcPts val="0"/>
              </a:spcBef>
              <a:spcAft>
                <a:spcPts val="600"/>
              </a:spcAft>
              <a:buFont typeface="Wingdings" panose="05000000000000000000" pitchFamily="2" charset="2"/>
              <a:buChar char="§"/>
            </a:pPr>
            <a:r>
              <a:rPr lang="en-US" sz="1600" dirty="0"/>
              <a:t>End User Compute – Standard laptops, desktops, tablets, specialized / ruggedized devices, etc.</a:t>
            </a:r>
          </a:p>
          <a:p>
            <a:pPr>
              <a:lnSpc>
                <a:spcPct val="100000"/>
              </a:lnSpc>
              <a:spcBef>
                <a:spcPts val="0"/>
              </a:spcBef>
              <a:spcAft>
                <a:spcPts val="600"/>
              </a:spcAft>
              <a:buFont typeface="Wingdings" panose="05000000000000000000" pitchFamily="2" charset="2"/>
              <a:buChar char="§"/>
            </a:pPr>
            <a:r>
              <a:rPr lang="en-US" sz="1600" dirty="0"/>
              <a:t>Network Devices – Routers, switches, wireless, cabling, etc.</a:t>
            </a:r>
          </a:p>
          <a:p>
            <a:pPr>
              <a:lnSpc>
                <a:spcPct val="100000"/>
              </a:lnSpc>
              <a:spcBef>
                <a:spcPts val="0"/>
              </a:spcBef>
              <a:spcAft>
                <a:spcPts val="600"/>
              </a:spcAft>
              <a:buFont typeface="Wingdings" panose="05000000000000000000" pitchFamily="2" charset="2"/>
              <a:buChar char="§"/>
            </a:pPr>
            <a:r>
              <a:rPr lang="en-US" sz="1600" dirty="0"/>
              <a:t>Why are we here? </a:t>
            </a:r>
          </a:p>
          <a:p>
            <a:pPr lvl="1">
              <a:lnSpc>
                <a:spcPct val="100000"/>
              </a:lnSpc>
              <a:spcBef>
                <a:spcPts val="0"/>
              </a:spcBef>
              <a:spcAft>
                <a:spcPts val="600"/>
              </a:spcAft>
              <a:buFont typeface="Wingdings" panose="05000000000000000000" pitchFamily="2" charset="2"/>
              <a:buChar char="§"/>
            </a:pPr>
            <a:r>
              <a:rPr lang="en-US" sz="1600" dirty="0"/>
              <a:t>Need to keep pace with best-practice device replacement cycles. Additionally, lifecycle replacements are on ongoing effort.  Historically, this was handled in an ad-hoc manner as funding was available, staffing levels allowed for focused work (in addition to supporting our customer base) and prioritization vs other projects allowed.</a:t>
            </a:r>
          </a:p>
          <a:p>
            <a:pPr lvl="1">
              <a:lnSpc>
                <a:spcPct val="100000"/>
              </a:lnSpc>
              <a:spcBef>
                <a:spcPts val="0"/>
              </a:spcBef>
              <a:spcAft>
                <a:spcPts val="600"/>
              </a:spcAft>
              <a:buFont typeface="Wingdings" panose="05000000000000000000" pitchFamily="2" charset="2"/>
              <a:buChar char="§"/>
            </a:pPr>
            <a:r>
              <a:rPr lang="en-US" sz="1600" dirty="0"/>
              <a:t>Device counts have grown due to new technology initiatives, creating replacement needs.</a:t>
            </a:r>
          </a:p>
          <a:p>
            <a:pPr>
              <a:lnSpc>
                <a:spcPct val="100000"/>
              </a:lnSpc>
              <a:spcBef>
                <a:spcPts val="0"/>
              </a:spcBef>
              <a:spcAft>
                <a:spcPts val="600"/>
              </a:spcAft>
              <a:buFont typeface="Wingdings" panose="05000000000000000000" pitchFamily="2" charset="2"/>
              <a:buChar char="§"/>
            </a:pPr>
            <a:r>
              <a:rPr lang="en-US" sz="1600" dirty="0"/>
              <a:t>Why are costs so high? </a:t>
            </a:r>
          </a:p>
          <a:p>
            <a:pPr lvl="1">
              <a:lnSpc>
                <a:spcPct val="100000"/>
              </a:lnSpc>
              <a:spcBef>
                <a:spcPts val="0"/>
              </a:spcBef>
              <a:spcAft>
                <a:spcPts val="600"/>
              </a:spcAft>
              <a:buFont typeface="Wingdings" panose="05000000000000000000" pitchFamily="2" charset="2"/>
              <a:buChar char="§"/>
            </a:pPr>
            <a:r>
              <a:rPr lang="en-US" sz="1600" dirty="0"/>
              <a:t>Rising technology costs mean annual funds purchase fewer devices.</a:t>
            </a:r>
          </a:p>
          <a:p>
            <a:pPr lvl="1">
              <a:lnSpc>
                <a:spcPct val="100000"/>
              </a:lnSpc>
              <a:spcBef>
                <a:spcPts val="0"/>
              </a:spcBef>
              <a:spcAft>
                <a:spcPts val="600"/>
              </a:spcAft>
              <a:buFont typeface="Wingdings" panose="05000000000000000000" pitchFamily="2" charset="2"/>
              <a:buChar char="§"/>
            </a:pPr>
            <a:r>
              <a:rPr lang="en-US" sz="1600" dirty="0"/>
              <a:t>Recent changes to the global IT field (especially related to AI datacenters) have dramatically impacted the supply/demand for certain components.  Costs for network equipment we buy today are expected to increase 30% – 50% next year.  IMSD has seen costs for end user compute devices increase &gt;60% over the past year.</a:t>
            </a:r>
          </a:p>
          <a:p>
            <a:pPr>
              <a:lnSpc>
                <a:spcPct val="100000"/>
              </a:lnSpc>
              <a:spcBef>
                <a:spcPts val="0"/>
              </a:spcBef>
              <a:spcAft>
                <a:spcPts val="600"/>
              </a:spcAft>
              <a:buFont typeface="Wingdings" panose="05000000000000000000" pitchFamily="2" charset="2"/>
              <a:buChar char="§"/>
            </a:pPr>
            <a:r>
              <a:rPr lang="en-US" sz="1600" dirty="0"/>
              <a:t>What are we doing so far?</a:t>
            </a:r>
          </a:p>
          <a:p>
            <a:pPr lvl="1">
              <a:lnSpc>
                <a:spcPct val="100000"/>
              </a:lnSpc>
              <a:spcBef>
                <a:spcPts val="0"/>
              </a:spcBef>
              <a:spcAft>
                <a:spcPts val="600"/>
              </a:spcAft>
              <a:buFont typeface="Wingdings" panose="05000000000000000000" pitchFamily="2" charset="2"/>
              <a:buChar char="§"/>
            </a:pPr>
            <a:r>
              <a:rPr lang="en-US" sz="1600" dirty="0"/>
              <a:t>Utilizing capital funding for some top priority devices at the Courthouse (2025-2026)</a:t>
            </a:r>
          </a:p>
          <a:p>
            <a:pPr lvl="1">
              <a:lnSpc>
                <a:spcPct val="100000"/>
              </a:lnSpc>
              <a:spcBef>
                <a:spcPts val="0"/>
              </a:spcBef>
              <a:spcAft>
                <a:spcPts val="600"/>
              </a:spcAft>
              <a:buFont typeface="Wingdings" panose="05000000000000000000" pitchFamily="2" charset="2"/>
              <a:buChar char="§"/>
            </a:pPr>
            <a:r>
              <a:rPr lang="en-US" sz="1600" dirty="0"/>
              <a:t>Aligning replacements with Capital projects – if old equipment has to be touched/moved, we are asking to replace it instead.</a:t>
            </a:r>
          </a:p>
          <a:p>
            <a:pPr lvl="1">
              <a:lnSpc>
                <a:spcPct val="100000"/>
              </a:lnSpc>
              <a:spcBef>
                <a:spcPts val="0"/>
              </a:spcBef>
              <a:spcAft>
                <a:spcPts val="600"/>
              </a:spcAft>
              <a:buFont typeface="Wingdings" panose="05000000000000000000" pitchFamily="2" charset="2"/>
              <a:buChar char="§"/>
            </a:pPr>
            <a:r>
              <a:rPr lang="en-US" sz="1600" dirty="0"/>
              <a:t>Carefully reviewing purchases to ensure lifecycle is current / future support for the coming years, not nearing end of life (helps extend usable lifespan).</a:t>
            </a:r>
          </a:p>
        </p:txBody>
      </p:sp>
    </p:spTree>
    <p:extLst>
      <p:ext uri="{BB962C8B-B14F-4D97-AF65-F5344CB8AC3E}">
        <p14:creationId xmlns:p14="http://schemas.microsoft.com/office/powerpoint/2010/main" val="1870936044"/>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1F936-B4DB-7F36-BCD4-BE3A0EC368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A51B65-D12B-3C2E-3051-039F02D026FA}"/>
              </a:ext>
            </a:extLst>
          </p:cNvPr>
          <p:cNvSpPr>
            <a:spLocks noGrp="1"/>
          </p:cNvSpPr>
          <p:nvPr>
            <p:ph type="title"/>
          </p:nvPr>
        </p:nvSpPr>
        <p:spPr/>
        <p:txBody>
          <a:bodyPr/>
          <a:lstStyle/>
          <a:p>
            <a:r>
              <a:rPr lang="en-US"/>
              <a:t>End User Compute Devices</a:t>
            </a:r>
          </a:p>
        </p:txBody>
      </p:sp>
      <p:sp>
        <p:nvSpPr>
          <p:cNvPr id="3" name="Text Placeholder 2">
            <a:extLst>
              <a:ext uri="{FF2B5EF4-FFF2-40B4-BE49-F238E27FC236}">
                <a16:creationId xmlns:a16="http://schemas.microsoft.com/office/drawing/2014/main" id="{AC41B279-CED7-FA87-7FD7-F7BB148976E1}"/>
              </a:ext>
            </a:extLst>
          </p:cNvPr>
          <p:cNvSpPr>
            <a:spLocks noGrp="1"/>
          </p:cNvSpPr>
          <p:nvPr>
            <p:ph type="body" idx="1"/>
          </p:nvPr>
        </p:nvSpPr>
        <p:spPr>
          <a:xfrm>
            <a:off x="518840" y="1505153"/>
            <a:ext cx="5581707" cy="2936217"/>
          </a:xfrm>
          <a:ln w="38100">
            <a:solidFill>
              <a:schemeClr val="accent2"/>
            </a:solidFill>
          </a:ln>
        </p:spPr>
        <p:txBody>
          <a:bodyPr>
            <a:normAutofit fontScale="70000" lnSpcReduction="20000"/>
          </a:bodyPr>
          <a:lstStyle/>
          <a:p>
            <a:pPr marL="0" indent="0" algn="ctr">
              <a:buNone/>
            </a:pPr>
            <a:r>
              <a:rPr lang="en-US" dirty="0"/>
              <a:t>Risks</a:t>
            </a:r>
          </a:p>
          <a:p>
            <a:pPr>
              <a:buFont typeface="Wingdings" panose="05000000000000000000" pitchFamily="2" charset="2"/>
              <a:buChar char="§"/>
            </a:pPr>
            <a:r>
              <a:rPr lang="en-US" dirty="0"/>
              <a:t>More devices become out-of-lifecycle every year, increasing failures and service delays.</a:t>
            </a:r>
          </a:p>
          <a:p>
            <a:pPr>
              <a:buFont typeface="Wingdings" panose="05000000000000000000" pitchFamily="2" charset="2"/>
              <a:buChar char="§"/>
            </a:pPr>
            <a:r>
              <a:rPr lang="en-US" dirty="0"/>
              <a:t>Departments experience more outages and degraded service impacting public-facing operations.</a:t>
            </a:r>
          </a:p>
          <a:p>
            <a:pPr>
              <a:buFont typeface="Wingdings" panose="05000000000000000000" pitchFamily="2" charset="2"/>
              <a:buChar char="§"/>
            </a:pPr>
            <a:r>
              <a:rPr lang="en-US" dirty="0"/>
              <a:t>Security exposure increases due to unsupported hardware.</a:t>
            </a:r>
          </a:p>
          <a:p>
            <a:pPr>
              <a:buFont typeface="Wingdings" panose="05000000000000000000" pitchFamily="2" charset="2"/>
              <a:buChar char="§"/>
            </a:pPr>
            <a:r>
              <a:rPr lang="en-US" dirty="0"/>
              <a:t>Higher long-term cost due to emergency purchases and break / fix activity.</a:t>
            </a:r>
          </a:p>
        </p:txBody>
      </p:sp>
      <p:graphicFrame>
        <p:nvGraphicFramePr>
          <p:cNvPr id="4" name="Table 3">
            <a:extLst>
              <a:ext uri="{FF2B5EF4-FFF2-40B4-BE49-F238E27FC236}">
                <a16:creationId xmlns:a16="http://schemas.microsoft.com/office/drawing/2014/main" id="{D9AC8A00-2DA0-C5EE-6162-CC3ED8C56A84}"/>
              </a:ext>
            </a:extLst>
          </p:cNvPr>
          <p:cNvGraphicFramePr>
            <a:graphicFrameLocks noGrp="1"/>
          </p:cNvGraphicFramePr>
          <p:nvPr>
            <p:extLst>
              <p:ext uri="{D42A27DB-BD31-4B8C-83A1-F6EECF244321}">
                <p14:modId xmlns:p14="http://schemas.microsoft.com/office/powerpoint/2010/main" val="1992210430"/>
              </p:ext>
            </p:extLst>
          </p:nvPr>
        </p:nvGraphicFramePr>
        <p:xfrm>
          <a:off x="902387" y="4647475"/>
          <a:ext cx="8881907" cy="1112520"/>
        </p:xfrm>
        <a:graphic>
          <a:graphicData uri="http://schemas.openxmlformats.org/drawingml/2006/table">
            <a:tbl>
              <a:tblPr firstRow="1" bandRow="1">
                <a:tableStyleId>{72833802-FEF1-4C79-8D5D-14CF1EAF98D9}</a:tableStyleId>
              </a:tblPr>
              <a:tblGrid>
                <a:gridCol w="1852930">
                  <a:extLst>
                    <a:ext uri="{9D8B030D-6E8A-4147-A177-3AD203B41FA5}">
                      <a16:colId xmlns:a16="http://schemas.microsoft.com/office/drawing/2014/main" val="4089599396"/>
                    </a:ext>
                  </a:extLst>
                </a:gridCol>
                <a:gridCol w="1833880">
                  <a:extLst>
                    <a:ext uri="{9D8B030D-6E8A-4147-A177-3AD203B41FA5}">
                      <a16:colId xmlns:a16="http://schemas.microsoft.com/office/drawing/2014/main" val="4215325017"/>
                    </a:ext>
                  </a:extLst>
                </a:gridCol>
                <a:gridCol w="1731699">
                  <a:extLst>
                    <a:ext uri="{9D8B030D-6E8A-4147-A177-3AD203B41FA5}">
                      <a16:colId xmlns:a16="http://schemas.microsoft.com/office/drawing/2014/main" val="2856326169"/>
                    </a:ext>
                  </a:extLst>
                </a:gridCol>
                <a:gridCol w="1731699">
                  <a:extLst>
                    <a:ext uri="{9D8B030D-6E8A-4147-A177-3AD203B41FA5}">
                      <a16:colId xmlns:a16="http://schemas.microsoft.com/office/drawing/2014/main" val="472289567"/>
                    </a:ext>
                  </a:extLst>
                </a:gridCol>
                <a:gridCol w="1731699">
                  <a:extLst>
                    <a:ext uri="{9D8B030D-6E8A-4147-A177-3AD203B41FA5}">
                      <a16:colId xmlns:a16="http://schemas.microsoft.com/office/drawing/2014/main" val="1788415172"/>
                    </a:ext>
                  </a:extLst>
                </a:gridCol>
              </a:tblGrid>
              <a:tr h="370840">
                <a:tc>
                  <a:txBody>
                    <a:bodyPr/>
                    <a:lstStyle/>
                    <a:p>
                      <a:pPr>
                        <a:buNone/>
                      </a:pPr>
                      <a:r>
                        <a:rPr lang="en-US" sz="1600" dirty="0">
                          <a:effectLst/>
                          <a:latin typeface="+mj-lt"/>
                        </a:rPr>
                        <a:t>Device Type</a:t>
                      </a:r>
                    </a:p>
                  </a:txBody>
                  <a:tcPr anchor="ctr"/>
                </a:tc>
                <a:tc>
                  <a:txBody>
                    <a:bodyPr/>
                    <a:lstStyle/>
                    <a:p>
                      <a:pPr>
                        <a:buNone/>
                      </a:pPr>
                      <a:r>
                        <a:rPr lang="en-US" sz="1600" dirty="0">
                          <a:effectLst/>
                          <a:latin typeface="+mj-lt"/>
                        </a:rPr>
                        <a:t>Pre‑April 1, 2026</a:t>
                      </a:r>
                    </a:p>
                  </a:txBody>
                  <a:tcPr anchor="ctr"/>
                </a:tc>
                <a:tc>
                  <a:txBody>
                    <a:bodyPr/>
                    <a:lstStyle/>
                    <a:p>
                      <a:pPr>
                        <a:buNone/>
                      </a:pPr>
                      <a:r>
                        <a:rPr lang="en-US" sz="1600">
                          <a:effectLst/>
                          <a:latin typeface="+mj-lt"/>
                        </a:rPr>
                        <a:t>Current Price</a:t>
                      </a:r>
                    </a:p>
                  </a:txBody>
                  <a:tcPr anchor="ctr"/>
                </a:tc>
                <a:tc>
                  <a:txBody>
                    <a:bodyPr/>
                    <a:lstStyle/>
                    <a:p>
                      <a:pPr>
                        <a:buNone/>
                      </a:pPr>
                      <a:r>
                        <a:rPr lang="en-US" sz="1600">
                          <a:effectLst/>
                          <a:latin typeface="+mj-lt"/>
                        </a:rPr>
                        <a:t>Increase</a:t>
                      </a:r>
                    </a:p>
                  </a:txBody>
                  <a:tcPr anchor="ctr"/>
                </a:tc>
                <a:tc>
                  <a:txBody>
                    <a:bodyPr/>
                    <a:lstStyle/>
                    <a:p>
                      <a:pPr>
                        <a:buNone/>
                      </a:pPr>
                      <a:r>
                        <a:rPr lang="en-US" sz="1600">
                          <a:effectLst/>
                          <a:latin typeface="+mj-lt"/>
                        </a:rPr>
                        <a:t>% Increase</a:t>
                      </a:r>
                      <a:endParaRPr lang="en-US" sz="1600">
                        <a:latin typeface="+mj-lt"/>
                      </a:endParaRPr>
                    </a:p>
                  </a:txBody>
                  <a:tcPr anchor="ctr"/>
                </a:tc>
                <a:extLst>
                  <a:ext uri="{0D108BD9-81ED-4DB2-BD59-A6C34878D82A}">
                    <a16:rowId xmlns:a16="http://schemas.microsoft.com/office/drawing/2014/main" val="2892265933"/>
                  </a:ext>
                </a:extLst>
              </a:tr>
              <a:tr h="370840">
                <a:tc>
                  <a:txBody>
                    <a:bodyPr/>
                    <a:lstStyle/>
                    <a:p>
                      <a:pPr>
                        <a:buNone/>
                      </a:pPr>
                      <a:r>
                        <a:rPr lang="en-US" sz="1600" b="1">
                          <a:effectLst/>
                          <a:latin typeface="+mj-lt"/>
                        </a:rPr>
                        <a:t>Standard Laptop</a:t>
                      </a:r>
                      <a:endParaRPr lang="en-US" sz="1600">
                        <a:effectLst/>
                        <a:latin typeface="+mj-lt"/>
                      </a:endParaRPr>
                    </a:p>
                  </a:txBody>
                  <a:tcPr anchor="ctr"/>
                </a:tc>
                <a:tc>
                  <a:txBody>
                    <a:bodyPr/>
                    <a:lstStyle/>
                    <a:p>
                      <a:pPr>
                        <a:buNone/>
                      </a:pPr>
                      <a:r>
                        <a:rPr lang="en-US" sz="1600">
                          <a:effectLst/>
                          <a:latin typeface="+mj-lt"/>
                        </a:rPr>
                        <a:t>$1,182.66</a:t>
                      </a:r>
                    </a:p>
                  </a:txBody>
                  <a:tcPr anchor="ctr"/>
                </a:tc>
                <a:tc>
                  <a:txBody>
                    <a:bodyPr/>
                    <a:lstStyle/>
                    <a:p>
                      <a:pPr>
                        <a:buNone/>
                      </a:pPr>
                      <a:r>
                        <a:rPr lang="en-US" sz="1600" dirty="0">
                          <a:effectLst/>
                          <a:latin typeface="+mj-lt"/>
                        </a:rPr>
                        <a:t>$1,959.88</a:t>
                      </a:r>
                    </a:p>
                  </a:txBody>
                  <a:tcPr anchor="ctr"/>
                </a:tc>
                <a:tc>
                  <a:txBody>
                    <a:bodyPr/>
                    <a:lstStyle/>
                    <a:p>
                      <a:pPr>
                        <a:buNone/>
                      </a:pPr>
                      <a:r>
                        <a:rPr lang="en-US" sz="1600">
                          <a:effectLst/>
                          <a:latin typeface="+mj-lt"/>
                        </a:rPr>
                        <a:t>+$777.22</a:t>
                      </a:r>
                    </a:p>
                  </a:txBody>
                  <a:tcPr anchor="ctr"/>
                </a:tc>
                <a:tc>
                  <a:txBody>
                    <a:bodyPr/>
                    <a:lstStyle/>
                    <a:p>
                      <a:pPr>
                        <a:buNone/>
                      </a:pPr>
                      <a:r>
                        <a:rPr lang="en-US" sz="1600" b="1">
                          <a:effectLst/>
                          <a:latin typeface="+mj-lt"/>
                        </a:rPr>
                        <a:t>66%</a:t>
                      </a:r>
                      <a:endParaRPr lang="en-US" sz="1600">
                        <a:effectLst/>
                        <a:latin typeface="+mj-lt"/>
                      </a:endParaRPr>
                    </a:p>
                  </a:txBody>
                  <a:tcPr anchor="ctr"/>
                </a:tc>
                <a:extLst>
                  <a:ext uri="{0D108BD9-81ED-4DB2-BD59-A6C34878D82A}">
                    <a16:rowId xmlns:a16="http://schemas.microsoft.com/office/drawing/2014/main" val="3030355027"/>
                  </a:ext>
                </a:extLst>
              </a:tr>
              <a:tr h="370840">
                <a:tc>
                  <a:txBody>
                    <a:bodyPr/>
                    <a:lstStyle/>
                    <a:p>
                      <a:pPr>
                        <a:buNone/>
                      </a:pPr>
                      <a:r>
                        <a:rPr lang="en-US" sz="1600" b="1">
                          <a:effectLst/>
                          <a:latin typeface="+mj-lt"/>
                        </a:rPr>
                        <a:t>Standard PC</a:t>
                      </a:r>
                      <a:endParaRPr lang="en-US" sz="1600">
                        <a:effectLst/>
                        <a:latin typeface="+mj-lt"/>
                      </a:endParaRPr>
                    </a:p>
                  </a:txBody>
                  <a:tcPr anchor="ctr"/>
                </a:tc>
                <a:tc>
                  <a:txBody>
                    <a:bodyPr/>
                    <a:lstStyle/>
                    <a:p>
                      <a:pPr>
                        <a:buNone/>
                      </a:pPr>
                      <a:r>
                        <a:rPr lang="en-US" sz="1600">
                          <a:effectLst/>
                          <a:latin typeface="+mj-lt"/>
                        </a:rPr>
                        <a:t>$785.00</a:t>
                      </a:r>
                    </a:p>
                  </a:txBody>
                  <a:tcPr anchor="ctr"/>
                </a:tc>
                <a:tc>
                  <a:txBody>
                    <a:bodyPr/>
                    <a:lstStyle/>
                    <a:p>
                      <a:pPr>
                        <a:buNone/>
                      </a:pPr>
                      <a:r>
                        <a:rPr lang="en-US" sz="1600">
                          <a:effectLst/>
                          <a:latin typeface="+mj-lt"/>
                        </a:rPr>
                        <a:t>$1,273.12</a:t>
                      </a:r>
                    </a:p>
                  </a:txBody>
                  <a:tcPr anchor="ctr"/>
                </a:tc>
                <a:tc>
                  <a:txBody>
                    <a:bodyPr/>
                    <a:lstStyle/>
                    <a:p>
                      <a:pPr>
                        <a:buNone/>
                      </a:pPr>
                      <a:r>
                        <a:rPr lang="en-US" sz="1600" dirty="0">
                          <a:effectLst/>
                          <a:latin typeface="+mj-lt"/>
                        </a:rPr>
                        <a:t>+$488.12</a:t>
                      </a:r>
                    </a:p>
                  </a:txBody>
                  <a:tcPr anchor="ctr"/>
                </a:tc>
                <a:tc>
                  <a:txBody>
                    <a:bodyPr/>
                    <a:lstStyle/>
                    <a:p>
                      <a:pPr fontAlgn="t">
                        <a:lnSpc>
                          <a:spcPts val="1500"/>
                        </a:lnSpc>
                        <a:buNone/>
                      </a:pPr>
                      <a:r>
                        <a:rPr lang="en-US" sz="1600" b="1" dirty="0">
                          <a:effectLst/>
                          <a:latin typeface="+mj-lt"/>
                        </a:rPr>
                        <a:t>62%</a:t>
                      </a:r>
                      <a:endParaRPr lang="en-US" sz="1600" b="0" i="0" dirty="0">
                        <a:effectLst/>
                        <a:latin typeface="+mj-lt"/>
                      </a:endParaRPr>
                    </a:p>
                  </a:txBody>
                  <a:tcPr anchor="ctr"/>
                </a:tc>
                <a:extLst>
                  <a:ext uri="{0D108BD9-81ED-4DB2-BD59-A6C34878D82A}">
                    <a16:rowId xmlns:a16="http://schemas.microsoft.com/office/drawing/2014/main" val="1165768222"/>
                  </a:ext>
                </a:extLst>
              </a:tr>
            </a:tbl>
          </a:graphicData>
        </a:graphic>
      </p:graphicFrame>
      <p:sp>
        <p:nvSpPr>
          <p:cNvPr id="5" name="Text Placeholder 2">
            <a:extLst>
              <a:ext uri="{FF2B5EF4-FFF2-40B4-BE49-F238E27FC236}">
                <a16:creationId xmlns:a16="http://schemas.microsoft.com/office/drawing/2014/main" id="{BE2D8070-E67C-3C17-5840-976F4DBF04C1}"/>
              </a:ext>
            </a:extLst>
          </p:cNvPr>
          <p:cNvSpPr txBox="1">
            <a:spLocks/>
          </p:cNvSpPr>
          <p:nvPr/>
        </p:nvSpPr>
        <p:spPr>
          <a:xfrm>
            <a:off x="6239534" y="1507425"/>
            <a:ext cx="5581707" cy="2936217"/>
          </a:xfrm>
          <a:prstGeom prst="rect">
            <a:avLst/>
          </a:prstGeom>
          <a:ln w="38100">
            <a:solidFill>
              <a:schemeClr val="accent6"/>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a:lstStyle>
          <a:p>
            <a:pPr marL="0" indent="0" algn="ctr">
              <a:buNone/>
            </a:pPr>
            <a:r>
              <a:rPr lang="en-US" sz="1800" kern="0" dirty="0"/>
              <a:t>Risk Mitigation Activities</a:t>
            </a:r>
          </a:p>
          <a:p>
            <a:pPr>
              <a:buFont typeface="Wingdings" panose="05000000000000000000" pitchFamily="2" charset="2"/>
              <a:buChar char="§"/>
            </a:pPr>
            <a:r>
              <a:rPr lang="en-US" sz="1800" dirty="0"/>
              <a:t>Securing the environment through Windows 10 to Windows 11 migration.</a:t>
            </a:r>
          </a:p>
          <a:p>
            <a:pPr>
              <a:buFont typeface="Wingdings" panose="05000000000000000000" pitchFamily="2" charset="2"/>
              <a:buChar char="§"/>
            </a:pPr>
            <a:r>
              <a:rPr lang="en-US" sz="1800" dirty="0"/>
              <a:t>Reducing vulnerabilities through operating system and regular patching updates.</a:t>
            </a:r>
          </a:p>
          <a:p>
            <a:pPr>
              <a:buFont typeface="Wingdings" panose="05000000000000000000" pitchFamily="2" charset="2"/>
              <a:buChar char="§"/>
            </a:pPr>
            <a:r>
              <a:rPr lang="en-US" sz="1800" dirty="0"/>
              <a:t>Reducing downtime through addressing aged device service requests.</a:t>
            </a:r>
          </a:p>
          <a:p>
            <a:pPr>
              <a:buFont typeface="Wingdings" panose="05000000000000000000" pitchFamily="2" charset="2"/>
              <a:buChar char="§"/>
            </a:pPr>
            <a:r>
              <a:rPr lang="en-US" sz="1800" dirty="0"/>
              <a:t>Leveraging available departmental and capital funds for device purchases.</a:t>
            </a:r>
          </a:p>
        </p:txBody>
      </p:sp>
      <p:sp>
        <p:nvSpPr>
          <p:cNvPr id="6" name="TextBox 5">
            <a:extLst>
              <a:ext uri="{FF2B5EF4-FFF2-40B4-BE49-F238E27FC236}">
                <a16:creationId xmlns:a16="http://schemas.microsoft.com/office/drawing/2014/main" id="{3BC609B2-6EF9-D69D-B02A-998463E7C630}"/>
              </a:ext>
            </a:extLst>
          </p:cNvPr>
          <p:cNvSpPr txBox="1"/>
          <p:nvPr/>
        </p:nvSpPr>
        <p:spPr>
          <a:xfrm>
            <a:off x="902386" y="5760717"/>
            <a:ext cx="8881907" cy="830995"/>
          </a:xfrm>
          <a:prstGeom prst="rect">
            <a:avLst/>
          </a:prstGeom>
          <a:noFill/>
          <a:ln w="12700" cap="flat">
            <a:solidFill>
              <a:schemeClr val="accent2"/>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2400" dirty="0">
                <a:solidFill>
                  <a:srgbClr val="000000"/>
                </a:solidFill>
                <a:latin typeface="+mj-lt"/>
                <a:sym typeface="Calibri"/>
              </a:rPr>
              <a:t>Device costs have increased over 60% </a:t>
            </a:r>
          </a:p>
          <a:p>
            <a:pPr marL="0" marR="0" indent="0" algn="ctr" defTabSz="914400" rtl="0" fontAlgn="auto" latinLnBrk="0" hangingPunct="0">
              <a:lnSpc>
                <a:spcPct val="100000"/>
              </a:lnSpc>
              <a:spcBef>
                <a:spcPts val="0"/>
              </a:spcBef>
              <a:spcAft>
                <a:spcPts val="0"/>
              </a:spcAft>
              <a:buClrTx/>
              <a:buSzTx/>
              <a:buFontTx/>
              <a:buNone/>
              <a:tabLst/>
            </a:pPr>
            <a:r>
              <a:rPr lang="en-US" sz="2400" dirty="0">
                <a:solidFill>
                  <a:srgbClr val="000000"/>
                </a:solidFill>
                <a:latin typeface="+mj-lt"/>
                <a:sym typeface="Calibri"/>
              </a:rPr>
              <a:t>reducing lifecycle purchasing power.</a:t>
            </a:r>
            <a:endParaRPr kumimoji="0" lang="en-US" sz="2400" b="0" i="0" u="none" strike="noStrike" cap="none" spc="0" normalizeH="0" baseline="0" dirty="0">
              <a:ln>
                <a:noFill/>
              </a:ln>
              <a:solidFill>
                <a:srgbClr val="000000"/>
              </a:solidFill>
              <a:effectLst/>
              <a:uFillTx/>
              <a:latin typeface="+mj-lt"/>
              <a:ea typeface="+mn-ea"/>
              <a:cs typeface="+mn-cs"/>
              <a:sym typeface="Calibri"/>
            </a:endParaRPr>
          </a:p>
        </p:txBody>
      </p:sp>
    </p:spTree>
    <p:extLst>
      <p:ext uri="{BB962C8B-B14F-4D97-AF65-F5344CB8AC3E}">
        <p14:creationId xmlns:p14="http://schemas.microsoft.com/office/powerpoint/2010/main" val="2363197729"/>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2812-F57E-49E7-E04C-3B7B0D64A50D}"/>
              </a:ext>
            </a:extLst>
          </p:cNvPr>
          <p:cNvSpPr>
            <a:spLocks noGrp="1"/>
          </p:cNvSpPr>
          <p:nvPr>
            <p:ph type="title"/>
          </p:nvPr>
        </p:nvSpPr>
        <p:spPr/>
        <p:txBody>
          <a:bodyPr/>
          <a:lstStyle/>
          <a:p>
            <a:r>
              <a:rPr lang="en-US" dirty="0"/>
              <a:t>2027 End User Compute Request</a:t>
            </a:r>
          </a:p>
        </p:txBody>
      </p:sp>
      <p:graphicFrame>
        <p:nvGraphicFramePr>
          <p:cNvPr id="4" name="Table 3">
            <a:extLst>
              <a:ext uri="{FF2B5EF4-FFF2-40B4-BE49-F238E27FC236}">
                <a16:creationId xmlns:a16="http://schemas.microsoft.com/office/drawing/2014/main" id="{E434698C-0D8A-A5DC-5585-8F1A9E520744}"/>
              </a:ext>
            </a:extLst>
          </p:cNvPr>
          <p:cNvGraphicFramePr>
            <a:graphicFrameLocks noGrp="1"/>
          </p:cNvGraphicFramePr>
          <p:nvPr>
            <p:extLst>
              <p:ext uri="{D42A27DB-BD31-4B8C-83A1-F6EECF244321}">
                <p14:modId xmlns:p14="http://schemas.microsoft.com/office/powerpoint/2010/main" val="3046437150"/>
              </p:ext>
            </p:extLst>
          </p:nvPr>
        </p:nvGraphicFramePr>
        <p:xfrm>
          <a:off x="838200" y="1690688"/>
          <a:ext cx="7552690" cy="2307410"/>
        </p:xfrm>
        <a:graphic>
          <a:graphicData uri="http://schemas.openxmlformats.org/drawingml/2006/table">
            <a:tbl>
              <a:tblPr firstRow="1" bandRow="1">
                <a:tableStyleId>{E929F9F4-4A8F-4326-A1B4-22849713DDAB}</a:tableStyleId>
              </a:tblPr>
              <a:tblGrid>
                <a:gridCol w="3580130">
                  <a:extLst>
                    <a:ext uri="{9D8B030D-6E8A-4147-A177-3AD203B41FA5}">
                      <a16:colId xmlns:a16="http://schemas.microsoft.com/office/drawing/2014/main" val="652556631"/>
                    </a:ext>
                  </a:extLst>
                </a:gridCol>
                <a:gridCol w="1490980">
                  <a:extLst>
                    <a:ext uri="{9D8B030D-6E8A-4147-A177-3AD203B41FA5}">
                      <a16:colId xmlns:a16="http://schemas.microsoft.com/office/drawing/2014/main" val="3694861643"/>
                    </a:ext>
                  </a:extLst>
                </a:gridCol>
                <a:gridCol w="2481580">
                  <a:extLst>
                    <a:ext uri="{9D8B030D-6E8A-4147-A177-3AD203B41FA5}">
                      <a16:colId xmlns:a16="http://schemas.microsoft.com/office/drawing/2014/main" val="85319799"/>
                    </a:ext>
                  </a:extLst>
                </a:gridCol>
              </a:tblGrid>
              <a:tr h="611822">
                <a:tc>
                  <a:txBody>
                    <a:bodyPr/>
                    <a:lstStyle/>
                    <a:p>
                      <a:pPr algn="l"/>
                      <a:r>
                        <a:rPr lang="en-US" sz="1800" dirty="0">
                          <a:latin typeface="+mj-lt"/>
                        </a:rPr>
                        <a:t>Category</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7682"/>
                    </a:solidFill>
                  </a:tcPr>
                </a:tc>
                <a:tc>
                  <a:txBody>
                    <a:bodyPr/>
                    <a:lstStyle/>
                    <a:p>
                      <a:pPr algn="l"/>
                      <a:r>
                        <a:rPr lang="en-US" sz="1800" dirty="0">
                          <a:latin typeface="+mj-lt"/>
                        </a:rPr>
                        <a:t>Count</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768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dirty="0">
                          <a:effectLst/>
                          <a:latin typeface="+mj-lt"/>
                        </a:rPr>
                        <a:t>2027 Estimated Cost</a:t>
                      </a:r>
                      <a:endParaRPr lang="en-US" sz="1800" dirty="0">
                        <a:latin typeface="+mj-l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7682"/>
                    </a:solidFill>
                  </a:tcPr>
                </a:tc>
                <a:extLst>
                  <a:ext uri="{0D108BD9-81ED-4DB2-BD59-A6C34878D82A}">
                    <a16:rowId xmlns:a16="http://schemas.microsoft.com/office/drawing/2014/main" val="3253200706"/>
                  </a:ext>
                </a:extLst>
              </a:tr>
              <a:tr h="135890">
                <a:tc>
                  <a:txBody>
                    <a:bodyPr/>
                    <a:lstStyle/>
                    <a:p>
                      <a:pPr algn="l">
                        <a:buNone/>
                      </a:pPr>
                      <a:r>
                        <a:rPr lang="en-US" sz="1600" b="0" dirty="0">
                          <a:solidFill>
                            <a:schemeClr val="tx1"/>
                          </a:solidFill>
                          <a:effectLst/>
                          <a:latin typeface="+mj-lt"/>
                        </a:rPr>
                        <a:t>Desktops - Standard and Specialized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r>
                        <a:rPr lang="en-US" sz="1600" b="0" dirty="0">
                          <a:solidFill>
                            <a:schemeClr val="tx1"/>
                          </a:solidFill>
                          <a:effectLst/>
                          <a:latin typeface="+mj-lt"/>
                        </a:rPr>
                        <a:t>951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$1,244,660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119944"/>
                  </a:ext>
                </a:extLst>
              </a:tr>
              <a:tr h="135890">
                <a:tc>
                  <a:txBody>
                    <a:bodyPr/>
                    <a:lstStyle/>
                    <a:p>
                      <a:pPr algn="l">
                        <a:buNone/>
                      </a:pPr>
                      <a:r>
                        <a:rPr lang="en-US" sz="1600" b="0" dirty="0">
                          <a:solidFill>
                            <a:schemeClr val="tx1"/>
                          </a:solidFill>
                          <a:effectLst/>
                          <a:latin typeface="+mj-lt"/>
                        </a:rPr>
                        <a:t>Laptops - Standard and Specialized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r>
                        <a:rPr lang="en-US" sz="1600" b="0" dirty="0">
                          <a:solidFill>
                            <a:schemeClr val="tx1"/>
                          </a:solidFill>
                          <a:effectLst/>
                          <a:latin typeface="+mj-lt"/>
                        </a:rPr>
                        <a:t>1,960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3,330,199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92308836"/>
                  </a:ext>
                </a:extLst>
              </a:tr>
              <a:tr h="133668">
                <a:tc>
                  <a:txBody>
                    <a:bodyPr/>
                    <a:lstStyle/>
                    <a:p>
                      <a:pPr algn="l">
                        <a:buNone/>
                      </a:pPr>
                      <a:r>
                        <a:rPr lang="en-US" sz="1600" b="0" dirty="0">
                          <a:solidFill>
                            <a:schemeClr val="tx1"/>
                          </a:solidFill>
                          <a:effectLst/>
                          <a:latin typeface="+mj-lt"/>
                        </a:rPr>
                        <a:t>Tablets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r>
                        <a:rPr lang="en-US" sz="1600" b="0" dirty="0">
                          <a:solidFill>
                            <a:schemeClr val="tx1"/>
                          </a:solidFill>
                          <a:effectLst/>
                          <a:latin typeface="+mj-lt"/>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83,795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79835315"/>
                  </a:ext>
                </a:extLst>
              </a:tr>
              <a:tr h="120650">
                <a:tc>
                  <a:txBody>
                    <a:bodyPr/>
                    <a:lstStyle/>
                    <a:p>
                      <a:pPr algn="l">
                        <a:buNone/>
                      </a:pPr>
                      <a:r>
                        <a:rPr lang="en-US" sz="1600" b="0">
                          <a:solidFill>
                            <a:schemeClr val="tx1"/>
                          </a:solidFill>
                          <a:effectLst/>
                          <a:latin typeface="+mj-lt"/>
                        </a:rPr>
                        <a:t>Outside Services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r>
                        <a:rPr lang="en-US" sz="1600" b="0" dirty="0">
                          <a:solidFill>
                            <a:schemeClr val="tx1"/>
                          </a:solidFill>
                          <a:effectLst/>
                          <a:latin typeface="+mj-lt"/>
                        </a:rPr>
                        <a:t>3 Technicians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180,000.00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27025925"/>
                  </a:ext>
                </a:extLst>
              </a:tr>
              <a:tr h="354468">
                <a:tc>
                  <a:txBody>
                    <a:bodyPr/>
                    <a:lstStyle/>
                    <a:p>
                      <a:pPr algn="l">
                        <a:buNone/>
                      </a:pPr>
                      <a:r>
                        <a:rPr lang="en-US" sz="1600" b="1" dirty="0">
                          <a:solidFill>
                            <a:schemeClr val="tx1"/>
                          </a:solidFill>
                          <a:effectLst/>
                          <a:latin typeface="+mj-lt"/>
                        </a:rPr>
                        <a:t>Total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endParaRPr lang="en-US" sz="1600" b="1" dirty="0">
                        <a:solidFill>
                          <a:schemeClr val="tx1"/>
                        </a:solidFill>
                        <a:effectLst/>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fontAlgn="t">
                        <a:lnSpc>
                          <a:spcPts val="1500"/>
                        </a:lnSpc>
                        <a:buNone/>
                      </a:pPr>
                      <a:r>
                        <a:rPr lang="en-US" sz="1600" b="1" dirty="0">
                          <a:solidFill>
                            <a:schemeClr val="tx1"/>
                          </a:solidFill>
                          <a:effectLst/>
                          <a:latin typeface="+mj-lt"/>
                        </a:rPr>
                        <a:t>$4,838,654</a:t>
                      </a:r>
                      <a:endParaRPr lang="en-US" sz="1600" b="1" i="0" dirty="0">
                        <a:solidFill>
                          <a:schemeClr val="tx1"/>
                        </a:solidFill>
                        <a:effectLst/>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7993558"/>
                  </a:ext>
                </a:extLst>
              </a:tr>
            </a:tbl>
          </a:graphicData>
        </a:graphic>
      </p:graphicFrame>
    </p:spTree>
    <p:extLst>
      <p:ext uri="{BB962C8B-B14F-4D97-AF65-F5344CB8AC3E}">
        <p14:creationId xmlns:p14="http://schemas.microsoft.com/office/powerpoint/2010/main" val="1695864614"/>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5AC30-40EC-63B4-CB95-ECB622B682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EC75BD-5FC1-A146-B891-6C23BE755659}"/>
              </a:ext>
            </a:extLst>
          </p:cNvPr>
          <p:cNvSpPr>
            <a:spLocks noGrp="1"/>
          </p:cNvSpPr>
          <p:nvPr>
            <p:ph type="title"/>
          </p:nvPr>
        </p:nvSpPr>
        <p:spPr/>
        <p:txBody>
          <a:bodyPr/>
          <a:lstStyle/>
          <a:p>
            <a:r>
              <a:rPr lang="en-US" dirty="0"/>
              <a:t>2027 Network Device Request</a:t>
            </a:r>
          </a:p>
        </p:txBody>
      </p:sp>
      <p:graphicFrame>
        <p:nvGraphicFramePr>
          <p:cNvPr id="4" name="Table 3">
            <a:extLst>
              <a:ext uri="{FF2B5EF4-FFF2-40B4-BE49-F238E27FC236}">
                <a16:creationId xmlns:a16="http://schemas.microsoft.com/office/drawing/2014/main" id="{023B8F3B-41AC-3EC7-89EE-A1F810299FAC}"/>
              </a:ext>
            </a:extLst>
          </p:cNvPr>
          <p:cNvGraphicFramePr>
            <a:graphicFrameLocks noGrp="1"/>
          </p:cNvGraphicFramePr>
          <p:nvPr>
            <p:extLst>
              <p:ext uri="{D42A27DB-BD31-4B8C-83A1-F6EECF244321}">
                <p14:modId xmlns:p14="http://schemas.microsoft.com/office/powerpoint/2010/main" val="2148838246"/>
              </p:ext>
            </p:extLst>
          </p:nvPr>
        </p:nvGraphicFramePr>
        <p:xfrm>
          <a:off x="838200" y="1690688"/>
          <a:ext cx="7114540" cy="3035534"/>
        </p:xfrm>
        <a:graphic>
          <a:graphicData uri="http://schemas.openxmlformats.org/drawingml/2006/table">
            <a:tbl>
              <a:tblPr firstRow="1" bandRow="1">
                <a:tableStyleId>{E929F9F4-4A8F-4326-A1B4-22849713DDAB}</a:tableStyleId>
              </a:tblPr>
              <a:tblGrid>
                <a:gridCol w="3141980">
                  <a:extLst>
                    <a:ext uri="{9D8B030D-6E8A-4147-A177-3AD203B41FA5}">
                      <a16:colId xmlns:a16="http://schemas.microsoft.com/office/drawing/2014/main" val="652556631"/>
                    </a:ext>
                  </a:extLst>
                </a:gridCol>
                <a:gridCol w="1490980">
                  <a:extLst>
                    <a:ext uri="{9D8B030D-6E8A-4147-A177-3AD203B41FA5}">
                      <a16:colId xmlns:a16="http://schemas.microsoft.com/office/drawing/2014/main" val="3694861643"/>
                    </a:ext>
                  </a:extLst>
                </a:gridCol>
                <a:gridCol w="2481580">
                  <a:extLst>
                    <a:ext uri="{9D8B030D-6E8A-4147-A177-3AD203B41FA5}">
                      <a16:colId xmlns:a16="http://schemas.microsoft.com/office/drawing/2014/main" val="85319799"/>
                    </a:ext>
                  </a:extLst>
                </a:gridCol>
              </a:tblGrid>
              <a:tr h="611822">
                <a:tc>
                  <a:txBody>
                    <a:bodyPr/>
                    <a:lstStyle/>
                    <a:p>
                      <a:pPr algn="l"/>
                      <a:r>
                        <a:rPr lang="en-US" sz="1800" dirty="0">
                          <a:latin typeface="+mj-lt"/>
                        </a:rPr>
                        <a:t>Category</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7682"/>
                    </a:solidFill>
                  </a:tcPr>
                </a:tc>
                <a:tc>
                  <a:txBody>
                    <a:bodyPr/>
                    <a:lstStyle/>
                    <a:p>
                      <a:pPr algn="l"/>
                      <a:r>
                        <a:rPr lang="en-US" sz="1800" dirty="0">
                          <a:latin typeface="+mj-lt"/>
                        </a:rPr>
                        <a:t>Count</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768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dirty="0">
                          <a:effectLst/>
                          <a:latin typeface="+mj-lt"/>
                        </a:rPr>
                        <a:t>2027 Estimated Cost</a:t>
                      </a:r>
                      <a:endParaRPr lang="en-US" sz="1800" dirty="0">
                        <a:latin typeface="+mj-l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7682"/>
                    </a:solidFill>
                  </a:tcPr>
                </a:tc>
                <a:extLst>
                  <a:ext uri="{0D108BD9-81ED-4DB2-BD59-A6C34878D82A}">
                    <a16:rowId xmlns:a16="http://schemas.microsoft.com/office/drawing/2014/main" val="3253200706"/>
                  </a:ext>
                </a:extLst>
              </a:tr>
              <a:tr h="135890">
                <a:tc>
                  <a:txBody>
                    <a:bodyPr/>
                    <a:lstStyle/>
                    <a:p>
                      <a:pPr algn="l">
                        <a:buNone/>
                      </a:pPr>
                      <a:r>
                        <a:rPr lang="en-US" sz="1600" b="0" dirty="0">
                          <a:solidFill>
                            <a:schemeClr val="tx1"/>
                          </a:solidFill>
                          <a:effectLst/>
                          <a:latin typeface="+mj-lt"/>
                        </a:rPr>
                        <a:t>Wireless Access Points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r>
                        <a:rPr lang="en-US" sz="1600" b="0" dirty="0">
                          <a:solidFill>
                            <a:schemeClr val="tx1"/>
                          </a:solidFill>
                          <a:effectLst/>
                          <a:latin typeface="+mj-lt"/>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$67,200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92308836"/>
                  </a:ext>
                </a:extLst>
              </a:tr>
              <a:tr h="133668">
                <a:tc>
                  <a:txBody>
                    <a:bodyPr/>
                    <a:lstStyle/>
                    <a:p>
                      <a:pPr algn="l">
                        <a:buNone/>
                      </a:pPr>
                      <a:r>
                        <a:rPr lang="en-US" sz="1600" b="0" dirty="0">
                          <a:solidFill>
                            <a:schemeClr val="tx1"/>
                          </a:solidFill>
                          <a:effectLst/>
                          <a:latin typeface="+mj-lt"/>
                        </a:rPr>
                        <a:t>Switches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r>
                        <a:rPr lang="en-US" sz="1600" b="0" dirty="0">
                          <a:solidFill>
                            <a:schemeClr val="tx1"/>
                          </a:solidFill>
                          <a:effectLst/>
                          <a:latin typeface="+mj-lt"/>
                        </a:rPr>
                        <a:t>103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2,060,000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79835315"/>
                  </a:ext>
                </a:extLst>
              </a:tr>
              <a:tr h="151130">
                <a:tc>
                  <a:txBody>
                    <a:bodyPr/>
                    <a:lstStyle/>
                    <a:p>
                      <a:pPr algn="l">
                        <a:buNone/>
                      </a:pPr>
                      <a:r>
                        <a:rPr lang="en-US" sz="1600" b="0" dirty="0">
                          <a:solidFill>
                            <a:schemeClr val="tx1"/>
                          </a:solidFill>
                          <a:effectLst/>
                          <a:latin typeface="+mj-lt"/>
                        </a:rPr>
                        <a:t>Routers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r>
                        <a:rPr lang="en-US" sz="1600" b="0" dirty="0">
                          <a:solidFill>
                            <a:schemeClr val="tx1"/>
                          </a:solidFill>
                          <a:effectLst/>
                          <a:latin typeface="+mj-lt"/>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72,000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34628158"/>
                  </a:ext>
                </a:extLst>
              </a:tr>
              <a:tr h="354468">
                <a:tc>
                  <a:txBody>
                    <a:bodyPr/>
                    <a:lstStyle/>
                    <a:p>
                      <a:pPr algn="l">
                        <a:buNone/>
                      </a:pPr>
                      <a:r>
                        <a:rPr lang="en-US" sz="1600" b="0" dirty="0">
                          <a:solidFill>
                            <a:schemeClr val="tx1"/>
                          </a:solidFill>
                          <a:effectLst/>
                          <a:latin typeface="+mj-lt"/>
                        </a:rPr>
                        <a:t>Power Distribution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r>
                        <a:rPr lang="en-US" sz="1600" b="0" dirty="0">
                          <a:solidFill>
                            <a:schemeClr val="tx1"/>
                          </a:solidFill>
                          <a:effectLst/>
                          <a:latin typeface="+mj-lt"/>
                        </a:rPr>
                        <a:t>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fontAlgn="t">
                        <a:lnSpc>
                          <a:spcPts val="1500"/>
                        </a:lnSpc>
                        <a:buNone/>
                      </a:pPr>
                      <a:r>
                        <a:rPr lang="en-US" sz="1600" b="0" i="0" dirty="0">
                          <a:solidFill>
                            <a:schemeClr val="tx1"/>
                          </a:solidFill>
                          <a:effectLst/>
                          <a:latin typeface="+mj-lt"/>
                        </a:rPr>
                        <a:t>21,000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23046114"/>
                  </a:ext>
                </a:extLst>
              </a:tr>
              <a:tr h="354468">
                <a:tc>
                  <a:txBody>
                    <a:bodyPr/>
                    <a:lstStyle/>
                    <a:p>
                      <a:pPr algn="l">
                        <a:buNone/>
                      </a:pPr>
                      <a:r>
                        <a:rPr lang="en-US" sz="1600" b="0" dirty="0">
                          <a:solidFill>
                            <a:schemeClr val="tx1"/>
                          </a:solidFill>
                          <a:effectLst/>
                          <a:latin typeface="+mj-lt"/>
                        </a:rPr>
                        <a:t>Cabling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endParaRPr lang="en-US" sz="1600" b="0" dirty="0">
                        <a:solidFill>
                          <a:schemeClr val="tx1"/>
                        </a:solidFill>
                        <a:effectLst/>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60,000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09226001"/>
                  </a:ext>
                </a:extLst>
              </a:tr>
              <a:tr h="354468">
                <a:tc>
                  <a:txBody>
                    <a:bodyPr/>
                    <a:lstStyle/>
                    <a:p>
                      <a:pPr algn="l">
                        <a:buNone/>
                      </a:pPr>
                      <a:r>
                        <a:rPr lang="en-US" sz="1600" b="0" dirty="0">
                          <a:solidFill>
                            <a:schemeClr val="tx1"/>
                          </a:solidFill>
                          <a:effectLst/>
                          <a:latin typeface="+mj-lt"/>
                        </a:rPr>
                        <a:t>Third-Party Installation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endParaRPr lang="en-US" sz="1600" b="0" dirty="0">
                        <a:solidFill>
                          <a:schemeClr val="tx1"/>
                        </a:solidFill>
                        <a:effectLst/>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fontAlgn="t">
                        <a:lnSpc>
                          <a:spcPts val="1500"/>
                        </a:lnSpc>
                        <a:buNone/>
                      </a:pPr>
                      <a:r>
                        <a:rPr lang="en-US" sz="1600" b="0" i="0" dirty="0">
                          <a:solidFill>
                            <a:schemeClr val="tx1"/>
                          </a:solidFill>
                          <a:effectLst/>
                          <a:latin typeface="+mj-lt"/>
                        </a:rPr>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9683305"/>
                  </a:ext>
                </a:extLst>
              </a:tr>
              <a:tr h="354468">
                <a:tc>
                  <a:txBody>
                    <a:bodyPr/>
                    <a:lstStyle/>
                    <a:p>
                      <a:pPr algn="l">
                        <a:buNone/>
                      </a:pPr>
                      <a:r>
                        <a:rPr lang="en-US" sz="1600" b="1" dirty="0">
                          <a:solidFill>
                            <a:schemeClr val="tx1"/>
                          </a:solidFill>
                          <a:effectLst/>
                          <a:latin typeface="+mj-lt"/>
                        </a:rPr>
                        <a:t>Total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buNone/>
                      </a:pPr>
                      <a:endParaRPr lang="en-US" sz="1600" b="1" dirty="0">
                        <a:solidFill>
                          <a:schemeClr val="tx1"/>
                        </a:solidFill>
                        <a:effectLst/>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fontAlgn="t">
                        <a:lnSpc>
                          <a:spcPts val="1500"/>
                        </a:lnSpc>
                        <a:buNone/>
                      </a:pPr>
                      <a:r>
                        <a:rPr lang="en-US" sz="1600" b="1" dirty="0">
                          <a:solidFill>
                            <a:schemeClr val="tx1"/>
                          </a:solidFill>
                          <a:effectLst/>
                          <a:latin typeface="+mj-lt"/>
                        </a:rPr>
                        <a:t>$2,430,200</a:t>
                      </a:r>
                      <a:endParaRPr lang="en-US" sz="1600" b="1" i="0" dirty="0">
                        <a:solidFill>
                          <a:schemeClr val="tx1"/>
                        </a:solidFill>
                        <a:effectLst/>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7993558"/>
                  </a:ext>
                </a:extLst>
              </a:tr>
            </a:tbl>
          </a:graphicData>
        </a:graphic>
      </p:graphicFrame>
    </p:spTree>
    <p:extLst>
      <p:ext uri="{BB962C8B-B14F-4D97-AF65-F5344CB8AC3E}">
        <p14:creationId xmlns:p14="http://schemas.microsoft.com/office/powerpoint/2010/main" val="4257861875"/>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3A5E0-90F4-1E5E-0017-13EA657A43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79371E-AFDC-FB36-507E-BE995D3DCF04}"/>
              </a:ext>
            </a:extLst>
          </p:cNvPr>
          <p:cNvSpPr>
            <a:spLocks noGrp="1"/>
          </p:cNvSpPr>
          <p:nvPr>
            <p:ph type="title"/>
          </p:nvPr>
        </p:nvSpPr>
        <p:spPr/>
        <p:txBody>
          <a:bodyPr/>
          <a:lstStyle/>
          <a:p>
            <a:r>
              <a:rPr lang="en-US" dirty="0"/>
              <a:t>Prioritization</a:t>
            </a:r>
          </a:p>
        </p:txBody>
      </p:sp>
      <p:sp>
        <p:nvSpPr>
          <p:cNvPr id="3" name="Text Placeholder 14">
            <a:extLst>
              <a:ext uri="{FF2B5EF4-FFF2-40B4-BE49-F238E27FC236}">
                <a16:creationId xmlns:a16="http://schemas.microsoft.com/office/drawing/2014/main" id="{76A53E4D-F3CF-2921-F7A6-F354921F478B}"/>
              </a:ext>
            </a:extLst>
          </p:cNvPr>
          <p:cNvSpPr>
            <a:spLocks noGrp="1"/>
          </p:cNvSpPr>
          <p:nvPr>
            <p:ph type="body" idx="1"/>
          </p:nvPr>
        </p:nvSpPr>
        <p:spPr>
          <a:xfrm>
            <a:off x="566057" y="1376590"/>
            <a:ext cx="9797143" cy="5176610"/>
          </a:xfrm>
        </p:spPr>
        <p:txBody>
          <a:bodyPr lIns="45719" tIns="45720" rIns="45719" bIns="45720" anchor="t">
            <a:normAutofit/>
          </a:bodyPr>
          <a:lstStyle/>
          <a:p>
            <a:pPr marL="0" indent="0">
              <a:lnSpc>
                <a:spcPct val="100000"/>
              </a:lnSpc>
              <a:spcBef>
                <a:spcPts val="0"/>
              </a:spcBef>
              <a:spcAft>
                <a:spcPts val="600"/>
              </a:spcAft>
              <a:buNone/>
            </a:pPr>
            <a:r>
              <a:rPr lang="en-US" sz="1600" dirty="0"/>
              <a:t>In recognizing the gap in capital funding versus need, IMSD proposes:</a:t>
            </a:r>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r>
              <a:rPr lang="en-US" sz="1600" b="1" dirty="0"/>
              <a:t>End User Compute – $1,000,000</a:t>
            </a:r>
          </a:p>
          <a:p>
            <a:pPr marL="342900" indent="-342900">
              <a:lnSpc>
                <a:spcPct val="100000"/>
              </a:lnSpc>
              <a:spcBef>
                <a:spcPts val="0"/>
              </a:spcBef>
              <a:spcAft>
                <a:spcPts val="600"/>
              </a:spcAft>
              <a:buAutoNum type="arabicPeriod"/>
            </a:pPr>
            <a:r>
              <a:rPr lang="en-US" sz="1600" dirty="0"/>
              <a:t>Desktops – Standard and Specialized – $200,000</a:t>
            </a:r>
          </a:p>
          <a:p>
            <a:pPr marL="342900" indent="-342900">
              <a:lnSpc>
                <a:spcPct val="100000"/>
              </a:lnSpc>
              <a:spcBef>
                <a:spcPts val="0"/>
              </a:spcBef>
              <a:spcAft>
                <a:spcPts val="600"/>
              </a:spcAft>
              <a:buFont typeface="Arial"/>
              <a:buAutoNum type="arabicPeriod"/>
            </a:pPr>
            <a:r>
              <a:rPr lang="en-US" sz="1600" dirty="0"/>
              <a:t>Laptops – Standard and Specialized – $600,000</a:t>
            </a:r>
          </a:p>
          <a:p>
            <a:pPr marL="342900" indent="-342900">
              <a:lnSpc>
                <a:spcPct val="100000"/>
              </a:lnSpc>
              <a:spcBef>
                <a:spcPts val="0"/>
              </a:spcBef>
              <a:spcAft>
                <a:spcPts val="600"/>
              </a:spcAft>
              <a:buAutoNum type="arabicPeriod"/>
            </a:pPr>
            <a:r>
              <a:rPr lang="en-US" sz="1600" dirty="0"/>
              <a:t>Tablets – $80,000</a:t>
            </a:r>
          </a:p>
          <a:p>
            <a:pPr marL="342900" indent="-342900">
              <a:lnSpc>
                <a:spcPct val="100000"/>
              </a:lnSpc>
              <a:spcBef>
                <a:spcPts val="0"/>
              </a:spcBef>
              <a:spcAft>
                <a:spcPts val="600"/>
              </a:spcAft>
              <a:buAutoNum type="arabicPeriod"/>
            </a:pPr>
            <a:r>
              <a:rPr lang="en-US" sz="1600" dirty="0"/>
              <a:t>Labor – $120,000</a:t>
            </a:r>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r>
              <a:rPr lang="en-US" sz="1600" b="1" dirty="0"/>
              <a:t>Network Devices – $750,000</a:t>
            </a:r>
          </a:p>
          <a:p>
            <a:pPr marL="342900" indent="-342900">
              <a:lnSpc>
                <a:spcPct val="100000"/>
              </a:lnSpc>
              <a:spcBef>
                <a:spcPts val="0"/>
              </a:spcBef>
              <a:spcAft>
                <a:spcPts val="600"/>
              </a:spcAft>
              <a:buFont typeface="+mj-lt"/>
              <a:buAutoNum type="arabicPeriod"/>
            </a:pPr>
            <a:r>
              <a:rPr lang="en-US" sz="1600" dirty="0"/>
              <a:t>Routers – $72,000</a:t>
            </a:r>
          </a:p>
          <a:p>
            <a:pPr marL="342900" indent="-342900">
              <a:lnSpc>
                <a:spcPct val="100000"/>
              </a:lnSpc>
              <a:spcBef>
                <a:spcPts val="0"/>
              </a:spcBef>
              <a:spcAft>
                <a:spcPts val="600"/>
              </a:spcAft>
              <a:buFont typeface="+mj-lt"/>
              <a:buAutoNum type="arabicPeriod"/>
            </a:pPr>
            <a:r>
              <a:rPr lang="en-US" sz="1600" dirty="0"/>
              <a:t>Wireless Access Points – $67,200</a:t>
            </a:r>
          </a:p>
          <a:p>
            <a:pPr marL="342900" indent="-342900">
              <a:lnSpc>
                <a:spcPct val="100000"/>
              </a:lnSpc>
              <a:spcBef>
                <a:spcPts val="0"/>
              </a:spcBef>
              <a:spcAft>
                <a:spcPts val="600"/>
              </a:spcAft>
              <a:buFont typeface="+mj-lt"/>
              <a:buAutoNum type="arabicPeriod"/>
            </a:pPr>
            <a:r>
              <a:rPr lang="en-US" sz="1600" dirty="0"/>
              <a:t>Switches – ~$500,000</a:t>
            </a:r>
          </a:p>
          <a:p>
            <a:pPr marL="342900" indent="-342900">
              <a:lnSpc>
                <a:spcPct val="100000"/>
              </a:lnSpc>
              <a:spcBef>
                <a:spcPts val="0"/>
              </a:spcBef>
              <a:spcAft>
                <a:spcPts val="600"/>
              </a:spcAft>
              <a:buFont typeface="+mj-lt"/>
              <a:buAutoNum type="arabicPeriod"/>
            </a:pPr>
            <a:r>
              <a:rPr lang="en-US" sz="1600" dirty="0"/>
              <a:t>PDUs, Cabling, and Professional Services – ~$110,800 – Need to be aligned to each item individually, not an item of its own.</a:t>
            </a:r>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r>
              <a:rPr lang="en-US" sz="1600" dirty="0"/>
              <a:t>Note: Device counts and amounts may change based on future device and labor pricing.</a:t>
            </a:r>
          </a:p>
        </p:txBody>
      </p:sp>
    </p:spTree>
    <p:extLst>
      <p:ext uri="{BB962C8B-B14F-4D97-AF65-F5344CB8AC3E}">
        <p14:creationId xmlns:p14="http://schemas.microsoft.com/office/powerpoint/2010/main" val="1678849966"/>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44CE5-D1B1-06EF-523C-F7A54F0444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7E2A5B-C3C2-50D8-1DE3-056F2BBDB600}"/>
              </a:ext>
            </a:extLst>
          </p:cNvPr>
          <p:cNvSpPr>
            <a:spLocks noGrp="1"/>
          </p:cNvSpPr>
          <p:nvPr>
            <p:ph type="title"/>
          </p:nvPr>
        </p:nvSpPr>
        <p:spPr/>
        <p:txBody>
          <a:bodyPr>
            <a:normAutofit fontScale="90000"/>
          </a:bodyPr>
          <a:lstStyle/>
          <a:p>
            <a:r>
              <a:rPr lang="en-US" dirty="0"/>
              <a:t>2027 Capital Improvements Committee</a:t>
            </a:r>
          </a:p>
        </p:txBody>
      </p:sp>
      <p:sp>
        <p:nvSpPr>
          <p:cNvPr id="3" name="Text Placeholder 2">
            <a:extLst>
              <a:ext uri="{FF2B5EF4-FFF2-40B4-BE49-F238E27FC236}">
                <a16:creationId xmlns:a16="http://schemas.microsoft.com/office/drawing/2014/main" id="{FAC12A4D-3927-A280-7659-8E1FCBEE8D59}"/>
              </a:ext>
            </a:extLst>
          </p:cNvPr>
          <p:cNvSpPr>
            <a:spLocks noGrp="1"/>
          </p:cNvSpPr>
          <p:nvPr>
            <p:ph type="body" sz="quarter" idx="1"/>
          </p:nvPr>
        </p:nvSpPr>
        <p:spPr/>
        <p:txBody>
          <a:bodyPr>
            <a:normAutofit fontScale="85000" lnSpcReduction="20000"/>
          </a:bodyPr>
          <a:lstStyle/>
          <a:p>
            <a:r>
              <a:rPr lang="en-US" dirty="0"/>
              <a:t> IMSD </a:t>
            </a:r>
            <a:r>
              <a:rPr lang="en-US" dirty="0" err="1"/>
              <a:t>Cityworks</a:t>
            </a:r>
            <a:r>
              <a:rPr lang="en-US" dirty="0"/>
              <a:t> Application – SaaS Migration</a:t>
            </a:r>
          </a:p>
          <a:p>
            <a:r>
              <a:rPr lang="en-US" dirty="0"/>
              <a:t>WI021301</a:t>
            </a:r>
          </a:p>
          <a:p>
            <a:endParaRPr lang="en-US" dirty="0"/>
          </a:p>
          <a:p>
            <a:r>
              <a:rPr lang="en-US" dirty="0"/>
              <a:t>August 12, 2026</a:t>
            </a:r>
          </a:p>
        </p:txBody>
      </p:sp>
    </p:spTree>
    <p:extLst>
      <p:ext uri="{BB962C8B-B14F-4D97-AF65-F5344CB8AC3E}">
        <p14:creationId xmlns:p14="http://schemas.microsoft.com/office/powerpoint/2010/main" val="2556457625"/>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1B360-72F2-E58C-7B0F-38569C55B5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34981C-364F-7760-8DE0-D385FA7CE76B}"/>
              </a:ext>
            </a:extLst>
          </p:cNvPr>
          <p:cNvSpPr>
            <a:spLocks noGrp="1"/>
          </p:cNvSpPr>
          <p:nvPr>
            <p:ph type="title"/>
          </p:nvPr>
        </p:nvSpPr>
        <p:spPr/>
        <p:txBody>
          <a:bodyPr lIns="45719" tIns="45720" rIns="45719" bIns="45720" anchor="ctr">
            <a:normAutofit/>
          </a:bodyPr>
          <a:lstStyle/>
          <a:p>
            <a:r>
              <a:rPr lang="en-US" dirty="0" err="1"/>
              <a:t>Cityworks</a:t>
            </a:r>
            <a:r>
              <a:rPr lang="en-US" dirty="0"/>
              <a:t> – Business Case</a:t>
            </a:r>
          </a:p>
        </p:txBody>
      </p:sp>
      <p:sp>
        <p:nvSpPr>
          <p:cNvPr id="3" name="Text Placeholder 2">
            <a:extLst>
              <a:ext uri="{FF2B5EF4-FFF2-40B4-BE49-F238E27FC236}">
                <a16:creationId xmlns:a16="http://schemas.microsoft.com/office/drawing/2014/main" id="{3C2B1EAF-6FC7-3CF4-1CAE-69C6FA635B9A}"/>
              </a:ext>
            </a:extLst>
          </p:cNvPr>
          <p:cNvSpPr>
            <a:spLocks noGrp="1"/>
          </p:cNvSpPr>
          <p:nvPr>
            <p:ph type="body" idx="1"/>
          </p:nvPr>
        </p:nvSpPr>
        <p:spPr>
          <a:xfrm>
            <a:off x="838200" y="1694502"/>
            <a:ext cx="9086519" cy="4151157"/>
          </a:xfrm>
        </p:spPr>
        <p:txBody>
          <a:bodyPr lIns="45719" tIns="45720" rIns="45719" bIns="45720" anchor="t">
            <a:normAutofit/>
          </a:bodyPr>
          <a:lstStyle/>
          <a:p>
            <a:pPr>
              <a:buFont typeface="Wingdings" panose="05000000000000000000" pitchFamily="2" charset="2"/>
              <a:buChar char="§"/>
            </a:pPr>
            <a:r>
              <a:rPr lang="en-US" sz="2400" dirty="0" err="1">
                <a:latin typeface="Arial"/>
                <a:cs typeface="Arial"/>
              </a:rPr>
              <a:t>Cityworks</a:t>
            </a:r>
            <a:r>
              <a:rPr lang="en-US" sz="2400" dirty="0">
                <a:latin typeface="Arial"/>
                <a:cs typeface="Arial"/>
              </a:rPr>
              <a:t> is a Geospatial Information System (GIS) based solution for asset management.  GIS assists in locating fixed assets and provides a visual landscape of our departments.</a:t>
            </a:r>
          </a:p>
          <a:p>
            <a:pPr>
              <a:buFont typeface="Wingdings" panose="05000000000000000000" pitchFamily="2" charset="2"/>
              <a:buChar char="§"/>
            </a:pPr>
            <a:r>
              <a:rPr lang="en-US" sz="2400" dirty="0" err="1">
                <a:latin typeface="Arial"/>
                <a:cs typeface="Arial"/>
              </a:rPr>
              <a:t>Cityworks</a:t>
            </a:r>
            <a:r>
              <a:rPr lang="en-US" sz="2400" dirty="0">
                <a:latin typeface="Arial"/>
                <a:cs typeface="Arial"/>
              </a:rPr>
              <a:t> is also used to create work orders and inspections.  It manages the preventative maintenance programs that includes assets from internal buildings assets, external County assets, and ranges from trees to large HVAC equipment.</a:t>
            </a:r>
          </a:p>
          <a:p>
            <a:pPr>
              <a:buFont typeface="Wingdings" panose="05000000000000000000" pitchFamily="2" charset="2"/>
              <a:buChar char="§"/>
            </a:pPr>
            <a:r>
              <a:rPr lang="en-US" sz="2400" dirty="0">
                <a:latin typeface="Arial"/>
                <a:cs typeface="Arial"/>
              </a:rPr>
              <a:t>Used to facilitate service requests from County employees and the public to different maintenance departments.  This includes Parks, DAS-FMD, CRC, MCDOT, and MMIA.</a:t>
            </a:r>
          </a:p>
        </p:txBody>
      </p:sp>
    </p:spTree>
    <p:extLst>
      <p:ext uri="{BB962C8B-B14F-4D97-AF65-F5344CB8AC3E}">
        <p14:creationId xmlns:p14="http://schemas.microsoft.com/office/powerpoint/2010/main" val="1296204768"/>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2980E-0215-E80F-F8C4-17B1FBB4D4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6431BC-F877-A219-C301-8090063815AB}"/>
              </a:ext>
            </a:extLst>
          </p:cNvPr>
          <p:cNvSpPr>
            <a:spLocks noGrp="1"/>
          </p:cNvSpPr>
          <p:nvPr>
            <p:ph type="title"/>
          </p:nvPr>
        </p:nvSpPr>
        <p:spPr/>
        <p:txBody>
          <a:bodyPr lIns="45719" tIns="45720" rIns="45719" bIns="45720" anchor="ctr">
            <a:normAutofit/>
          </a:bodyPr>
          <a:lstStyle/>
          <a:p>
            <a:r>
              <a:rPr lang="en-US" dirty="0" err="1"/>
              <a:t>Cityworks</a:t>
            </a:r>
            <a:r>
              <a:rPr lang="en-US" dirty="0"/>
              <a:t> – Unity (SaaS / Cloud)</a:t>
            </a:r>
          </a:p>
        </p:txBody>
      </p:sp>
      <p:sp>
        <p:nvSpPr>
          <p:cNvPr id="3" name="Text Placeholder 2">
            <a:extLst>
              <a:ext uri="{FF2B5EF4-FFF2-40B4-BE49-F238E27FC236}">
                <a16:creationId xmlns:a16="http://schemas.microsoft.com/office/drawing/2014/main" id="{53B5675A-3FB1-ED2A-0362-59B545A0D2BC}"/>
              </a:ext>
            </a:extLst>
          </p:cNvPr>
          <p:cNvSpPr>
            <a:spLocks noGrp="1"/>
          </p:cNvSpPr>
          <p:nvPr>
            <p:ph type="body" idx="1"/>
          </p:nvPr>
        </p:nvSpPr>
        <p:spPr>
          <a:xfrm>
            <a:off x="838200" y="1694502"/>
            <a:ext cx="9086519" cy="4151157"/>
          </a:xfrm>
        </p:spPr>
        <p:txBody>
          <a:bodyPr lIns="45719" tIns="45720" rIns="45719" bIns="45720" anchor="t">
            <a:normAutofit/>
          </a:bodyPr>
          <a:lstStyle/>
          <a:p>
            <a:pPr>
              <a:buFont typeface="Wingdings" panose="05000000000000000000" pitchFamily="2" charset="2"/>
              <a:buChar char="§"/>
            </a:pPr>
            <a:r>
              <a:rPr lang="en-US" sz="2400" dirty="0">
                <a:latin typeface="Arial"/>
                <a:cs typeface="Arial"/>
              </a:rPr>
              <a:t>Vendor is sunsetting support for the on-premise installation as of July 1, 2027.</a:t>
            </a:r>
          </a:p>
          <a:p>
            <a:pPr>
              <a:buFont typeface="Wingdings" panose="05000000000000000000" pitchFamily="2" charset="2"/>
              <a:buChar char="§"/>
            </a:pPr>
            <a:r>
              <a:rPr lang="en-US" sz="2400" dirty="0">
                <a:latin typeface="Arial"/>
                <a:cs typeface="Arial"/>
              </a:rPr>
              <a:t>Milwaukee County uses the current on-premise version available.</a:t>
            </a:r>
          </a:p>
          <a:p>
            <a:pPr>
              <a:buFont typeface="Wingdings" panose="05000000000000000000" pitchFamily="2" charset="2"/>
              <a:buChar char="§"/>
            </a:pPr>
            <a:r>
              <a:rPr lang="en-US" sz="2400" dirty="0">
                <a:latin typeface="Arial"/>
                <a:cs typeface="Arial"/>
              </a:rPr>
              <a:t>Upgrade to the vendor’s Unity platform (Software as a Service – SaaS in the cloud).</a:t>
            </a:r>
          </a:p>
          <a:p>
            <a:pPr>
              <a:buFont typeface="Wingdings" panose="05000000000000000000" pitchFamily="2" charset="2"/>
              <a:buChar char="§"/>
            </a:pPr>
            <a:r>
              <a:rPr lang="en-US" sz="2400" dirty="0">
                <a:latin typeface="Arial"/>
                <a:cs typeface="Arial"/>
              </a:rPr>
              <a:t>Eliminates the on-premise servers and provides easier maintenance and automatic upgrades.</a:t>
            </a:r>
          </a:p>
        </p:txBody>
      </p:sp>
    </p:spTree>
    <p:extLst>
      <p:ext uri="{BB962C8B-B14F-4D97-AF65-F5344CB8AC3E}">
        <p14:creationId xmlns:p14="http://schemas.microsoft.com/office/powerpoint/2010/main" val="13871127"/>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B8BF4-7FDF-8DB8-898E-0F1ED4CB32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7DD20D-52A7-1C6A-857A-42881AB25817}"/>
              </a:ext>
            </a:extLst>
          </p:cNvPr>
          <p:cNvSpPr>
            <a:spLocks noGrp="1"/>
          </p:cNvSpPr>
          <p:nvPr>
            <p:ph type="title"/>
          </p:nvPr>
        </p:nvSpPr>
        <p:spPr/>
        <p:txBody>
          <a:bodyPr lIns="45719" tIns="45720" rIns="45719" bIns="45720" anchor="ctr">
            <a:normAutofit/>
          </a:bodyPr>
          <a:lstStyle/>
          <a:p>
            <a:r>
              <a:rPr lang="en-US"/>
              <a:t>Application Support </a:t>
            </a:r>
          </a:p>
        </p:txBody>
      </p:sp>
      <p:sp>
        <p:nvSpPr>
          <p:cNvPr id="3" name="Text Placeholder 2">
            <a:extLst>
              <a:ext uri="{FF2B5EF4-FFF2-40B4-BE49-F238E27FC236}">
                <a16:creationId xmlns:a16="http://schemas.microsoft.com/office/drawing/2014/main" id="{41C12FB7-488B-A74E-22FB-401A47147149}"/>
              </a:ext>
            </a:extLst>
          </p:cNvPr>
          <p:cNvSpPr>
            <a:spLocks noGrp="1"/>
          </p:cNvSpPr>
          <p:nvPr>
            <p:ph type="body" idx="1"/>
          </p:nvPr>
        </p:nvSpPr>
        <p:spPr>
          <a:xfrm>
            <a:off x="838200" y="1825625"/>
            <a:ext cx="9687339" cy="4671598"/>
          </a:xfrm>
        </p:spPr>
        <p:txBody>
          <a:bodyPr lIns="45719" tIns="45720" rIns="45719" bIns="45720" anchor="t">
            <a:noAutofit/>
          </a:bodyPr>
          <a:lstStyle/>
          <a:p>
            <a:pPr marL="0" indent="0">
              <a:buNone/>
            </a:pPr>
            <a:r>
              <a:rPr lang="en-US" sz="2000" b="1" u="sng">
                <a:latin typeface="+mj-lt"/>
                <a:cs typeface="+mj-ea"/>
              </a:rPr>
              <a:t>Currently</a:t>
            </a:r>
            <a:endParaRPr lang="en-US" sz="2000" b="1" u="sng" dirty="0">
              <a:latin typeface="+mj-lt"/>
              <a:cs typeface="Helvetica"/>
            </a:endParaRPr>
          </a:p>
          <a:p>
            <a:pPr marL="0" indent="0">
              <a:buNone/>
            </a:pPr>
            <a:r>
              <a:rPr lang="en-US" sz="2000" dirty="0">
                <a:solidFill>
                  <a:schemeClr val="tx1"/>
                </a:solidFill>
                <a:latin typeface="+mj-lt"/>
                <a:cs typeface="+mj-ea"/>
              </a:rPr>
              <a:t>Extended Support – </a:t>
            </a:r>
            <a:r>
              <a:rPr lang="en-US" sz="2000" dirty="0">
                <a:latin typeface="+mj-lt"/>
                <a:cs typeface="+mj-ea"/>
              </a:rPr>
              <a:t>In this stage, vendor provides no enhancements to the software but does provide critical bug fixes.  Customers receive standard technical support services for the remainder of their subscription term.</a:t>
            </a:r>
            <a:endParaRPr lang="en-US" sz="2000" dirty="0">
              <a:latin typeface="+mj-lt"/>
              <a:cs typeface="Helvetica"/>
            </a:endParaRPr>
          </a:p>
          <a:p>
            <a:pPr marL="0" indent="0">
              <a:buNone/>
            </a:pPr>
            <a:endParaRPr lang="en-US" sz="2000" dirty="0">
              <a:latin typeface="+mj-lt"/>
              <a:cs typeface="+mj-ea"/>
            </a:endParaRPr>
          </a:p>
          <a:p>
            <a:pPr marL="0" indent="0">
              <a:buNone/>
            </a:pPr>
            <a:r>
              <a:rPr lang="en-US" sz="2000" b="1" u="sng" dirty="0">
                <a:latin typeface="+mj-lt"/>
                <a:cs typeface="+mj-ea"/>
              </a:rPr>
              <a:t>July 1, 2027</a:t>
            </a:r>
          </a:p>
          <a:p>
            <a:pPr marL="0" indent="0">
              <a:buNone/>
            </a:pPr>
            <a:r>
              <a:rPr lang="en-US" sz="2000" dirty="0">
                <a:solidFill>
                  <a:schemeClr val="tx1"/>
                </a:solidFill>
                <a:latin typeface="+mj-lt"/>
                <a:cs typeface="+mj-ea"/>
              </a:rPr>
              <a:t>Sunsetting – </a:t>
            </a:r>
            <a:r>
              <a:rPr lang="en-US" sz="2000" dirty="0">
                <a:latin typeface="+mj-lt"/>
                <a:cs typeface="+mj-ea"/>
              </a:rPr>
              <a:t>In this stage, vendor provides no enhancements to the software or </a:t>
            </a:r>
            <a:r>
              <a:rPr lang="en-US" sz="2000" u="sng" dirty="0">
                <a:latin typeface="+mj-lt"/>
                <a:cs typeface="+mj-ea"/>
              </a:rPr>
              <a:t>bug fixes</a:t>
            </a:r>
            <a:r>
              <a:rPr lang="en-US" sz="2000" dirty="0">
                <a:latin typeface="+mj-lt"/>
                <a:cs typeface="+mj-ea"/>
              </a:rPr>
              <a:t>.  Customers may continue to use the software and will continue to receive standard technical support services for the remainder of their subscription term.</a:t>
            </a:r>
          </a:p>
          <a:p>
            <a:pPr marL="0" indent="0">
              <a:buNone/>
            </a:pPr>
            <a:endParaRPr lang="en-US" sz="2000" dirty="0">
              <a:latin typeface="+mj-lt"/>
              <a:cs typeface="+mj-ea"/>
            </a:endParaRPr>
          </a:p>
          <a:p>
            <a:pPr marL="0" indent="0">
              <a:buNone/>
            </a:pPr>
            <a:r>
              <a:rPr lang="en-US" sz="2000" dirty="0">
                <a:latin typeface="+mj-lt"/>
                <a:cs typeface="Helvetica"/>
              </a:rPr>
              <a:t>Note: Other municipalities, water utilities, and other public sector customers are the same position as the County.</a:t>
            </a:r>
          </a:p>
        </p:txBody>
      </p:sp>
    </p:spTree>
    <p:extLst>
      <p:ext uri="{BB962C8B-B14F-4D97-AF65-F5344CB8AC3E}">
        <p14:creationId xmlns:p14="http://schemas.microsoft.com/office/powerpoint/2010/main" val="2962905674"/>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571EF-B366-34DF-EC4D-8E71782978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340421-CF36-608A-CA7D-4BC59815435A}"/>
              </a:ext>
            </a:extLst>
          </p:cNvPr>
          <p:cNvSpPr>
            <a:spLocks noGrp="1"/>
          </p:cNvSpPr>
          <p:nvPr>
            <p:ph type="title"/>
          </p:nvPr>
        </p:nvSpPr>
        <p:spPr/>
        <p:txBody>
          <a:bodyPr/>
          <a:lstStyle/>
          <a:p>
            <a:r>
              <a:rPr lang="en-US" dirty="0" err="1"/>
              <a:t>Cityworks</a:t>
            </a:r>
            <a:r>
              <a:rPr lang="en-US" dirty="0"/>
              <a:t> Unity Migration Cost</a:t>
            </a:r>
          </a:p>
        </p:txBody>
      </p:sp>
      <p:graphicFrame>
        <p:nvGraphicFramePr>
          <p:cNvPr id="4" name="Table 3">
            <a:extLst>
              <a:ext uri="{FF2B5EF4-FFF2-40B4-BE49-F238E27FC236}">
                <a16:creationId xmlns:a16="http://schemas.microsoft.com/office/drawing/2014/main" id="{A432C309-0B48-D790-7A0C-19BC0A5369C6}"/>
              </a:ext>
            </a:extLst>
          </p:cNvPr>
          <p:cNvGraphicFramePr>
            <a:graphicFrameLocks noGrp="1"/>
          </p:cNvGraphicFramePr>
          <p:nvPr>
            <p:extLst>
              <p:ext uri="{D42A27DB-BD31-4B8C-83A1-F6EECF244321}">
                <p14:modId xmlns:p14="http://schemas.microsoft.com/office/powerpoint/2010/main" val="3328038058"/>
              </p:ext>
            </p:extLst>
          </p:nvPr>
        </p:nvGraphicFramePr>
        <p:xfrm>
          <a:off x="838200" y="1690688"/>
          <a:ext cx="6461760" cy="1972130"/>
        </p:xfrm>
        <a:graphic>
          <a:graphicData uri="http://schemas.openxmlformats.org/drawingml/2006/table">
            <a:tbl>
              <a:tblPr firstRow="1" bandRow="1">
                <a:tableStyleId>{E929F9F4-4A8F-4326-A1B4-22849713DDAB}</a:tableStyleId>
              </a:tblPr>
              <a:tblGrid>
                <a:gridCol w="3980180">
                  <a:extLst>
                    <a:ext uri="{9D8B030D-6E8A-4147-A177-3AD203B41FA5}">
                      <a16:colId xmlns:a16="http://schemas.microsoft.com/office/drawing/2014/main" val="652556631"/>
                    </a:ext>
                  </a:extLst>
                </a:gridCol>
                <a:gridCol w="2481580">
                  <a:extLst>
                    <a:ext uri="{9D8B030D-6E8A-4147-A177-3AD203B41FA5}">
                      <a16:colId xmlns:a16="http://schemas.microsoft.com/office/drawing/2014/main" val="85319799"/>
                    </a:ext>
                  </a:extLst>
                </a:gridCol>
              </a:tblGrid>
              <a:tr h="611822">
                <a:tc>
                  <a:txBody>
                    <a:bodyPr/>
                    <a:lstStyle/>
                    <a:p>
                      <a:pPr algn="l"/>
                      <a:r>
                        <a:rPr lang="en-US" sz="1800" dirty="0">
                          <a:latin typeface="+mj-lt"/>
                        </a:rPr>
                        <a:t>Category</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768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dirty="0">
                          <a:effectLst/>
                          <a:latin typeface="+mj-lt"/>
                        </a:rPr>
                        <a:t>2027 Estimated Cost</a:t>
                      </a:r>
                      <a:endParaRPr lang="en-US" sz="1800" dirty="0">
                        <a:latin typeface="+mj-l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7682"/>
                    </a:solidFill>
                  </a:tcPr>
                </a:tc>
                <a:extLst>
                  <a:ext uri="{0D108BD9-81ED-4DB2-BD59-A6C34878D82A}">
                    <a16:rowId xmlns:a16="http://schemas.microsoft.com/office/drawing/2014/main" val="3253200706"/>
                  </a:ext>
                </a:extLst>
              </a:tr>
              <a:tr h="135890">
                <a:tc>
                  <a:txBody>
                    <a:bodyPr/>
                    <a:lstStyle/>
                    <a:p>
                      <a:pPr algn="l">
                        <a:buNone/>
                      </a:pPr>
                      <a:r>
                        <a:rPr lang="en-US" sz="1600" b="0" dirty="0">
                          <a:solidFill>
                            <a:schemeClr val="tx1"/>
                          </a:solidFill>
                          <a:effectLst/>
                          <a:latin typeface="+mj-lt"/>
                        </a:rPr>
                        <a:t>Licenses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$260,000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92308836"/>
                  </a:ext>
                </a:extLst>
              </a:tr>
              <a:tr h="133668">
                <a:tc>
                  <a:txBody>
                    <a:bodyPr/>
                    <a:lstStyle/>
                    <a:p>
                      <a:pPr algn="l">
                        <a:buNone/>
                      </a:pPr>
                      <a:r>
                        <a:rPr lang="en-US" sz="1600" b="0" dirty="0">
                          <a:solidFill>
                            <a:schemeClr val="tx1"/>
                          </a:solidFill>
                          <a:effectLst/>
                          <a:latin typeface="+mj-lt"/>
                        </a:rPr>
                        <a:t>Standup SaaS (Vendor Support)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79835315"/>
                  </a:ext>
                </a:extLst>
              </a:tr>
              <a:tr h="151130">
                <a:tc>
                  <a:txBody>
                    <a:bodyPr/>
                    <a:lstStyle/>
                    <a:p>
                      <a:pPr algn="l">
                        <a:buNone/>
                      </a:pPr>
                      <a:r>
                        <a:rPr lang="en-US" sz="1600" b="0" dirty="0">
                          <a:solidFill>
                            <a:schemeClr val="tx1"/>
                          </a:solidFill>
                          <a:effectLst/>
                          <a:latin typeface="+mj-lt"/>
                        </a:rPr>
                        <a:t>Implementation Consultants / Contractors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a:buNone/>
                      </a:pPr>
                      <a:r>
                        <a:rPr lang="en-US" sz="1600" b="0" dirty="0">
                          <a:solidFill>
                            <a:schemeClr val="tx1"/>
                          </a:solidFill>
                          <a:effectLst/>
                          <a:latin typeface="+mj-lt"/>
                        </a:rPr>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34628158"/>
                  </a:ext>
                </a:extLst>
              </a:tr>
              <a:tr h="354468">
                <a:tc>
                  <a:txBody>
                    <a:bodyPr/>
                    <a:lstStyle/>
                    <a:p>
                      <a:pPr algn="l">
                        <a:buNone/>
                      </a:pPr>
                      <a:r>
                        <a:rPr lang="en-US" sz="1600" b="1" dirty="0">
                          <a:solidFill>
                            <a:schemeClr val="tx1"/>
                          </a:solidFill>
                          <a:effectLst/>
                          <a:latin typeface="+mj-lt"/>
                        </a:rPr>
                        <a:t>Total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fontAlgn="t">
                        <a:lnSpc>
                          <a:spcPts val="1500"/>
                        </a:lnSpc>
                        <a:buNone/>
                      </a:pPr>
                      <a:r>
                        <a:rPr lang="en-US" sz="1600" b="1" dirty="0">
                          <a:solidFill>
                            <a:schemeClr val="tx1"/>
                          </a:solidFill>
                          <a:effectLst/>
                          <a:latin typeface="+mj-lt"/>
                        </a:rPr>
                        <a:t>$410,000</a:t>
                      </a:r>
                      <a:endParaRPr lang="en-US" sz="1600" b="1" i="0" dirty="0">
                        <a:solidFill>
                          <a:schemeClr val="tx1"/>
                        </a:solidFill>
                        <a:effectLst/>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7993558"/>
                  </a:ext>
                </a:extLst>
              </a:tr>
            </a:tbl>
          </a:graphicData>
        </a:graphic>
      </p:graphicFrame>
    </p:spTree>
    <p:extLst>
      <p:ext uri="{BB962C8B-B14F-4D97-AF65-F5344CB8AC3E}">
        <p14:creationId xmlns:p14="http://schemas.microsoft.com/office/powerpoint/2010/main" val="330190004"/>
      </p:ext>
    </p:extLst>
  </p:cSld>
  <p:clrMapOvr>
    <a:masterClrMapping/>
  </p:clrMapOvr>
  <p:transition spd="med"/>
</p:sld>
</file>

<file path=ppt/theme/theme1.xml><?xml version="1.0" encoding="utf-8"?>
<a:theme xmlns:a="http://schemas.openxmlformats.org/drawingml/2006/main" name="1_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MC_PPT_Presentation-Modern_Bright.pptx" id="{265A4234-559B-47F6-9795-E1ED2FCA4104}" vid="{7028F75E-09D7-423A-9998-D0B1B13019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2" ma:contentTypeDescription="Create a new document." ma:contentTypeScope="" ma:versionID="0635a23c60cc3de58ab4c1efc88efc6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b2ec4e1d644ed04c8d3fd0ef60d056a4"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element ref="ns2:HasDigitalSignature" minOccurs="0"/>
                <xsd:element ref="ns2:DigitalSignatureProvide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element name="HasDigitalSignature" ma:index="34" nillable="true" ma:displayName="Signed electronically" ma:internalName="HasDigitalSignature" ma:readOnly="true">
      <xsd:simpleType>
        <xsd:restriction base="dms:Boolean"/>
      </xsd:simpleType>
    </xsd:element>
    <xsd:element name="DigitalSignatureProvider" ma:index="35" nillable="true" ma:displayName="Signature provider" ma:internalName="DigitalSignatureProvider"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56DDBEB5-7F5E-4A92-A1BA-0EEE5C60A0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E339AF-67FC-4BA3-8B2E-038B3ED310D5}">
  <ds:schemaRefs>
    <ds:schemaRef ds:uri="http://schemas.microsoft.com/sharepoint/v3/contenttype/forms"/>
  </ds:schemaRefs>
</ds:datastoreItem>
</file>

<file path=customXml/itemProps3.xml><?xml version="1.0" encoding="utf-8"?>
<ds:datastoreItem xmlns:ds="http://schemas.openxmlformats.org/officeDocument/2006/customXml" ds:itemID="{4B99ED26-B189-4BA1-99D0-1112D8C2F106}">
  <ds:schemaRefs>
    <ds:schemaRef ds:uri="71af3243-3dd4-4a8d-8c0d-dd76da1f02a5"/>
    <ds:schemaRef ds:uri="http://schemas.microsoft.com/office/infopath/2007/PartnerControls"/>
    <ds:schemaRef ds:uri="230e9df3-be65-4c73-a93b-d1236ebd677e"/>
    <ds:schemaRef ds:uri="http://www.w3.org/XML/1998/namespace"/>
    <ds:schemaRef ds:uri="http://schemas.microsoft.com/office/2006/documentManagement/types"/>
    <ds:schemaRef ds:uri="http://schemas.openxmlformats.org/package/2006/metadata/core-properties"/>
    <ds:schemaRef ds:uri="http://schemas.microsoft.com/office/2006/metadata/properties"/>
    <ds:schemaRef ds:uri="http://schemas.microsoft.com/sharepoint/v3"/>
    <ds:schemaRef ds:uri="http://purl.org/dc/elements/1.1/"/>
    <ds:schemaRef ds:uri="16c05727-aa75-4e4a-9b5f-8a80a1165891"/>
    <ds:schemaRef ds:uri="http://purl.org/dc/dcmitype/"/>
    <ds:schemaRef ds:uri="http://purl.org/dc/terms/"/>
  </ds:schemaRefs>
</ds:datastoreItem>
</file>

<file path=docMetadata/LabelInfo.xml><?xml version="1.0" encoding="utf-8"?>
<clbl:labelList xmlns:clbl="http://schemas.microsoft.com/office/2020/mipLabelMetadata">
  <clbl:label id="{1a19d03a-48bc-4359-8038-5b5f6d5847c3}"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
  <TotalTime>10409</TotalTime>
  <Words>903</Words>
  <Application>Microsoft Office PowerPoint</Application>
  <PresentationFormat>Widescreen</PresentationFormat>
  <Paragraphs>139</Paragraphs>
  <Slides>11</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Aptos</vt:lpstr>
      <vt:lpstr>Arial</vt:lpstr>
      <vt:lpstr>Calibri</vt:lpstr>
      <vt:lpstr>Helvetica</vt:lpstr>
      <vt:lpstr>Helvetica Neue</vt:lpstr>
      <vt:lpstr>Wingdings</vt:lpstr>
      <vt:lpstr>1_Office Theme</vt:lpstr>
      <vt:lpstr>2027 Capital Improvements Committee</vt:lpstr>
      <vt:lpstr>IMSD Annual Lifecycle Overview</vt:lpstr>
      <vt:lpstr>End User Compute Devices</vt:lpstr>
      <vt:lpstr>2027 End User Compute Request</vt:lpstr>
      <vt:lpstr>2027 Network Device Request</vt:lpstr>
      <vt:lpstr>Prioritization</vt:lpstr>
      <vt:lpstr>2027 Capital Improvements Committee</vt:lpstr>
      <vt:lpstr>Cityworks – Business Case</vt:lpstr>
      <vt:lpstr>Cityworks – Unity (SaaS / Cloud)</vt:lpstr>
      <vt:lpstr>Application Support </vt:lpstr>
      <vt:lpstr>Cityworks Unity Migration Cost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Tahir Hassan</dc:creator>
  <cp:lastModifiedBy>Allyson Smith</cp:lastModifiedBy>
  <cp:revision>4</cp:revision>
  <dcterms:created xsi:type="dcterms:W3CDTF">2025-05-21T23:03:00Z</dcterms:created>
  <dcterms:modified xsi:type="dcterms:W3CDTF">2026-08-12T16:36:27Z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