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10F_CFBDC24B.xml" ContentType="application/vnd.ms-powerpoint.comments+xml"/>
  <Override PartName="/ppt/comments/modernComment_10A_7A285E20.xml" ContentType="application/vnd.ms-powerpoint.comments+xml"/>
  <Override PartName="/ppt/comments/modernComment_104_C30B1805.xml" ContentType="application/vnd.ms-powerpoint.comments+xml"/>
  <Override PartName="/ppt/comments/modernComment_110_54C0322A.xml" ContentType="application/vnd.ms-powerpoint.comments+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15"/>
  </p:notesMasterIdLst>
  <p:handoutMasterIdLst>
    <p:handoutMasterId r:id="rId16"/>
  </p:handoutMasterIdLst>
  <p:sldIdLst>
    <p:sldId id="259" r:id="rId5"/>
    <p:sldId id="271" r:id="rId6"/>
    <p:sldId id="266" r:id="rId7"/>
    <p:sldId id="273" r:id="rId8"/>
    <p:sldId id="274" r:id="rId9"/>
    <p:sldId id="275" r:id="rId10"/>
    <p:sldId id="276" r:id="rId11"/>
    <p:sldId id="260" r:id="rId12"/>
    <p:sldId id="272" r:id="rId13"/>
    <p:sldId id="267" r:id="rId14"/>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BC7148A-9D24-A9FB-38C5-20C4DF824714}" name="Jonatan Zuniga" initials="JZ" userId="S::jonatan.zuniga@milwaukeecountywi.gov::662cf57e-fe09-4b2e-84a5-a8f69247f5c5" providerId="AD"/>
  <p188:author id="{75A601BB-3720-1786-1E28-82C2E72E9579}" name="Sas-Perez, Brianna" initials="BS" userId="S::Brianna.SasPerez@milwaukeecountywi.gov::7f922c79-3eea-41ab-a57e-020ccff522d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1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83D1A4D-FF27-458E-8E45-43EEBF98EDC4}" v="14" dt="2026-04-17T19:48:24.899"/>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DD4EA"/>
          </a:solidFill>
        </a:fill>
      </a:tcStyle>
    </a:wholeTbl>
    <a:band2H>
      <a:tcTxStyle/>
      <a:tcStyle>
        <a:tcBdr/>
        <a:fill>
          <a:solidFill>
            <a:srgbClr val="E8EBF5"/>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a:tcStyle>
        <a:tcBdr/>
        <a:fill>
          <a:solidFill>
            <a:srgbClr val="F0F0F0"/>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a:tcStyle>
        <a:tcBdr/>
        <a:fill>
          <a:solidFill>
            <a:srgbClr val="EB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7" d="100"/>
          <a:sy n="77" d="100"/>
        </p:scale>
        <p:origin x="72" y="355"/>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21"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notesMaster" Target="notesMasters/notesMaster1.xml"/><Relationship Id="rId23" Type="http://schemas.microsoft.com/office/2018/10/relationships/authors" Target="authors.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mothy Schabo" userId="df0b10fb-b13b-4464-80bd-944543a742d2" providerId="ADAL" clId="{A1481E38-0E63-4ABC-BA6F-FFA8439ADF47}"/>
    <pc:docChg chg="undo custSel modSld">
      <pc:chgData name="Timothy Schabo" userId="df0b10fb-b13b-4464-80bd-944543a742d2" providerId="ADAL" clId="{A1481E38-0E63-4ABC-BA6F-FFA8439ADF47}" dt="2026-04-17T19:52:12.510" v="3602" actId="1076"/>
      <pc:docMkLst>
        <pc:docMk/>
      </pc:docMkLst>
      <pc:sldChg chg="modSp mod">
        <pc:chgData name="Timothy Schabo" userId="df0b10fb-b13b-4464-80bd-944543a742d2" providerId="ADAL" clId="{A1481E38-0E63-4ABC-BA6F-FFA8439ADF47}" dt="2026-04-14T16:29:44.748" v="44" actId="14100"/>
        <pc:sldMkLst>
          <pc:docMk/>
          <pc:sldMk cId="359295073" sldId="259"/>
        </pc:sldMkLst>
        <pc:spChg chg="mod">
          <ac:chgData name="Timothy Schabo" userId="df0b10fb-b13b-4464-80bd-944543a742d2" providerId="ADAL" clId="{A1481E38-0E63-4ABC-BA6F-FFA8439ADF47}" dt="2026-04-14T16:29:44.748" v="44" actId="14100"/>
          <ac:spMkLst>
            <pc:docMk/>
            <pc:sldMk cId="359295073" sldId="259"/>
            <ac:spMk id="2" creationId="{E08306D3-3B86-9645-9E36-B2DF6606B4F3}"/>
          </ac:spMkLst>
        </pc:spChg>
      </pc:sldChg>
      <pc:sldChg chg="modSp mod">
        <pc:chgData name="Timothy Schabo" userId="df0b10fb-b13b-4464-80bd-944543a742d2" providerId="ADAL" clId="{A1481E38-0E63-4ABC-BA6F-FFA8439ADF47}" dt="2026-04-17T19:40:26.930" v="3084" actId="20577"/>
        <pc:sldMkLst>
          <pc:docMk/>
          <pc:sldMk cId="3272284165" sldId="260"/>
        </pc:sldMkLst>
        <pc:spChg chg="mod">
          <ac:chgData name="Timothy Schabo" userId="df0b10fb-b13b-4464-80bd-944543a742d2" providerId="ADAL" clId="{A1481E38-0E63-4ABC-BA6F-FFA8439ADF47}" dt="2026-04-17T19:40:26.930" v="3084" actId="20577"/>
          <ac:spMkLst>
            <pc:docMk/>
            <pc:sldMk cId="3272284165" sldId="260"/>
            <ac:spMk id="3" creationId="{25643104-BDD0-3548-8BEC-2B7AB9CD4DE7}"/>
          </ac:spMkLst>
        </pc:spChg>
      </pc:sldChg>
      <pc:sldChg chg="addSp delSp modSp mod">
        <pc:chgData name="Timothy Schabo" userId="df0b10fb-b13b-4464-80bd-944543a742d2" providerId="ADAL" clId="{A1481E38-0E63-4ABC-BA6F-FFA8439ADF47}" dt="2026-04-16T19:23:32.619" v="1346" actId="20577"/>
        <pc:sldMkLst>
          <pc:docMk/>
          <pc:sldMk cId="2049465888" sldId="266"/>
        </pc:sldMkLst>
        <pc:spChg chg="mod">
          <ac:chgData name="Timothy Schabo" userId="df0b10fb-b13b-4464-80bd-944543a742d2" providerId="ADAL" clId="{A1481E38-0E63-4ABC-BA6F-FFA8439ADF47}" dt="2026-04-16T18:20:41.205" v="909" actId="27636"/>
          <ac:spMkLst>
            <pc:docMk/>
            <pc:sldMk cId="2049465888" sldId="266"/>
            <ac:spMk id="2" creationId="{A3E63DB7-400B-C74C-9C11-9071678AE482}"/>
          </ac:spMkLst>
        </pc:spChg>
        <pc:spChg chg="del">
          <ac:chgData name="Timothy Schabo" userId="df0b10fb-b13b-4464-80bd-944543a742d2" providerId="ADAL" clId="{A1481E38-0E63-4ABC-BA6F-FFA8439ADF47}" dt="2026-04-16T18:15:23.283" v="861" actId="931"/>
          <ac:spMkLst>
            <pc:docMk/>
            <pc:sldMk cId="2049465888" sldId="266"/>
            <ac:spMk id="3" creationId="{92D0262C-6E07-7245-9733-0B71007F2865}"/>
          </ac:spMkLst>
        </pc:spChg>
        <pc:spChg chg="mod">
          <ac:chgData name="Timothy Schabo" userId="df0b10fb-b13b-4464-80bd-944543a742d2" providerId="ADAL" clId="{A1481E38-0E63-4ABC-BA6F-FFA8439ADF47}" dt="2026-04-16T19:23:32.619" v="1346" actId="20577"/>
          <ac:spMkLst>
            <pc:docMk/>
            <pc:sldMk cId="2049465888" sldId="266"/>
            <ac:spMk id="4" creationId="{269AC9D5-6923-8343-935A-13A6F2BF0010}"/>
          </ac:spMkLst>
        </pc:spChg>
        <pc:spChg chg="add del mod">
          <ac:chgData name="Timothy Schabo" userId="df0b10fb-b13b-4464-80bd-944543a742d2" providerId="ADAL" clId="{A1481E38-0E63-4ABC-BA6F-FFA8439ADF47}" dt="2026-04-16T18:16:19.621" v="868" actId="478"/>
          <ac:spMkLst>
            <pc:docMk/>
            <pc:sldMk cId="2049465888" sldId="266"/>
            <ac:spMk id="9" creationId="{235152B9-FF63-9521-0811-DF60E9C90565}"/>
          </ac:spMkLst>
        </pc:spChg>
        <pc:picChg chg="add del mod ord">
          <ac:chgData name="Timothy Schabo" userId="df0b10fb-b13b-4464-80bd-944543a742d2" providerId="ADAL" clId="{A1481E38-0E63-4ABC-BA6F-FFA8439ADF47}" dt="2026-04-16T18:16:17.203" v="867" actId="478"/>
          <ac:picMkLst>
            <pc:docMk/>
            <pc:sldMk cId="2049465888" sldId="266"/>
            <ac:picMk id="6" creationId="{E351188A-E3BF-7AE3-3783-6131D1FDA56F}"/>
          </ac:picMkLst>
        </pc:picChg>
        <pc:picChg chg="add del mod">
          <ac:chgData name="Timothy Schabo" userId="df0b10fb-b13b-4464-80bd-944543a742d2" providerId="ADAL" clId="{A1481E38-0E63-4ABC-BA6F-FFA8439ADF47}" dt="2026-04-16T18:18:46.195" v="898" actId="478"/>
          <ac:picMkLst>
            <pc:docMk/>
            <pc:sldMk cId="2049465888" sldId="266"/>
            <ac:picMk id="11" creationId="{B31FDD9E-F88C-9777-63CA-56617FD66024}"/>
          </ac:picMkLst>
        </pc:picChg>
        <pc:picChg chg="add mod">
          <ac:chgData name="Timothy Schabo" userId="df0b10fb-b13b-4464-80bd-944543a742d2" providerId="ADAL" clId="{A1481E38-0E63-4ABC-BA6F-FFA8439ADF47}" dt="2026-04-16T18:23:23.791" v="912" actId="1582"/>
          <ac:picMkLst>
            <pc:docMk/>
            <pc:sldMk cId="2049465888" sldId="266"/>
            <ac:picMk id="13" creationId="{6B3303E2-8B0B-E64F-E7A1-9704FDFC405F}"/>
          </ac:picMkLst>
        </pc:picChg>
      </pc:sldChg>
      <pc:sldChg chg="addSp delSp modSp mod modAnim modCm">
        <pc:chgData name="Timothy Schabo" userId="df0b10fb-b13b-4464-80bd-944543a742d2" providerId="ADAL" clId="{A1481E38-0E63-4ABC-BA6F-FFA8439ADF47}" dt="2026-04-15T16:15:38.252" v="853"/>
        <pc:sldMkLst>
          <pc:docMk/>
          <pc:sldMk cId="3485319755" sldId="271"/>
        </pc:sldMkLst>
        <pc:spChg chg="add mod">
          <ac:chgData name="Timothy Schabo" userId="df0b10fb-b13b-4464-80bd-944543a742d2" providerId="ADAL" clId="{A1481E38-0E63-4ABC-BA6F-FFA8439ADF47}" dt="2026-04-15T16:09:40.441" v="849" actId="20577"/>
          <ac:spMkLst>
            <pc:docMk/>
            <pc:sldMk cId="3485319755" sldId="271"/>
            <ac:spMk id="12" creationId="{408EB90B-F360-3428-75D2-4B6EC29663B0}"/>
          </ac:spMkLst>
        </pc:spChg>
        <pc:picChg chg="add mod">
          <ac:chgData name="Timothy Schabo" userId="df0b10fb-b13b-4464-80bd-944543a742d2" providerId="ADAL" clId="{A1481E38-0E63-4ABC-BA6F-FFA8439ADF47}" dt="2026-04-14T16:35:26.877" v="84" actId="14100"/>
          <ac:picMkLst>
            <pc:docMk/>
            <pc:sldMk cId="3485319755" sldId="271"/>
            <ac:picMk id="8" creationId="{AE60AF35-B8C9-D5B3-5640-8E2DBF5C35C9}"/>
          </ac:picMkLst>
        </pc:picChg>
        <pc:extLst>
          <p:ext xmlns:p="http://schemas.openxmlformats.org/presentationml/2006/main" uri="{D6D511B9-2390-475A-947B-AFAB55BFBCF1}">
            <pc226:cmChg xmlns:pc226="http://schemas.microsoft.com/office/powerpoint/2022/06/main/command" chg="mod">
              <pc226:chgData name="Timothy Schabo" userId="df0b10fb-b13b-4464-80bd-944543a742d2" providerId="ADAL" clId="{A1481E38-0E63-4ABC-BA6F-FFA8439ADF47}" dt="2026-04-14T16:35:01.967" v="79" actId="931"/>
              <pc2:cmMkLst xmlns:pc2="http://schemas.microsoft.com/office/powerpoint/2019/9/main/command">
                <pc:docMk/>
                <pc:sldMk cId="3485319755" sldId="271"/>
                <pc2:cmMk id="{AAF4ACB0-AF99-4049-AB00-C580F17FE585}"/>
              </pc2:cmMkLst>
            </pc226:cmChg>
          </p:ext>
        </pc:extLst>
      </pc:sldChg>
      <pc:sldChg chg="modSp mod">
        <pc:chgData name="Timothy Schabo" userId="df0b10fb-b13b-4464-80bd-944543a742d2" providerId="ADAL" clId="{A1481E38-0E63-4ABC-BA6F-FFA8439ADF47}" dt="2026-04-17T19:52:12.510" v="3602" actId="1076"/>
        <pc:sldMkLst>
          <pc:docMk/>
          <pc:sldMk cId="1421881898" sldId="272"/>
        </pc:sldMkLst>
        <pc:spChg chg="mod">
          <ac:chgData name="Timothy Schabo" userId="df0b10fb-b13b-4464-80bd-944543a742d2" providerId="ADAL" clId="{A1481E38-0E63-4ABC-BA6F-FFA8439ADF47}" dt="2026-04-17T19:52:12.510" v="3602" actId="1076"/>
          <ac:spMkLst>
            <pc:docMk/>
            <pc:sldMk cId="1421881898" sldId="272"/>
            <ac:spMk id="3" creationId="{25643104-BDD0-3548-8BEC-2B7AB9CD4DE7}"/>
          </ac:spMkLst>
        </pc:spChg>
      </pc:sldChg>
      <pc:sldChg chg="addSp delSp modSp mod">
        <pc:chgData name="Timothy Schabo" userId="df0b10fb-b13b-4464-80bd-944543a742d2" providerId="ADAL" clId="{A1481E38-0E63-4ABC-BA6F-FFA8439ADF47}" dt="2026-04-16T19:27:19.972" v="1496" actId="113"/>
        <pc:sldMkLst>
          <pc:docMk/>
          <pc:sldMk cId="4142107585" sldId="273"/>
        </pc:sldMkLst>
        <pc:spChg chg="mod">
          <ac:chgData name="Timothy Schabo" userId="df0b10fb-b13b-4464-80bd-944543a742d2" providerId="ADAL" clId="{A1481E38-0E63-4ABC-BA6F-FFA8439ADF47}" dt="2026-04-16T19:24:37.054" v="1407" actId="14100"/>
          <ac:spMkLst>
            <pc:docMk/>
            <pc:sldMk cId="4142107585" sldId="273"/>
            <ac:spMk id="2" creationId="{A3E63DB7-400B-C74C-9C11-9071678AE482}"/>
          </ac:spMkLst>
        </pc:spChg>
        <pc:spChg chg="del">
          <ac:chgData name="Timothy Schabo" userId="df0b10fb-b13b-4464-80bd-944543a742d2" providerId="ADAL" clId="{A1481E38-0E63-4ABC-BA6F-FFA8439ADF47}" dt="2026-04-16T19:24:25.300" v="1403" actId="478"/>
          <ac:spMkLst>
            <pc:docMk/>
            <pc:sldMk cId="4142107585" sldId="273"/>
            <ac:spMk id="3" creationId="{92D0262C-6E07-7245-9733-0B71007F2865}"/>
          </ac:spMkLst>
        </pc:spChg>
        <pc:spChg chg="mod">
          <ac:chgData name="Timothy Schabo" userId="df0b10fb-b13b-4464-80bd-944543a742d2" providerId="ADAL" clId="{A1481E38-0E63-4ABC-BA6F-FFA8439ADF47}" dt="2026-04-16T19:27:19.972" v="1496" actId="113"/>
          <ac:spMkLst>
            <pc:docMk/>
            <pc:sldMk cId="4142107585" sldId="273"/>
            <ac:spMk id="4" creationId="{269AC9D5-6923-8343-935A-13A6F2BF0010}"/>
          </ac:spMkLst>
        </pc:spChg>
        <pc:picChg chg="add mod">
          <ac:chgData name="Timothy Schabo" userId="df0b10fb-b13b-4464-80bd-944543a742d2" providerId="ADAL" clId="{A1481E38-0E63-4ABC-BA6F-FFA8439ADF47}" dt="2026-04-16T19:25:18.949" v="1413" actId="1582"/>
          <ac:picMkLst>
            <pc:docMk/>
            <pc:sldMk cId="4142107585" sldId="273"/>
            <ac:picMk id="6" creationId="{F30DBF19-331D-8942-7377-4463DE16CEF2}"/>
          </ac:picMkLst>
        </pc:picChg>
      </pc:sldChg>
      <pc:sldChg chg="addSp delSp modSp mod">
        <pc:chgData name="Timothy Schabo" userId="df0b10fb-b13b-4464-80bd-944543a742d2" providerId="ADAL" clId="{A1481E38-0E63-4ABC-BA6F-FFA8439ADF47}" dt="2026-04-17T19:39:44.855" v="3028" actId="255"/>
        <pc:sldMkLst>
          <pc:docMk/>
          <pc:sldMk cId="406144891" sldId="274"/>
        </pc:sldMkLst>
        <pc:spChg chg="mod">
          <ac:chgData name="Timothy Schabo" userId="df0b10fb-b13b-4464-80bd-944543a742d2" providerId="ADAL" clId="{A1481E38-0E63-4ABC-BA6F-FFA8439ADF47}" dt="2026-04-17T19:39:44.855" v="3028" actId="255"/>
          <ac:spMkLst>
            <pc:docMk/>
            <pc:sldMk cId="406144891" sldId="274"/>
            <ac:spMk id="2" creationId="{A3E63DB7-400B-C74C-9C11-9071678AE482}"/>
          </ac:spMkLst>
        </pc:spChg>
        <pc:spChg chg="del">
          <ac:chgData name="Timothy Schabo" userId="df0b10fb-b13b-4464-80bd-944543a742d2" providerId="ADAL" clId="{A1481E38-0E63-4ABC-BA6F-FFA8439ADF47}" dt="2026-04-17T14:20:53.738" v="1542" actId="478"/>
          <ac:spMkLst>
            <pc:docMk/>
            <pc:sldMk cId="406144891" sldId="274"/>
            <ac:spMk id="3" creationId="{92D0262C-6E07-7245-9733-0B71007F2865}"/>
          </ac:spMkLst>
        </pc:spChg>
        <pc:spChg chg="add del mod">
          <ac:chgData name="Timothy Schabo" userId="df0b10fb-b13b-4464-80bd-944543a742d2" providerId="ADAL" clId="{A1481E38-0E63-4ABC-BA6F-FFA8439ADF47}" dt="2026-04-17T18:57:59.597" v="1994" actId="20577"/>
          <ac:spMkLst>
            <pc:docMk/>
            <pc:sldMk cId="406144891" sldId="274"/>
            <ac:spMk id="4" creationId="{269AC9D5-6923-8343-935A-13A6F2BF0010}"/>
          </ac:spMkLst>
        </pc:spChg>
        <pc:spChg chg="add mod">
          <ac:chgData name="Timothy Schabo" userId="df0b10fb-b13b-4464-80bd-944543a742d2" providerId="ADAL" clId="{A1481E38-0E63-4ABC-BA6F-FFA8439ADF47}" dt="2026-04-17T18:55:56.374" v="1642"/>
          <ac:spMkLst>
            <pc:docMk/>
            <pc:sldMk cId="406144891" sldId="274"/>
            <ac:spMk id="8" creationId="{506B2A2F-991B-0E92-E942-78156680FB78}"/>
          </ac:spMkLst>
        </pc:spChg>
        <pc:picChg chg="add mod">
          <ac:chgData name="Timothy Schabo" userId="df0b10fb-b13b-4464-80bd-944543a742d2" providerId="ADAL" clId="{A1481E38-0E63-4ABC-BA6F-FFA8439ADF47}" dt="2026-04-17T18:53:58.869" v="1640" actId="692"/>
          <ac:picMkLst>
            <pc:docMk/>
            <pc:sldMk cId="406144891" sldId="274"/>
            <ac:picMk id="6" creationId="{5E85BE01-161D-0A4C-E4B4-2E45B4C358D6}"/>
          </ac:picMkLst>
        </pc:picChg>
      </pc:sldChg>
      <pc:sldChg chg="addSp delSp modSp mod">
        <pc:chgData name="Timothy Schabo" userId="df0b10fb-b13b-4464-80bd-944543a742d2" providerId="ADAL" clId="{A1481E38-0E63-4ABC-BA6F-FFA8439ADF47}" dt="2026-04-17T19:12:59.164" v="2606" actId="692"/>
        <pc:sldMkLst>
          <pc:docMk/>
          <pc:sldMk cId="937460089" sldId="275"/>
        </pc:sldMkLst>
        <pc:spChg chg="mod">
          <ac:chgData name="Timothy Schabo" userId="df0b10fb-b13b-4464-80bd-944543a742d2" providerId="ADAL" clId="{A1481E38-0E63-4ABC-BA6F-FFA8439ADF47}" dt="2026-04-17T19:06:19.007" v="2499" actId="1076"/>
          <ac:spMkLst>
            <pc:docMk/>
            <pc:sldMk cId="937460089" sldId="275"/>
            <ac:spMk id="2" creationId="{A3E63DB7-400B-C74C-9C11-9071678AE482}"/>
          </ac:spMkLst>
        </pc:spChg>
        <pc:spChg chg="del">
          <ac:chgData name="Timothy Schabo" userId="df0b10fb-b13b-4464-80bd-944543a742d2" providerId="ADAL" clId="{A1481E38-0E63-4ABC-BA6F-FFA8439ADF47}" dt="2026-04-17T18:58:23.259" v="2036" actId="478"/>
          <ac:spMkLst>
            <pc:docMk/>
            <pc:sldMk cId="937460089" sldId="275"/>
            <ac:spMk id="3" creationId="{92D0262C-6E07-7245-9733-0B71007F2865}"/>
          </ac:spMkLst>
        </pc:spChg>
        <pc:spChg chg="mod">
          <ac:chgData name="Timothy Schabo" userId="df0b10fb-b13b-4464-80bd-944543a742d2" providerId="ADAL" clId="{A1481E38-0E63-4ABC-BA6F-FFA8439ADF47}" dt="2026-04-17T19:06:16.976" v="2498" actId="20577"/>
          <ac:spMkLst>
            <pc:docMk/>
            <pc:sldMk cId="937460089" sldId="275"/>
            <ac:spMk id="4" creationId="{269AC9D5-6923-8343-935A-13A6F2BF0010}"/>
          </ac:spMkLst>
        </pc:spChg>
        <pc:picChg chg="add mod">
          <ac:chgData name="Timothy Schabo" userId="df0b10fb-b13b-4464-80bd-944543a742d2" providerId="ADAL" clId="{A1481E38-0E63-4ABC-BA6F-FFA8439ADF47}" dt="2026-04-17T19:12:59.164" v="2606" actId="692"/>
          <ac:picMkLst>
            <pc:docMk/>
            <pc:sldMk cId="937460089" sldId="275"/>
            <ac:picMk id="6" creationId="{41E094A9-6172-B724-0EE4-DD5D9D101DB7}"/>
          </ac:picMkLst>
        </pc:picChg>
      </pc:sldChg>
      <pc:sldChg chg="addSp delSp modSp mod">
        <pc:chgData name="Timothy Schabo" userId="df0b10fb-b13b-4464-80bd-944543a742d2" providerId="ADAL" clId="{A1481E38-0E63-4ABC-BA6F-FFA8439ADF47}" dt="2026-04-17T19:40:07.165" v="3029" actId="255"/>
        <pc:sldMkLst>
          <pc:docMk/>
          <pc:sldMk cId="776862613" sldId="276"/>
        </pc:sldMkLst>
        <pc:spChg chg="mod">
          <ac:chgData name="Timothy Schabo" userId="df0b10fb-b13b-4464-80bd-944543a742d2" providerId="ADAL" clId="{A1481E38-0E63-4ABC-BA6F-FFA8439ADF47}" dt="2026-04-17T19:40:07.165" v="3029" actId="255"/>
          <ac:spMkLst>
            <pc:docMk/>
            <pc:sldMk cId="776862613" sldId="276"/>
            <ac:spMk id="2" creationId="{A3E63DB7-400B-C74C-9C11-9071678AE482}"/>
          </ac:spMkLst>
        </pc:spChg>
        <pc:spChg chg="del">
          <ac:chgData name="Timothy Schabo" userId="df0b10fb-b13b-4464-80bd-944543a742d2" providerId="ADAL" clId="{A1481E38-0E63-4ABC-BA6F-FFA8439ADF47}" dt="2026-04-17T19:09:30.502" v="2548" actId="478"/>
          <ac:spMkLst>
            <pc:docMk/>
            <pc:sldMk cId="776862613" sldId="276"/>
            <ac:spMk id="3" creationId="{92D0262C-6E07-7245-9733-0B71007F2865}"/>
          </ac:spMkLst>
        </pc:spChg>
        <pc:spChg chg="mod">
          <ac:chgData name="Timothy Schabo" userId="df0b10fb-b13b-4464-80bd-944543a742d2" providerId="ADAL" clId="{A1481E38-0E63-4ABC-BA6F-FFA8439ADF47}" dt="2026-04-17T19:17:38.616" v="2878" actId="20577"/>
          <ac:spMkLst>
            <pc:docMk/>
            <pc:sldMk cId="776862613" sldId="276"/>
            <ac:spMk id="4" creationId="{269AC9D5-6923-8343-935A-13A6F2BF0010}"/>
          </ac:spMkLst>
        </pc:spChg>
        <pc:picChg chg="add mod">
          <ac:chgData name="Timothy Schabo" userId="df0b10fb-b13b-4464-80bd-944543a742d2" providerId="ADAL" clId="{A1481E38-0E63-4ABC-BA6F-FFA8439ADF47}" dt="2026-04-17T19:12:44.958" v="2597" actId="692"/>
          <ac:picMkLst>
            <pc:docMk/>
            <pc:sldMk cId="776862613" sldId="276"/>
            <ac:picMk id="6" creationId="{5D1CAC11-D41B-C280-88E0-FC75D20679F0}"/>
          </ac:picMkLst>
        </pc:picChg>
      </pc:sldChg>
    </pc:docChg>
  </pc:docChgLst>
</pc:chgInfo>
</file>

<file path=ppt/comments/modernComment_10A_7A285E20.xml><?xml version="1.0" encoding="utf-8"?>
<p188:cmLst xmlns:a="http://schemas.openxmlformats.org/drawingml/2006/main" xmlns:r="http://schemas.openxmlformats.org/officeDocument/2006/relationships" xmlns:p188="http://schemas.microsoft.com/office/powerpoint/2018/8/main">
  <p188:cm id="{743611AB-462A-4A5B-9C01-2C2619ED4B8E}" authorId="{BBC7148A-9D24-A9FB-38C5-20C4DF824714}" created="2026-03-30T20:57:15.008">
    <ac:deMkLst xmlns:ac="http://schemas.microsoft.com/office/drawing/2013/main/command">
      <pc:docMk xmlns:pc="http://schemas.microsoft.com/office/powerpoint/2013/main/command"/>
      <pc:sldMk xmlns:pc="http://schemas.microsoft.com/office/powerpoint/2013/main/command" cId="2049465888" sldId="266"/>
      <ac:spMk id="3" creationId="{92D0262C-6E07-7245-9733-0B71007F2865}"/>
    </ac:deMkLst>
    <p188:txBody>
      <a:bodyPr/>
      <a:lstStyle/>
      <a:p>
        <a:r>
          <a:rPr lang="en-US"/>
          <a:t>Paste or insert an image of the chart from your first metric on the Scorecard dashboard found here: https://county.milwaukee.gov/New-County-Training/Off-Nav/Scorecard-demo</a:t>
        </a:r>
      </a:p>
    </p188:txBody>
  </p188:cm>
  <p188:cm id="{3B96E9C6-B169-4B75-A4AB-0040C4603E3D}" authorId="{BBC7148A-9D24-A9FB-38C5-20C4DF824714}" created="2026-03-30T20:57:59.007">
    <ac:deMkLst xmlns:ac="http://schemas.microsoft.com/office/drawing/2013/main/command">
      <pc:docMk xmlns:pc="http://schemas.microsoft.com/office/powerpoint/2013/main/command"/>
      <pc:sldMk xmlns:pc="http://schemas.microsoft.com/office/powerpoint/2013/main/command" cId="2049465888" sldId="266"/>
      <ac:spMk id="4" creationId="{269AC9D5-6923-8343-935A-13A6F2BF0010}"/>
    </ac:deMkLst>
    <p188:txBody>
      <a:bodyPr/>
      <a:lstStyle/>
      <a:p>
        <a:r>
          <a:rPr lang="en-US"/>
          <a:t>Copy the description of your first metric on the Scorecard dashboard, and the goal in your Plan it aligns to, here. </a:t>
        </a:r>
      </a:p>
    </p188:txBody>
  </p188:cm>
</p188:cmLst>
</file>

<file path=ppt/comments/modernComment_10F_CFBDC24B.xml><?xml version="1.0" encoding="utf-8"?>
<p188:cmLst xmlns:a="http://schemas.openxmlformats.org/drawingml/2006/main" xmlns:r="http://schemas.openxmlformats.org/officeDocument/2006/relationships" xmlns:p188="http://schemas.microsoft.com/office/powerpoint/2018/8/main">
  <p188:cm id="{AAF4ACB0-AF99-4049-AB00-C580F17FE585}" authorId="{BBC7148A-9D24-A9FB-38C5-20C4DF824714}" created="2026-03-30T20:54:38.561">
    <ac:deMkLst xmlns:ac="http://schemas.microsoft.com/office/drawing/2013/main/command">
      <pc:docMk xmlns:pc="http://schemas.microsoft.com/office/powerpoint/2013/main/command"/>
      <pc:sldMk xmlns:pc="http://schemas.microsoft.com/office/powerpoint/2013/main/command" cId="3485319755" sldId="271"/>
      <ac:spMk id="3" creationId="{92D0262C-6E07-7245-9733-0B71007F2865}"/>
    </ac:deMkLst>
    <p188:txBody>
      <a:bodyPr/>
      <a:lstStyle/>
      <a:p>
        <a:r>
          <a:rPr lang="en-US"/>
          <a:t>Copy or insert an image of your strategic plan. (e.g. if using your 2-page summary, a screenshot of just p.2 works!)</a:t>
        </a:r>
      </a:p>
    </p188:txBody>
  </p188:cm>
</p188:cmLst>
</file>

<file path=ppt/comments/modernComment_104_C30B1805.xml><?xml version="1.0" encoding="utf-8"?>
<p188:cmLst xmlns:a="http://schemas.openxmlformats.org/drawingml/2006/main" xmlns:r="http://schemas.openxmlformats.org/officeDocument/2006/relationships" xmlns:p188="http://schemas.microsoft.com/office/powerpoint/2018/8/main">
  <p188:cm id="{61DB5861-E81A-487C-BB93-3EB04E6ACE04}" authorId="{BBC7148A-9D24-A9FB-38C5-20C4DF824714}" created="2026-03-30T20:58:20.912">
    <ac:deMkLst xmlns:ac="http://schemas.microsoft.com/office/drawing/2013/main/command">
      <pc:docMk xmlns:pc="http://schemas.microsoft.com/office/powerpoint/2013/main/command"/>
      <pc:sldMk xmlns:pc="http://schemas.microsoft.com/office/powerpoint/2013/main/command" cId="3272284165" sldId="260"/>
      <ac:spMk id="3" creationId="{25643104-BDD0-3548-8BEC-2B7AB9CD4DE7}"/>
    </ac:deMkLst>
    <p188:txBody>
      <a:bodyPr/>
      <a:lstStyle/>
      <a:p>
        <a:r>
          <a:rPr lang="en-US"/>
          <a:t>Feel free to add any other highlights that show progress on the County's/your Office's Strategy from 2025</a:t>
        </a:r>
      </a:p>
    </p188:txBody>
  </p188:cm>
</p188:cmLst>
</file>

<file path=ppt/comments/modernComment_110_54C0322A.xml><?xml version="1.0" encoding="utf-8"?>
<p188:cmLst xmlns:a="http://schemas.openxmlformats.org/drawingml/2006/main" xmlns:r="http://schemas.openxmlformats.org/officeDocument/2006/relationships" xmlns:p188="http://schemas.microsoft.com/office/powerpoint/2018/8/main">
  <p188:cm id="{2E0CBFD1-F7CC-4295-9CBB-210BBE9987D4}" authorId="{BBC7148A-9D24-A9FB-38C5-20C4DF824714}" created="2026-03-30T20:58:36.521">
    <ac:deMkLst xmlns:ac="http://schemas.microsoft.com/office/drawing/2013/main/command">
      <pc:docMk xmlns:pc="http://schemas.microsoft.com/office/powerpoint/2013/main/command"/>
      <pc:sldMk xmlns:pc="http://schemas.microsoft.com/office/powerpoint/2013/main/command" cId="1421881898" sldId="272"/>
      <ac:spMk id="3" creationId="{25643104-BDD0-3548-8BEC-2B7AB9CD4DE7}"/>
    </ac:deMkLst>
    <p188:txBody>
      <a:bodyPr/>
      <a:lstStyle/>
      <a:p>
        <a:r>
          <a:rPr lang="en-US"/>
          <a:t>Feel free to add images or text to show significant milestones related to your strategic plan in 2026</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3719D39-83A5-1948-B9E0-2FA9F692B80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4" name="Footer Placeholder 3">
            <a:extLst>
              <a:ext uri="{FF2B5EF4-FFF2-40B4-BE49-F238E27FC236}">
                <a16:creationId xmlns:a16="http://schemas.microsoft.com/office/drawing/2014/main" id="{60E242C4-428D-F741-BA0D-1A7E122AAA9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39272CA7-1963-204B-80F7-4C1E10D46EC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14CECFF4-AB62-BE43-9ABE-76DBA2B97235}" type="slidenum">
              <a:rPr lang="en-US" smtClean="0"/>
              <a:t>‹#›</a:t>
            </a:fld>
            <a:endParaRPr lang="en-US"/>
          </a:p>
        </p:txBody>
      </p:sp>
    </p:spTree>
    <p:extLst>
      <p:ext uri="{BB962C8B-B14F-4D97-AF65-F5344CB8AC3E}">
        <p14:creationId xmlns:p14="http://schemas.microsoft.com/office/powerpoint/2010/main" val="14546404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6" name="Shape 96"/>
          <p:cNvSpPr>
            <a:spLocks noGrp="1" noRot="1" noChangeAspect="1"/>
          </p:cNvSpPr>
          <p:nvPr>
            <p:ph type="sldImg"/>
          </p:nvPr>
        </p:nvSpPr>
        <p:spPr>
          <a:xfrm>
            <a:off x="1143000" y="685800"/>
            <a:ext cx="4572000" cy="3429000"/>
          </a:xfrm>
          <a:prstGeom prst="rect">
            <a:avLst/>
          </a:prstGeom>
        </p:spPr>
        <p:txBody>
          <a:bodyPr/>
          <a:lstStyle/>
          <a:p>
            <a:endParaRPr/>
          </a:p>
        </p:txBody>
      </p:sp>
      <p:sp>
        <p:nvSpPr>
          <p:cNvPr id="97" name="Shape 97"/>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6C83012-68E5-A443-9F92-1A688CE5B16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Click to edit Master title style"/>
          <p:cNvSpPr txBox="1">
            <a:spLocks noGrp="1"/>
          </p:cNvSpPr>
          <p:nvPr>
            <p:ph type="title" hasCustomPrompt="1"/>
          </p:nvPr>
        </p:nvSpPr>
        <p:spPr>
          <a:xfrm>
            <a:off x="1524000" y="1122362"/>
            <a:ext cx="9144000" cy="2286000"/>
          </a:xfrm>
          <a:prstGeom prst="rect">
            <a:avLst/>
          </a:prstGeom>
        </p:spPr>
        <p:txBody>
          <a:bodyPr anchor="b"/>
          <a:lstStyle>
            <a:lvl1pPr algn="ctr">
              <a:defRPr sz="6000">
                <a:solidFill>
                  <a:srgbClr val="FFFFFF"/>
                </a:solidFill>
              </a:defRPr>
            </a:lvl1pPr>
          </a:lstStyle>
          <a:p>
            <a:r>
              <a:t>Click to edit</a:t>
            </a:r>
            <a:br>
              <a:rPr lang="en-US"/>
            </a:br>
            <a:r>
              <a:t>Master </a:t>
            </a:r>
            <a:r>
              <a:rPr lang="en-US"/>
              <a:t>T</a:t>
            </a:r>
            <a:r>
              <a:t>itle</a:t>
            </a:r>
          </a:p>
        </p:txBody>
      </p:sp>
      <p:sp>
        <p:nvSpPr>
          <p:cNvPr id="16" name="Body Level One…"/>
          <p:cNvSpPr txBox="1">
            <a:spLocks noGrp="1"/>
          </p:cNvSpPr>
          <p:nvPr>
            <p:ph type="body" sz="quarter" idx="1" hasCustomPrompt="1"/>
          </p:nvPr>
        </p:nvSpPr>
        <p:spPr>
          <a:xfrm>
            <a:off x="1524000" y="3602037"/>
            <a:ext cx="9144000" cy="1655763"/>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Tx/>
              <a:buNone/>
              <a:tabLst/>
              <a:defRPr sz="3200">
                <a:solidFill>
                  <a:srgbClr val="FFFF00"/>
                </a:solidFill>
              </a:defRPr>
            </a:lvl1pPr>
            <a:lvl2pPr marL="0" indent="457200" algn="ctr">
              <a:buSzTx/>
              <a:buFontTx/>
              <a:buNone/>
              <a:defRPr sz="3200">
                <a:solidFill>
                  <a:srgbClr val="FFFF00"/>
                </a:solidFill>
              </a:defRPr>
            </a:lvl2pPr>
            <a:lvl3pPr marL="0" indent="914400" algn="ctr">
              <a:buSzTx/>
              <a:buFontTx/>
              <a:buNone/>
              <a:defRPr sz="3200">
                <a:solidFill>
                  <a:srgbClr val="FFFF00"/>
                </a:solidFill>
              </a:defRPr>
            </a:lvl3pPr>
            <a:lvl4pPr marL="0" indent="1371600" algn="ctr">
              <a:buSzTx/>
              <a:buFontTx/>
              <a:buNone/>
              <a:defRPr sz="3200">
                <a:solidFill>
                  <a:srgbClr val="FFFF00"/>
                </a:solidFill>
              </a:defRPr>
            </a:lvl4pPr>
            <a:lvl5pPr marL="0" indent="1828800" algn="ctr">
              <a:buSzTx/>
              <a:buFontTx/>
              <a:buNone/>
              <a:defRPr sz="3200">
                <a:solidFill>
                  <a:srgbClr val="FFFF00"/>
                </a:solidFill>
              </a:defRPr>
            </a:lvl5pPr>
          </a:lstStyle>
          <a:p>
            <a:r>
              <a:rPr lang="en-US"/>
              <a:t>Text text text text</a:t>
            </a:r>
            <a:r>
              <a:t> </a:t>
            </a:r>
            <a:r>
              <a:rPr lang="en-US"/>
              <a:t>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endParaRPr/>
          </a:p>
        </p:txBody>
      </p:sp>
      <p:sp>
        <p:nvSpPr>
          <p:cNvPr id="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24" name="Title Text"/>
          <p:cNvSpPr txBox="1">
            <a:spLocks noGrp="1"/>
          </p:cNvSpPr>
          <p:nvPr>
            <p:ph type="title"/>
          </p:nvPr>
        </p:nvSpPr>
        <p:spPr>
          <a:prstGeom prst="rect">
            <a:avLst/>
          </a:prstGeom>
        </p:spPr>
        <p:txBody>
          <a:bodyPr/>
          <a:lstStyle/>
          <a:p>
            <a:r>
              <a:t>Title Text</a:t>
            </a:r>
          </a:p>
        </p:txBody>
      </p:sp>
      <p:sp>
        <p:nvSpPr>
          <p:cNvPr id="25" name="Body Level One…"/>
          <p:cNvSpPr txBox="1">
            <a:spLocks noGrp="1"/>
          </p:cNvSpPr>
          <p:nvPr>
            <p:ph type="body" idx="1" hasCustomPrompt="1"/>
          </p:nvPr>
        </p:nvSpPr>
        <p:spPr>
          <a:prstGeom prst="rect">
            <a:avLst/>
          </a:prstGeom>
        </p:spPr>
        <p:txBody>
          <a:bodyPr/>
          <a:lstStyle>
            <a:lvl1pPr>
              <a:defRPr/>
            </a:lvl1p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2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Comparison">
    <p:spTree>
      <p:nvGrpSpPr>
        <p:cNvPr id="1" name=""/>
        <p:cNvGrpSpPr/>
        <p:nvPr/>
      </p:nvGrpSpPr>
      <p:grpSpPr>
        <a:xfrm>
          <a:off x="0" y="0"/>
          <a:ext cx="0" cy="0"/>
          <a:chOff x="0" y="0"/>
          <a:chExt cx="0" cy="0"/>
        </a:xfrm>
      </p:grpSpPr>
      <p:sp>
        <p:nvSpPr>
          <p:cNvPr id="51" name="Title Text"/>
          <p:cNvSpPr txBox="1">
            <a:spLocks noGrp="1"/>
          </p:cNvSpPr>
          <p:nvPr>
            <p:ph type="title"/>
          </p:nvPr>
        </p:nvSpPr>
        <p:spPr>
          <a:xfrm>
            <a:off x="839787" y="365125"/>
            <a:ext cx="10515601" cy="1325563"/>
          </a:xfrm>
          <a:prstGeom prst="rect">
            <a:avLst/>
          </a:prstGeom>
        </p:spPr>
        <p:txBody>
          <a:bodyPr/>
          <a:lstStyle/>
          <a:p>
            <a:r>
              <a:t>Title Text</a:t>
            </a:r>
          </a:p>
        </p:txBody>
      </p:sp>
      <p:sp>
        <p:nvSpPr>
          <p:cNvPr id="52" name="Body Level One…"/>
          <p:cNvSpPr txBox="1">
            <a:spLocks noGrp="1"/>
          </p:cNvSpPr>
          <p:nvPr>
            <p:ph type="body" sz="quarter" idx="1" hasCustomPrompt="1"/>
          </p:nvPr>
        </p:nvSpPr>
        <p:spPr>
          <a:xfrm>
            <a:off x="839787" y="1828800"/>
            <a:ext cx="5157789" cy="3282723"/>
          </a:xfrm>
          <a:prstGeom prst="rect">
            <a:avLst/>
          </a:prstGeom>
        </p:spPr>
        <p:txBody>
          <a:bodyPr anchor="b"/>
          <a:lstStyle>
            <a:lvl1pPr marL="0" indent="0">
              <a:buSzTx/>
              <a:buFontTx/>
              <a:buNone/>
              <a:defRPr sz="2400" b="1"/>
            </a:lvl1pPr>
            <a:lvl2pPr marL="0" indent="457200">
              <a:buSzTx/>
              <a:buFontTx/>
              <a:buNone/>
              <a:defRPr sz="2400" b="1"/>
            </a:lvl2pPr>
            <a:lvl3pPr marL="0" indent="914400">
              <a:buSzTx/>
              <a:buFontTx/>
              <a:buNone/>
              <a:defRPr sz="2400" b="1"/>
            </a:lvl3pPr>
            <a:lvl4pPr marL="0" indent="1371600">
              <a:buSzTx/>
              <a:buFontTx/>
              <a:buNone/>
              <a:defRPr sz="2400" b="1"/>
            </a:lvl4pPr>
            <a:lvl5pPr marL="0" indent="1828800">
              <a:buSzTx/>
              <a:buFontTx/>
              <a:buNone/>
              <a:defRPr sz="2400" b="1"/>
            </a:lvl5pPr>
          </a:lstStyle>
          <a:p>
            <a:r>
              <a:t>Body Level One</a:t>
            </a:r>
          </a:p>
          <a:p>
            <a:pPr lvl="1"/>
            <a:r>
              <a:t>Body Level Two</a:t>
            </a:r>
          </a:p>
          <a:p>
            <a:pPr lvl="2"/>
            <a:r>
              <a:t>Body Level Three</a:t>
            </a:r>
          </a:p>
          <a:p>
            <a:pPr lvl="3"/>
            <a:r>
              <a:t>Body Level Four</a:t>
            </a:r>
          </a:p>
          <a:p>
            <a:pPr lvl="4"/>
            <a:r>
              <a:t>Body Level Five</a:t>
            </a:r>
          </a:p>
        </p:txBody>
      </p:sp>
      <p:sp>
        <p:nvSpPr>
          <p:cNvPr id="53" name="Text Placeholder 4"/>
          <p:cNvSpPr>
            <a:spLocks noGrp="1"/>
          </p:cNvSpPr>
          <p:nvPr>
            <p:ph type="body" sz="quarter" idx="21"/>
          </p:nvPr>
        </p:nvSpPr>
        <p:spPr>
          <a:xfrm>
            <a:off x="6172200" y="1828800"/>
            <a:ext cx="5183188" cy="823913"/>
          </a:xfrm>
          <a:prstGeom prst="rect">
            <a:avLst/>
          </a:prstGeom>
        </p:spPr>
        <p:txBody>
          <a:bodyPr anchor="b"/>
          <a:lstStyle/>
          <a:p>
            <a:pPr marL="0" indent="0">
              <a:buSzTx/>
              <a:buFontTx/>
              <a:buNone/>
              <a:defRPr sz="2400" b="1"/>
            </a:pPr>
            <a:endParaRPr/>
          </a:p>
        </p:txBody>
      </p:sp>
      <p:sp>
        <p:nvSpPr>
          <p:cNvPr id="5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Picture with Cap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80F1718-A922-7447-8AF3-205FFDF7AE9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7" name="Title Text"/>
          <p:cNvSpPr txBox="1">
            <a:spLocks noGrp="1"/>
          </p:cNvSpPr>
          <p:nvPr>
            <p:ph type="title"/>
          </p:nvPr>
        </p:nvSpPr>
        <p:spPr>
          <a:xfrm>
            <a:off x="839787" y="457200"/>
            <a:ext cx="3932239" cy="1600200"/>
          </a:xfrm>
          <a:prstGeom prst="rect">
            <a:avLst/>
          </a:prstGeom>
        </p:spPr>
        <p:txBody>
          <a:bodyPr anchor="b"/>
          <a:lstStyle>
            <a:lvl1pPr>
              <a:defRPr sz="3200"/>
            </a:lvl1pPr>
          </a:lstStyle>
          <a:p>
            <a:r>
              <a:t>Title Text</a:t>
            </a:r>
          </a:p>
        </p:txBody>
      </p:sp>
      <p:sp>
        <p:nvSpPr>
          <p:cNvPr id="88" name="Picture Placeholder 2"/>
          <p:cNvSpPr>
            <a:spLocks noGrp="1"/>
          </p:cNvSpPr>
          <p:nvPr>
            <p:ph type="pic" sz="half" idx="21"/>
          </p:nvPr>
        </p:nvSpPr>
        <p:spPr>
          <a:xfrm>
            <a:off x="5183187" y="987425"/>
            <a:ext cx="6172201" cy="4873625"/>
          </a:xfrm>
          <a:prstGeom prst="rect">
            <a:avLst/>
          </a:prstGeom>
        </p:spPr>
        <p:txBody>
          <a:bodyPr lIns="91439" rIns="91439">
            <a:noAutofit/>
          </a:bodyPr>
          <a:lstStyle/>
          <a:p>
            <a:endParaRPr/>
          </a:p>
        </p:txBody>
      </p:sp>
      <p:sp>
        <p:nvSpPr>
          <p:cNvPr id="89" name="Body Level One…"/>
          <p:cNvSpPr txBox="1">
            <a:spLocks noGrp="1"/>
          </p:cNvSpPr>
          <p:nvPr>
            <p:ph type="body" sz="quarter" idx="1" hasCustomPrompt="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r>
              <a:rPr lang="en-US"/>
              <a:t>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 text</a:t>
            </a:r>
            <a:endParaRPr/>
          </a:p>
        </p:txBody>
      </p:sp>
      <p:sp>
        <p:nvSpPr>
          <p:cNvPr id="90"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Frame">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BEE0F11-9832-B246-8B50-1D297B49543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56959512"/>
      </p:ext>
    </p:extLst>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ABBDBD4-F9B9-0946-9AEB-A8636760A491}"/>
              </a:ext>
            </a:extLst>
          </p:cNvPr>
          <p:cNvPicPr>
            <a:picLocks noChangeAspect="1"/>
          </p:cNvPicPr>
          <p:nvPr userDrawn="1"/>
        </p:nvPicPr>
        <p:blipFill>
          <a:blip r:embed="rId7">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itle Text"/>
          <p:cNvSpPr txBox="1">
            <a:spLocks noGrp="1"/>
          </p:cNvSpPr>
          <p:nvPr>
            <p:ph type="title"/>
          </p:nvPr>
        </p:nvSpPr>
        <p:spPr>
          <a:xfrm>
            <a:off x="838200" y="365125"/>
            <a:ext cx="10515600" cy="1325563"/>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9" rIns="45719" anchor="ctr">
            <a:normAutofit/>
          </a:bodyPr>
          <a:lstStyle/>
          <a:p>
            <a:r>
              <a:t>Title Text</a:t>
            </a:r>
          </a:p>
        </p:txBody>
      </p:sp>
      <p:sp>
        <p:nvSpPr>
          <p:cNvPr id="5" name="Body Level One…"/>
          <p:cNvSpPr txBox="1">
            <a:spLocks noGrp="1"/>
          </p:cNvSpPr>
          <p:nvPr>
            <p:ph type="body" idx="1"/>
          </p:nvPr>
        </p:nvSpPr>
        <p:spPr>
          <a:xfrm>
            <a:off x="838200" y="1825625"/>
            <a:ext cx="10515600" cy="4351338"/>
          </a:xfrm>
          <a:prstGeom prst="rect">
            <a:avLst/>
          </a:prstGeom>
          <a:ln w="12700">
            <a:miter lim="400000"/>
          </a:ln>
          <a:extLst>
            <a:ext uri="{C572A759-6A51-4108-AA02-DFA0A04FC94B}">
              <ma14:wrappingTextBoxFlag xmlns:m="http://schemas.openxmlformats.org/officeDocument/2006/math" xmlns:a14="http://schemas.microsoft.com/office/drawing/2010/main" xmlns:ma14="http://schemas.microsoft.com/office/mac/drawingml/2011/main" xmlns="" val="1"/>
            </a:ext>
          </a:extLst>
        </p:spPr>
        <p:txBody>
          <a:bodyPr lIns="45719" rIns="45719">
            <a:normAutofit/>
          </a:body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
        <p:nvSpPr>
          <p:cNvPr id="6" name="Slide Number"/>
          <p:cNvSpPr txBox="1">
            <a:spLocks noGrp="1"/>
          </p:cNvSpPr>
          <p:nvPr>
            <p:ph type="sldNum" sz="quarter" idx="2"/>
          </p:nvPr>
        </p:nvSpPr>
        <p:spPr>
          <a:xfrm>
            <a:off x="897950" y="6400413"/>
            <a:ext cx="275074" cy="276999"/>
          </a:xfrm>
          <a:prstGeom prst="rect">
            <a:avLst/>
          </a:prstGeom>
          <a:ln w="12700">
            <a:miter lim="400000"/>
          </a:ln>
        </p:spPr>
        <p:txBody>
          <a:bodyPr wrap="none" lIns="45719" rIns="45719" anchor="ctr">
            <a:spAutoFit/>
          </a:bodyPr>
          <a:lstStyle>
            <a:lvl1pPr algn="r">
              <a:defRPr sz="1200">
                <a:solidFill>
                  <a:srgbClr val="888888"/>
                </a:solidFill>
                <a:cs typeface="+mj-cs"/>
              </a:defRPr>
            </a:lvl1pPr>
          </a:lstStyle>
          <a:p>
            <a:fld id="{86CB4B4D-7CA3-9044-876B-883B54F8677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7" r:id="rId4"/>
    <p:sldLayoutId id="2147483658" r:id="rId5"/>
  </p:sldLayoutIdLst>
  <p:transition spd="med"/>
  <p:txStyles>
    <p:titleStyle>
      <a:lvl1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mj-lt"/>
          <a:ea typeface="Helvetica Neue"/>
          <a:cs typeface="Helvetica Neue"/>
          <a:sym typeface="Helvetica Neue"/>
        </a:defRPr>
      </a:lvl1pPr>
      <a:lvl2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2pPr>
      <a:lvl3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3pPr>
      <a:lvl4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4pPr>
      <a:lvl5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5pPr>
      <a:lvl6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6pPr>
      <a:lvl7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7pPr>
      <a:lvl8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8pPr>
      <a:lvl9pPr marL="0" marR="0" indent="0" algn="l" defTabSz="914400" rtl="0" latinLnBrk="0">
        <a:lnSpc>
          <a:spcPct val="90000"/>
        </a:lnSpc>
        <a:spcBef>
          <a:spcPts val="0"/>
        </a:spcBef>
        <a:spcAft>
          <a:spcPts val="0"/>
        </a:spcAft>
        <a:buClrTx/>
        <a:buSzTx/>
        <a:buFontTx/>
        <a:buNone/>
        <a:tabLst/>
        <a:defRPr sz="4400" b="1" i="0" u="none" strike="noStrike" cap="none" spc="0" baseline="0">
          <a:solidFill>
            <a:srgbClr val="000000"/>
          </a:solidFill>
          <a:uFillTx/>
          <a:latin typeface="Helvetica Neue"/>
          <a:ea typeface="Helvetica Neue"/>
          <a:cs typeface="Helvetica Neue"/>
          <a:sym typeface="Helvetica Neue"/>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1pPr>
      <a:lvl2pPr marL="723900" marR="0" indent="-2667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2pPr>
      <a:lvl3pPr marL="1234439" marR="0" indent="-320039"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3pPr>
      <a:lvl4pPr marL="1727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4pPr>
      <a:lvl5pPr marL="21844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mj-ea"/>
          <a:ea typeface="+mj-ea"/>
          <a:cs typeface="Helvetica Neue"/>
          <a:sym typeface="Helvetica Neue"/>
        </a:defRPr>
      </a:lvl5pPr>
      <a:lvl6pPr marL="26416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6pPr>
      <a:lvl7pPr marL="30988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7pPr>
      <a:lvl8pPr marL="35560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8pPr>
      <a:lvl9pPr marL="4013200" marR="0" indent="-355600" algn="l" defTabSz="914400" rtl="0" latinLnBrk="0">
        <a:lnSpc>
          <a:spcPct val="90000"/>
        </a:lnSpc>
        <a:spcBef>
          <a:spcPts val="1000"/>
        </a:spcBef>
        <a:spcAft>
          <a:spcPts val="0"/>
        </a:spcAft>
        <a:buClrTx/>
        <a:buSzPct val="100000"/>
        <a:buFont typeface="Arial"/>
        <a:buChar char="•"/>
        <a:tabLst/>
        <a:defRPr sz="2800" b="0" i="0" u="none" strike="noStrike" cap="none" spc="0" baseline="0">
          <a:solidFill>
            <a:srgbClr val="000000"/>
          </a:solidFill>
          <a:uFillTx/>
          <a:latin typeface="Helvetica Neue"/>
          <a:ea typeface="Helvetica Neue"/>
          <a:cs typeface="Helvetica Neue"/>
          <a:sym typeface="Helvetica Neue"/>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sz="1200" b="0" i="0" u="none" strike="noStrike" cap="none" spc="0" baseline="0">
          <a:solidFill>
            <a:schemeClr val="tx1"/>
          </a:solidFill>
          <a:uFillTx/>
          <a:latin typeface="+mn-lt"/>
          <a:ea typeface="+mn-ea"/>
          <a:cs typeface="+mn-cs"/>
          <a:sym typeface="Calibri"/>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8/10/relationships/comments" Target="../comments/modernComment_10F_CFBDC24B.xml"/><Relationship Id="rId1" Type="http://schemas.openxmlformats.org/officeDocument/2006/relationships/slideLayout" Target="../slideLayouts/slideLayout4.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microsoft.com/office/2018/10/relationships/comments" Target="../comments/modernComment_10A_7A285E20.xml"/><Relationship Id="rId1" Type="http://schemas.openxmlformats.org/officeDocument/2006/relationships/slideLayout" Target="../slideLayouts/slideLayout4.xml"/><Relationship Id="rId4" Type="http://schemas.openxmlformats.org/officeDocument/2006/relationships/image" Target="../media/image7.jpg"/></Relationships>
</file>

<file path=ppt/slides/_rels/slide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microsoft.com/office/2018/10/relationships/comments" Target="../comments/modernComment_104_C30B180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microsoft.com/office/2018/10/relationships/comments" Target="../comments/modernComment_110_54C0322A.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8306D3-3B86-9645-9E36-B2DF6606B4F3}"/>
              </a:ext>
            </a:extLst>
          </p:cNvPr>
          <p:cNvSpPr>
            <a:spLocks noGrp="1"/>
          </p:cNvSpPr>
          <p:nvPr>
            <p:ph type="title"/>
          </p:nvPr>
        </p:nvSpPr>
        <p:spPr>
          <a:xfrm>
            <a:off x="832104" y="1122362"/>
            <a:ext cx="10735056" cy="2286000"/>
          </a:xfrm>
        </p:spPr>
        <p:txBody>
          <a:bodyPr lIns="45719" tIns="45720" rIns="45719" bIns="45720" anchor="b">
            <a:normAutofit/>
          </a:bodyPr>
          <a:lstStyle/>
          <a:p>
            <a:r>
              <a:rPr lang="en-US" dirty="0"/>
              <a:t>Office of the Medical Examiner</a:t>
            </a:r>
          </a:p>
        </p:txBody>
      </p:sp>
      <p:sp>
        <p:nvSpPr>
          <p:cNvPr id="3" name="Text Placeholder 2">
            <a:extLst>
              <a:ext uri="{FF2B5EF4-FFF2-40B4-BE49-F238E27FC236}">
                <a16:creationId xmlns:a16="http://schemas.microsoft.com/office/drawing/2014/main" id="{BB046CAE-CEB4-4543-A6D9-5FC4F0A2F75D}"/>
              </a:ext>
            </a:extLst>
          </p:cNvPr>
          <p:cNvSpPr>
            <a:spLocks noGrp="1"/>
          </p:cNvSpPr>
          <p:nvPr>
            <p:ph type="body" sz="quarter" idx="1"/>
          </p:nvPr>
        </p:nvSpPr>
        <p:spPr/>
        <p:txBody>
          <a:bodyPr lIns="45719" tIns="45720" rIns="45719" bIns="45720" anchor="t">
            <a:normAutofit/>
          </a:bodyPr>
          <a:lstStyle/>
          <a:p>
            <a:r>
              <a:rPr lang="en-US" dirty="0"/>
              <a:t>2025 Annual Report to the Milwaukee County Board of Supervisors</a:t>
            </a:r>
          </a:p>
        </p:txBody>
      </p:sp>
    </p:spTree>
    <p:extLst>
      <p:ext uri="{BB962C8B-B14F-4D97-AF65-F5344CB8AC3E}">
        <p14:creationId xmlns:p14="http://schemas.microsoft.com/office/powerpoint/2010/main" val="359295073"/>
      </p:ext>
    </p:extLst>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6AEB030-A020-E6F1-87B1-BD03244FB41A}"/>
              </a:ext>
            </a:extLst>
          </p:cNvPr>
          <p:cNvSpPr>
            <a:spLocks noGrp="1"/>
          </p:cNvSpPr>
          <p:nvPr>
            <p:ph type="title"/>
          </p:nvPr>
        </p:nvSpPr>
        <p:spPr>
          <a:xfrm>
            <a:off x="838200" y="365125"/>
            <a:ext cx="10515600" cy="1325563"/>
          </a:xfrm>
        </p:spPr>
        <p:txBody>
          <a:bodyPr lIns="45719" tIns="45720" rIns="45719" bIns="45720" anchor="ctr">
            <a:normAutofit/>
          </a:bodyPr>
          <a:lstStyle/>
          <a:p>
            <a:r>
              <a:rPr lang="en-US" sz="4400" dirty="0"/>
              <a:t>Strategic Plan</a:t>
            </a:r>
          </a:p>
        </p:txBody>
      </p:sp>
      <p:pic>
        <p:nvPicPr>
          <p:cNvPr id="11" name="Picture 10">
            <a:extLst>
              <a:ext uri="{FF2B5EF4-FFF2-40B4-BE49-F238E27FC236}">
                <a16:creationId xmlns:a16="http://schemas.microsoft.com/office/drawing/2014/main" id="{A92E2E32-2DD2-1963-3BC8-3E0701202776}"/>
              </a:ext>
            </a:extLst>
          </p:cNvPr>
          <p:cNvPicPr>
            <a:picLocks noChangeAspect="1"/>
          </p:cNvPicPr>
          <p:nvPr/>
        </p:nvPicPr>
        <p:blipFill>
          <a:blip r:embed="rId3"/>
          <a:stretch>
            <a:fillRect/>
          </a:stretch>
        </p:blipFill>
        <p:spPr>
          <a:xfrm>
            <a:off x="9505950" y="4419600"/>
            <a:ext cx="2686050" cy="2438400"/>
          </a:xfrm>
          <a:prstGeom prst="rect">
            <a:avLst/>
          </a:prstGeom>
        </p:spPr>
      </p:pic>
      <p:pic>
        <p:nvPicPr>
          <p:cNvPr id="8" name="Picture 7">
            <a:extLst>
              <a:ext uri="{FF2B5EF4-FFF2-40B4-BE49-F238E27FC236}">
                <a16:creationId xmlns:a16="http://schemas.microsoft.com/office/drawing/2014/main" id="{AE60AF35-B8C9-D5B3-5640-8E2DBF5C35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0921" y="1690687"/>
            <a:ext cx="7038775" cy="3699459"/>
          </a:xfrm>
          <a:prstGeom prst="rect">
            <a:avLst/>
          </a:prstGeom>
        </p:spPr>
      </p:pic>
      <p:sp>
        <p:nvSpPr>
          <p:cNvPr id="12" name="TextBox 11">
            <a:extLst>
              <a:ext uri="{FF2B5EF4-FFF2-40B4-BE49-F238E27FC236}">
                <a16:creationId xmlns:a16="http://schemas.microsoft.com/office/drawing/2014/main" id="{408EB90B-F360-3428-75D2-4B6EC29663B0}"/>
              </a:ext>
            </a:extLst>
          </p:cNvPr>
          <p:cNvSpPr txBox="1"/>
          <p:nvPr/>
        </p:nvSpPr>
        <p:spPr>
          <a:xfrm>
            <a:off x="7943849" y="933450"/>
            <a:ext cx="3981451" cy="3631761"/>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r>
              <a:rPr lang="en-US" sz="3600" dirty="0"/>
              <a:t>Our Mission</a:t>
            </a:r>
          </a:p>
          <a:p>
            <a:pPr marR="0" algn="l" defTabSz="914400" rtl="0" fontAlgn="auto" latinLnBrk="0" hangingPunct="0">
              <a:lnSpc>
                <a:spcPct val="100000"/>
              </a:lnSpc>
              <a:spcBef>
                <a:spcPts val="0"/>
              </a:spcBef>
              <a:spcAft>
                <a:spcPts val="0"/>
              </a:spcAft>
              <a:buClrTx/>
              <a:buSzTx/>
              <a:tabLst/>
            </a:pPr>
            <a:r>
              <a:rPr lang="en-US" sz="1600" dirty="0"/>
              <a:t>Promote and maintain the highest standards in the field of death investigation. </a:t>
            </a:r>
          </a:p>
          <a:p>
            <a:pPr marR="0" algn="l" defTabSz="914400" rtl="0" fontAlgn="auto" latinLnBrk="0" hangingPunct="0">
              <a:lnSpc>
                <a:spcPct val="100000"/>
              </a:lnSpc>
              <a:spcBef>
                <a:spcPts val="0"/>
              </a:spcBef>
              <a:spcAft>
                <a:spcPts val="0"/>
              </a:spcAft>
              <a:buClrTx/>
              <a:buSzTx/>
              <a:tabLst/>
            </a:pPr>
            <a:endParaRPr lang="en-US" sz="1600" dirty="0"/>
          </a:p>
          <a:p>
            <a:pPr marR="0" algn="l" defTabSz="914400" rtl="0" fontAlgn="auto" latinLnBrk="0" hangingPunct="0">
              <a:lnSpc>
                <a:spcPct val="100000"/>
              </a:lnSpc>
              <a:spcBef>
                <a:spcPts val="0"/>
              </a:spcBef>
              <a:spcAft>
                <a:spcPts val="0"/>
              </a:spcAft>
              <a:buClrTx/>
              <a:buSzTx/>
              <a:tabLst/>
            </a:pPr>
            <a:r>
              <a:rPr lang="en-US" sz="1600" dirty="0"/>
              <a:t>Provide a timely, accurate, and legally defensible cause and manner of death.</a:t>
            </a:r>
          </a:p>
          <a:p>
            <a:pPr marR="0" algn="l" defTabSz="914400" rtl="0" fontAlgn="auto" latinLnBrk="0" hangingPunct="0">
              <a:lnSpc>
                <a:spcPct val="100000"/>
              </a:lnSpc>
              <a:spcBef>
                <a:spcPts val="0"/>
              </a:spcBef>
              <a:spcAft>
                <a:spcPts val="0"/>
              </a:spcAft>
              <a:buClrTx/>
              <a:buSzTx/>
              <a:tabLst/>
            </a:pPr>
            <a:endParaRPr lang="en-US" sz="1600" dirty="0"/>
          </a:p>
          <a:p>
            <a:pPr marR="0" algn="l" defTabSz="914400" rtl="0" fontAlgn="auto" latinLnBrk="0" hangingPunct="0">
              <a:lnSpc>
                <a:spcPct val="100000"/>
              </a:lnSpc>
              <a:spcBef>
                <a:spcPts val="0"/>
              </a:spcBef>
              <a:spcAft>
                <a:spcPts val="0"/>
              </a:spcAft>
              <a:buClrTx/>
              <a:buSzTx/>
              <a:tabLst/>
            </a:pPr>
            <a:r>
              <a:rPr lang="en-US" sz="1600" dirty="0"/>
              <a:t>Enhance public safety through reducing the incidence of preventable deaths.</a:t>
            </a:r>
          </a:p>
          <a:p>
            <a:pPr marR="0" algn="l" defTabSz="914400" rtl="0" fontAlgn="auto" latinLnBrk="0" hangingPunct="0">
              <a:lnSpc>
                <a:spcPct val="100000"/>
              </a:lnSpc>
              <a:spcBef>
                <a:spcPts val="0"/>
              </a:spcBef>
              <a:spcAft>
                <a:spcPts val="0"/>
              </a:spcAft>
              <a:buClrTx/>
              <a:buSzTx/>
              <a:tabLst/>
            </a:pPr>
            <a:endParaRPr lang="en-US" sz="1600" dirty="0"/>
          </a:p>
          <a:p>
            <a:pPr marR="0" algn="l" defTabSz="914400" rtl="0" fontAlgn="auto" latinLnBrk="0" hangingPunct="0">
              <a:lnSpc>
                <a:spcPct val="100000"/>
              </a:lnSpc>
              <a:spcBef>
                <a:spcPts val="0"/>
              </a:spcBef>
              <a:spcAft>
                <a:spcPts val="0"/>
              </a:spcAft>
              <a:buClrTx/>
              <a:buSzTx/>
              <a:tabLst/>
            </a:pPr>
            <a:r>
              <a:rPr lang="en-US" sz="1600" dirty="0"/>
              <a:t>Protect the interests of deceased individuals and their families; and serve the community.</a:t>
            </a:r>
            <a:endParaRPr lang="en-US" sz="3600" dirty="0"/>
          </a:p>
          <a:p>
            <a:pPr marL="0" marR="0" indent="0" algn="l" defTabSz="914400" rtl="0" fontAlgn="auto" latinLnBrk="0" hangingPunct="0">
              <a:lnSpc>
                <a:spcPct val="100000"/>
              </a:lnSpc>
              <a:spcBef>
                <a:spcPts val="0"/>
              </a:spcBef>
              <a:spcAft>
                <a:spcPts val="0"/>
              </a:spcAft>
              <a:buClrTx/>
              <a:buSzTx/>
              <a:buFontTx/>
              <a:buNone/>
              <a:tabLst/>
            </a:pPr>
            <a:endParaRPr kumimoji="0" lang="en-US" sz="1800" b="0" i="0" u="none" strike="noStrike" cap="none" spc="0" normalizeH="0" baseline="0" dirty="0">
              <a:ln>
                <a:noFill/>
              </a:ln>
              <a:solidFill>
                <a:srgbClr val="000000"/>
              </a:solidFill>
              <a:effectLst/>
              <a:uFillTx/>
              <a:latin typeface="+mn-lt"/>
              <a:ea typeface="+mn-ea"/>
              <a:cs typeface="+mn-cs"/>
              <a:sym typeface="Calibri"/>
            </a:endParaRPr>
          </a:p>
        </p:txBody>
      </p:sp>
    </p:spTree>
    <p:extLst>
      <p:ext uri="{BB962C8B-B14F-4D97-AF65-F5344CB8AC3E}">
        <p14:creationId xmlns:p14="http://schemas.microsoft.com/office/powerpoint/2010/main" val="348531975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2">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2">
                                            <p:txEl>
                                              <p:pRg st="7" end="7"/>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extLst>
    <p:ext uri="{6950BFC3-D8DA-4A85-94F7-54DA5524770B}">
      <p188:commentRel xmlns:p188="http://schemas.microsoft.com/office/powerpoint/2018/8/main" r:id="rId2"/>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63DB7-400B-C74C-9C11-9071678AE482}"/>
              </a:ext>
            </a:extLst>
          </p:cNvPr>
          <p:cNvSpPr>
            <a:spLocks noGrp="1"/>
          </p:cNvSpPr>
          <p:nvPr>
            <p:ph type="title"/>
          </p:nvPr>
        </p:nvSpPr>
        <p:spPr>
          <a:xfrm>
            <a:off x="257175" y="457200"/>
            <a:ext cx="7058025" cy="1600200"/>
          </a:xfrm>
        </p:spPr>
        <p:txBody>
          <a:bodyPr>
            <a:normAutofit fontScale="90000"/>
          </a:bodyPr>
          <a:lstStyle/>
          <a:p>
            <a:r>
              <a:rPr lang="en-US" sz="2400" dirty="0"/>
              <a:t>Goal 1 - Achieve full accreditation for the Medical Examiner’s Office and Toxicology Laboratory</a:t>
            </a:r>
            <a:br>
              <a:rPr lang="en-US" sz="2000" dirty="0"/>
            </a:br>
            <a:br>
              <a:rPr lang="en-US" sz="2000" dirty="0"/>
            </a:br>
            <a:endParaRPr lang="en-US" sz="2000" dirty="0"/>
          </a:p>
        </p:txBody>
      </p:sp>
      <p:sp>
        <p:nvSpPr>
          <p:cNvPr id="4" name="Text Placeholder 3">
            <a:extLst>
              <a:ext uri="{FF2B5EF4-FFF2-40B4-BE49-F238E27FC236}">
                <a16:creationId xmlns:a16="http://schemas.microsoft.com/office/drawing/2014/main" id="{269AC9D5-6923-8343-935A-13A6F2BF0010}"/>
              </a:ext>
            </a:extLst>
          </p:cNvPr>
          <p:cNvSpPr>
            <a:spLocks noGrp="1"/>
          </p:cNvSpPr>
          <p:nvPr>
            <p:ph type="body" sz="quarter" idx="1"/>
          </p:nvPr>
        </p:nvSpPr>
        <p:spPr>
          <a:xfrm>
            <a:off x="363537" y="2131179"/>
            <a:ext cx="3932239" cy="3811588"/>
          </a:xfrm>
        </p:spPr>
        <p:txBody>
          <a:bodyPr/>
          <a:lstStyle/>
          <a:p>
            <a:pPr marL="285750" indent="-285750">
              <a:buFont typeface="Arial" panose="020B0604020202020204" pitchFamily="34" charset="0"/>
              <a:buChar char="•"/>
            </a:pPr>
            <a:r>
              <a:rPr lang="en-US" dirty="0"/>
              <a:t>Successfully achieved full NAME Accreditation in 2025 after prior provisional status.</a:t>
            </a:r>
          </a:p>
          <a:p>
            <a:pPr marL="285750" indent="-285750">
              <a:buFont typeface="Arial" panose="020B0604020202020204" pitchFamily="34" charset="0"/>
              <a:buChar char="•"/>
            </a:pPr>
            <a:r>
              <a:rPr lang="en-US" dirty="0"/>
              <a:t>Hiring of additional staff reduced workload to 248 autopsies per doctor per year and improved turnaround time from 124 days (2023) to 49 days (2025).</a:t>
            </a:r>
          </a:p>
          <a:p>
            <a:pPr marL="285750" indent="-285750">
              <a:buFont typeface="Arial" panose="020B0604020202020204" pitchFamily="34" charset="0"/>
              <a:buChar char="•"/>
            </a:pPr>
            <a:r>
              <a:rPr lang="en-US" dirty="0"/>
              <a:t>Toxicology Lab maintained ISO/IEC 17025 accreditation.</a:t>
            </a:r>
          </a:p>
          <a:p>
            <a:pPr marL="285750" indent="-285750">
              <a:buFont typeface="Arial" panose="020B0604020202020204" pitchFamily="34" charset="0"/>
              <a:buChar char="•"/>
            </a:pPr>
            <a:endParaRPr lang="en-US" dirty="0"/>
          </a:p>
        </p:txBody>
      </p:sp>
      <p:pic>
        <p:nvPicPr>
          <p:cNvPr id="7" name="Picture 6">
            <a:extLst>
              <a:ext uri="{FF2B5EF4-FFF2-40B4-BE49-F238E27FC236}">
                <a16:creationId xmlns:a16="http://schemas.microsoft.com/office/drawing/2014/main" id="{75626DE7-985F-7542-07B2-3E54C2A92FB6}"/>
              </a:ext>
            </a:extLst>
          </p:cNvPr>
          <p:cNvPicPr>
            <a:picLocks noChangeAspect="1"/>
          </p:cNvPicPr>
          <p:nvPr/>
        </p:nvPicPr>
        <p:blipFill>
          <a:blip r:embed="rId3"/>
          <a:stretch>
            <a:fillRect/>
          </a:stretch>
        </p:blipFill>
        <p:spPr>
          <a:xfrm>
            <a:off x="11183814" y="5942767"/>
            <a:ext cx="1008185" cy="915232"/>
          </a:xfrm>
          <a:prstGeom prst="rect">
            <a:avLst/>
          </a:prstGeom>
        </p:spPr>
      </p:pic>
      <p:pic>
        <p:nvPicPr>
          <p:cNvPr id="13" name="Picture 12">
            <a:extLst>
              <a:ext uri="{FF2B5EF4-FFF2-40B4-BE49-F238E27FC236}">
                <a16:creationId xmlns:a16="http://schemas.microsoft.com/office/drawing/2014/main" id="{6B3303E2-8B0B-E64F-E7A1-9704FDFC405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62525" y="2037517"/>
            <a:ext cx="7048500" cy="3905250"/>
          </a:xfrm>
          <a:prstGeom prst="rect">
            <a:avLst/>
          </a:prstGeom>
          <a:ln w="38100">
            <a:solidFill>
              <a:schemeClr val="tx1"/>
            </a:solidFill>
          </a:ln>
        </p:spPr>
      </p:pic>
    </p:spTree>
    <p:extLst>
      <p:ext uri="{BB962C8B-B14F-4D97-AF65-F5344CB8AC3E}">
        <p14:creationId xmlns:p14="http://schemas.microsoft.com/office/powerpoint/2010/main" val="2049465888"/>
      </p:ext>
    </p:extLst>
  </p:cSld>
  <p:clrMapOvr>
    <a:masterClrMapping/>
  </p:clrMapOvr>
  <p:transition spd="med"/>
  <p:extLst>
    <p:ext uri="{6950BFC3-D8DA-4A85-94F7-54DA5524770B}">
      <p188:commentRel xmlns:p188="http://schemas.microsoft.com/office/powerpoint/2018/8/main" r:id="rId2"/>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63DB7-400B-C74C-9C11-9071678AE482}"/>
              </a:ext>
            </a:extLst>
          </p:cNvPr>
          <p:cNvSpPr>
            <a:spLocks noGrp="1"/>
          </p:cNvSpPr>
          <p:nvPr>
            <p:ph type="title"/>
          </p:nvPr>
        </p:nvSpPr>
        <p:spPr>
          <a:xfrm>
            <a:off x="320041" y="457200"/>
            <a:ext cx="6217920" cy="1600200"/>
          </a:xfrm>
        </p:spPr>
        <p:txBody>
          <a:bodyPr>
            <a:normAutofit/>
          </a:bodyPr>
          <a:lstStyle/>
          <a:p>
            <a:r>
              <a:rPr lang="en-US" sz="2200" dirty="0"/>
              <a:t>Goal 2 – Establish Epidemiology Partnership</a:t>
            </a:r>
            <a:br>
              <a:rPr lang="en-US" sz="2200" dirty="0"/>
            </a:br>
            <a:br>
              <a:rPr lang="en-US" sz="2200" dirty="0"/>
            </a:br>
            <a:endParaRPr lang="en-US" sz="2200" dirty="0"/>
          </a:p>
        </p:txBody>
      </p:sp>
      <p:sp>
        <p:nvSpPr>
          <p:cNvPr id="4" name="Text Placeholder 3">
            <a:extLst>
              <a:ext uri="{FF2B5EF4-FFF2-40B4-BE49-F238E27FC236}">
                <a16:creationId xmlns:a16="http://schemas.microsoft.com/office/drawing/2014/main" id="{269AC9D5-6923-8343-935A-13A6F2BF0010}"/>
              </a:ext>
            </a:extLst>
          </p:cNvPr>
          <p:cNvSpPr>
            <a:spLocks noGrp="1"/>
          </p:cNvSpPr>
          <p:nvPr>
            <p:ph type="body" sz="quarter" idx="1"/>
          </p:nvPr>
        </p:nvSpPr>
        <p:spPr>
          <a:xfrm>
            <a:off x="208851" y="1803018"/>
            <a:ext cx="3932239" cy="3811588"/>
          </a:xfrm>
        </p:spPr>
        <p:txBody>
          <a:bodyPr/>
          <a:lstStyle/>
          <a:p>
            <a:pPr marL="285750" indent="-285750">
              <a:buFont typeface="Arial" panose="020B0604020202020204" pitchFamily="34" charset="0"/>
              <a:buChar char="•"/>
            </a:pPr>
            <a:r>
              <a:rPr lang="en-US" dirty="0"/>
              <a:t>Partnership not yet formalized, but progress being made.</a:t>
            </a:r>
          </a:p>
          <a:p>
            <a:pPr marL="285750" indent="-285750">
              <a:buFont typeface="Arial" panose="020B0604020202020204" pitchFamily="34" charset="0"/>
              <a:buChar char="•"/>
            </a:pPr>
            <a:r>
              <a:rPr lang="en-US" dirty="0"/>
              <a:t>Active collaboration with MCW, OD-PHAST, and multiple death review teams.</a:t>
            </a:r>
          </a:p>
          <a:p>
            <a:pPr marL="285750" indent="-285750">
              <a:buFont typeface="Arial" panose="020B0604020202020204" pitchFamily="34" charset="0"/>
              <a:buChar char="•"/>
            </a:pPr>
            <a:r>
              <a:rPr lang="en-US" dirty="0"/>
              <a:t>Expanded use of ME data to support public health insights and prevention strategies.</a:t>
            </a:r>
          </a:p>
          <a:p>
            <a:pPr marL="285750" indent="-285750">
              <a:buFont typeface="Arial" panose="020B0604020202020204" pitchFamily="34" charset="0"/>
              <a:buChar char="•"/>
            </a:pPr>
            <a:r>
              <a:rPr lang="en-US" dirty="0"/>
              <a:t>Contributed data to Opioid Overdose Dashboard (launched 2025) and crash dashboard.</a:t>
            </a:r>
          </a:p>
        </p:txBody>
      </p:sp>
      <p:pic>
        <p:nvPicPr>
          <p:cNvPr id="7" name="Picture 6">
            <a:extLst>
              <a:ext uri="{FF2B5EF4-FFF2-40B4-BE49-F238E27FC236}">
                <a16:creationId xmlns:a16="http://schemas.microsoft.com/office/drawing/2014/main" id="{75626DE7-985F-7542-07B2-3E54C2A92FB6}"/>
              </a:ext>
            </a:extLst>
          </p:cNvPr>
          <p:cNvPicPr>
            <a:picLocks noChangeAspect="1"/>
          </p:cNvPicPr>
          <p:nvPr/>
        </p:nvPicPr>
        <p:blipFill>
          <a:blip r:embed="rId2"/>
          <a:stretch>
            <a:fillRect/>
          </a:stretch>
        </p:blipFill>
        <p:spPr>
          <a:xfrm>
            <a:off x="11183814" y="5942767"/>
            <a:ext cx="1008185" cy="915232"/>
          </a:xfrm>
          <a:prstGeom prst="rect">
            <a:avLst/>
          </a:prstGeom>
        </p:spPr>
      </p:pic>
      <p:pic>
        <p:nvPicPr>
          <p:cNvPr id="6" name="Picture 5">
            <a:extLst>
              <a:ext uri="{FF2B5EF4-FFF2-40B4-BE49-F238E27FC236}">
                <a16:creationId xmlns:a16="http://schemas.microsoft.com/office/drawing/2014/main" id="{F30DBF19-331D-8942-7377-4463DE16CE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9659" y="2047042"/>
            <a:ext cx="6972300" cy="3895725"/>
          </a:xfrm>
          <a:prstGeom prst="rect">
            <a:avLst/>
          </a:prstGeom>
          <a:ln w="38100">
            <a:solidFill>
              <a:schemeClr val="tx1"/>
            </a:solidFill>
          </a:ln>
        </p:spPr>
      </p:pic>
    </p:spTree>
    <p:extLst>
      <p:ext uri="{BB962C8B-B14F-4D97-AF65-F5344CB8AC3E}">
        <p14:creationId xmlns:p14="http://schemas.microsoft.com/office/powerpoint/2010/main" val="4142107585"/>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63DB7-400B-C74C-9C11-9071678AE482}"/>
              </a:ext>
            </a:extLst>
          </p:cNvPr>
          <p:cNvSpPr>
            <a:spLocks noGrp="1"/>
          </p:cNvSpPr>
          <p:nvPr>
            <p:ph type="title"/>
          </p:nvPr>
        </p:nvSpPr>
        <p:spPr>
          <a:xfrm>
            <a:off x="187854" y="635000"/>
            <a:ext cx="7669213" cy="1600200"/>
          </a:xfrm>
        </p:spPr>
        <p:txBody>
          <a:bodyPr>
            <a:normAutofit fontScale="90000"/>
          </a:bodyPr>
          <a:lstStyle/>
          <a:p>
            <a:br>
              <a:rPr lang="en-US" sz="2200" dirty="0"/>
            </a:br>
            <a:br>
              <a:rPr lang="en-US" sz="2200" dirty="0"/>
            </a:br>
            <a:r>
              <a:rPr lang="en-US" sz="2700" dirty="0"/>
              <a:t>Goal 3 – Maintain Competitive Compensation</a:t>
            </a:r>
            <a:br>
              <a:rPr lang="en-US" sz="2200" dirty="0"/>
            </a:br>
            <a:br>
              <a:rPr lang="en-US" sz="2200" dirty="0"/>
            </a:br>
            <a:br>
              <a:rPr lang="en-US" sz="2200" dirty="0"/>
            </a:br>
            <a:endParaRPr lang="en-US" sz="2200" dirty="0"/>
          </a:p>
        </p:txBody>
      </p:sp>
      <p:sp>
        <p:nvSpPr>
          <p:cNvPr id="4" name="Text Placeholder 3">
            <a:extLst>
              <a:ext uri="{FF2B5EF4-FFF2-40B4-BE49-F238E27FC236}">
                <a16:creationId xmlns:a16="http://schemas.microsoft.com/office/drawing/2014/main" id="{269AC9D5-6923-8343-935A-13A6F2BF0010}"/>
              </a:ext>
            </a:extLst>
          </p:cNvPr>
          <p:cNvSpPr>
            <a:spLocks noGrp="1"/>
          </p:cNvSpPr>
          <p:nvPr>
            <p:ph type="body" sz="quarter" idx="1"/>
          </p:nvPr>
        </p:nvSpPr>
        <p:spPr>
          <a:xfrm>
            <a:off x="450321" y="2472267"/>
            <a:ext cx="3932239" cy="3811588"/>
          </a:xfrm>
        </p:spPr>
        <p:txBody>
          <a:bodyPr/>
          <a:lstStyle/>
          <a:p>
            <a:pPr marL="285750" indent="-285750">
              <a:buFont typeface="Arial" panose="020B0604020202020204" pitchFamily="34" charset="0"/>
              <a:buChar char="•"/>
            </a:pPr>
            <a:r>
              <a:rPr lang="en-US" dirty="0"/>
              <a:t>Achieved target benchmark: within 10% of Hennepin County ME Office</a:t>
            </a:r>
          </a:p>
          <a:p>
            <a:pPr marL="285750" indent="-285750">
              <a:buFont typeface="Arial" panose="020B0604020202020204" pitchFamily="34" charset="0"/>
              <a:buChar char="•"/>
            </a:pPr>
            <a:r>
              <a:rPr lang="en-US" dirty="0"/>
              <a:t>Implemented compensation study adjustments and new pay grades</a:t>
            </a:r>
          </a:p>
          <a:p>
            <a:pPr marL="285750" indent="-285750">
              <a:buFont typeface="Arial" panose="020B0604020202020204" pitchFamily="34" charset="0"/>
              <a:buChar char="•"/>
            </a:pPr>
            <a:r>
              <a:rPr lang="en-US" dirty="0"/>
              <a:t>Provided targeted increases to increase retention</a:t>
            </a:r>
          </a:p>
          <a:p>
            <a:pPr marL="285750" indent="-285750">
              <a:buFont typeface="Arial" panose="020B0604020202020204" pitchFamily="34" charset="0"/>
              <a:buChar char="•"/>
            </a:pPr>
            <a:r>
              <a:rPr lang="en-US" dirty="0"/>
              <a:t>Improved positioning for recruitment and retention of qualified staff</a:t>
            </a:r>
          </a:p>
          <a:p>
            <a:pPr marL="285750" indent="-285750">
              <a:buFont typeface="Arial" panose="020B0604020202020204" pitchFamily="34" charset="0"/>
              <a:buChar char="•"/>
            </a:pPr>
            <a:r>
              <a:rPr lang="en-US" dirty="0"/>
              <a:t>Conditions could change with loss of staff funded by Opioid Settlement Funds</a:t>
            </a:r>
          </a:p>
        </p:txBody>
      </p:sp>
      <p:pic>
        <p:nvPicPr>
          <p:cNvPr id="7" name="Picture 6">
            <a:extLst>
              <a:ext uri="{FF2B5EF4-FFF2-40B4-BE49-F238E27FC236}">
                <a16:creationId xmlns:a16="http://schemas.microsoft.com/office/drawing/2014/main" id="{75626DE7-985F-7542-07B2-3E54C2A92FB6}"/>
              </a:ext>
            </a:extLst>
          </p:cNvPr>
          <p:cNvPicPr>
            <a:picLocks noChangeAspect="1"/>
          </p:cNvPicPr>
          <p:nvPr/>
        </p:nvPicPr>
        <p:blipFill>
          <a:blip r:embed="rId2"/>
          <a:stretch>
            <a:fillRect/>
          </a:stretch>
        </p:blipFill>
        <p:spPr>
          <a:xfrm>
            <a:off x="11183814" y="5942767"/>
            <a:ext cx="1008185" cy="915232"/>
          </a:xfrm>
          <a:prstGeom prst="rect">
            <a:avLst/>
          </a:prstGeom>
        </p:spPr>
      </p:pic>
      <p:pic>
        <p:nvPicPr>
          <p:cNvPr id="6" name="Picture 5">
            <a:extLst>
              <a:ext uri="{FF2B5EF4-FFF2-40B4-BE49-F238E27FC236}">
                <a16:creationId xmlns:a16="http://schemas.microsoft.com/office/drawing/2014/main" id="{5E85BE01-161D-0A4C-E4B4-2E45B4C358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54139" y="1957507"/>
            <a:ext cx="6987540" cy="3985260"/>
          </a:xfrm>
          <a:prstGeom prst="rect">
            <a:avLst/>
          </a:prstGeom>
          <a:ln w="38100">
            <a:gradFill>
              <a:gsLst>
                <a:gs pos="100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Tree>
    <p:extLst>
      <p:ext uri="{BB962C8B-B14F-4D97-AF65-F5344CB8AC3E}">
        <p14:creationId xmlns:p14="http://schemas.microsoft.com/office/powerpoint/2010/main" val="406144891"/>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63DB7-400B-C74C-9C11-9071678AE482}"/>
              </a:ext>
            </a:extLst>
          </p:cNvPr>
          <p:cNvSpPr>
            <a:spLocks noGrp="1"/>
          </p:cNvSpPr>
          <p:nvPr>
            <p:ph type="title"/>
          </p:nvPr>
        </p:nvSpPr>
        <p:spPr>
          <a:xfrm>
            <a:off x="868970" y="457200"/>
            <a:ext cx="7691370" cy="1600200"/>
          </a:xfrm>
        </p:spPr>
        <p:txBody>
          <a:bodyPr>
            <a:normAutofit/>
          </a:bodyPr>
          <a:lstStyle/>
          <a:p>
            <a:r>
              <a:rPr lang="en-US" sz="2400" dirty="0"/>
              <a:t>Goal 4 – Expand Continuing Education</a:t>
            </a:r>
            <a:br>
              <a:rPr lang="en-US" sz="2400" dirty="0"/>
            </a:br>
            <a:br>
              <a:rPr lang="en-US" sz="2400" dirty="0"/>
            </a:br>
            <a:endParaRPr lang="en-US" sz="2400" dirty="0"/>
          </a:p>
        </p:txBody>
      </p:sp>
      <p:sp>
        <p:nvSpPr>
          <p:cNvPr id="4" name="Text Placeholder 3">
            <a:extLst>
              <a:ext uri="{FF2B5EF4-FFF2-40B4-BE49-F238E27FC236}">
                <a16:creationId xmlns:a16="http://schemas.microsoft.com/office/drawing/2014/main" id="{269AC9D5-6923-8343-935A-13A6F2BF0010}"/>
              </a:ext>
            </a:extLst>
          </p:cNvPr>
          <p:cNvSpPr>
            <a:spLocks noGrp="1"/>
          </p:cNvSpPr>
          <p:nvPr>
            <p:ph type="body" sz="quarter" idx="1"/>
          </p:nvPr>
        </p:nvSpPr>
        <p:spPr>
          <a:xfrm>
            <a:off x="246400" y="1785025"/>
            <a:ext cx="3932239" cy="3811588"/>
          </a:xfrm>
        </p:spPr>
        <p:txBody>
          <a:bodyPr/>
          <a:lstStyle/>
          <a:p>
            <a:pPr marL="285750" indent="-285750">
              <a:buFont typeface="Arial" panose="020B0604020202020204" pitchFamily="34" charset="0"/>
              <a:buChar char="•"/>
            </a:pPr>
            <a:r>
              <a:rPr lang="en-US" dirty="0"/>
              <a:t>16 staff members (cross-functional) participated in continuing education</a:t>
            </a:r>
          </a:p>
          <a:p>
            <a:pPr marL="285750" indent="-285750">
              <a:buFont typeface="Arial" panose="020B0604020202020204" pitchFamily="34" charset="0"/>
              <a:buChar char="•"/>
            </a:pPr>
            <a:r>
              <a:rPr lang="en-US" dirty="0"/>
              <a:t>Monthly in-service training (hybrid format) with broad staff participation</a:t>
            </a:r>
          </a:p>
          <a:p>
            <a:pPr marL="285750" indent="-285750">
              <a:buFont typeface="Arial" panose="020B0604020202020204" pitchFamily="34" charset="0"/>
              <a:buChar char="•"/>
            </a:pPr>
            <a:r>
              <a:rPr lang="en-US" dirty="0"/>
              <a:t>Participation in national conferences, state meetings, and lab collaborations </a:t>
            </a:r>
          </a:p>
          <a:p>
            <a:pPr marL="285750" indent="-285750">
              <a:buFont typeface="Arial" panose="020B0604020202020204" pitchFamily="34" charset="0"/>
              <a:buChar char="•"/>
            </a:pPr>
            <a:r>
              <a:rPr lang="en-US" dirty="0"/>
              <a:t>Leveraged virtual learning to support all shifts and operational needs </a:t>
            </a:r>
          </a:p>
          <a:p>
            <a:pPr marL="285750" indent="-285750">
              <a:buFont typeface="Arial" panose="020B0604020202020204" pitchFamily="34" charset="0"/>
              <a:buChar char="•"/>
            </a:pPr>
            <a:r>
              <a:rPr lang="en-US" dirty="0"/>
              <a:t>Financial constraints still limit ability for all available staff to attend seminars</a:t>
            </a:r>
          </a:p>
        </p:txBody>
      </p:sp>
      <p:pic>
        <p:nvPicPr>
          <p:cNvPr id="7" name="Picture 6">
            <a:extLst>
              <a:ext uri="{FF2B5EF4-FFF2-40B4-BE49-F238E27FC236}">
                <a16:creationId xmlns:a16="http://schemas.microsoft.com/office/drawing/2014/main" id="{75626DE7-985F-7542-07B2-3E54C2A92FB6}"/>
              </a:ext>
            </a:extLst>
          </p:cNvPr>
          <p:cNvPicPr>
            <a:picLocks noChangeAspect="1"/>
          </p:cNvPicPr>
          <p:nvPr/>
        </p:nvPicPr>
        <p:blipFill>
          <a:blip r:embed="rId2"/>
          <a:stretch>
            <a:fillRect/>
          </a:stretch>
        </p:blipFill>
        <p:spPr>
          <a:xfrm>
            <a:off x="11183814" y="5942767"/>
            <a:ext cx="1008185" cy="915232"/>
          </a:xfrm>
          <a:prstGeom prst="rect">
            <a:avLst/>
          </a:prstGeom>
        </p:spPr>
      </p:pic>
      <p:pic>
        <p:nvPicPr>
          <p:cNvPr id="6" name="Picture 5">
            <a:extLst>
              <a:ext uri="{FF2B5EF4-FFF2-40B4-BE49-F238E27FC236}">
                <a16:creationId xmlns:a16="http://schemas.microsoft.com/office/drawing/2014/main" id="{41E094A9-6172-B724-0EE4-DD5D9D101D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3402" y="2057400"/>
            <a:ext cx="6979920" cy="3970020"/>
          </a:xfrm>
          <a:prstGeom prst="rect">
            <a:avLst/>
          </a:prstGeom>
          <a:ln w="38100">
            <a:gradFill>
              <a:gsLst>
                <a:gs pos="100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Tree>
    <p:extLst>
      <p:ext uri="{BB962C8B-B14F-4D97-AF65-F5344CB8AC3E}">
        <p14:creationId xmlns:p14="http://schemas.microsoft.com/office/powerpoint/2010/main" val="937460089"/>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63DB7-400B-C74C-9C11-9071678AE482}"/>
              </a:ext>
            </a:extLst>
          </p:cNvPr>
          <p:cNvSpPr>
            <a:spLocks noGrp="1"/>
          </p:cNvSpPr>
          <p:nvPr>
            <p:ph type="title"/>
          </p:nvPr>
        </p:nvSpPr>
        <p:spPr>
          <a:xfrm>
            <a:off x="350197" y="457200"/>
            <a:ext cx="10933888" cy="1600200"/>
          </a:xfrm>
        </p:spPr>
        <p:txBody>
          <a:bodyPr/>
          <a:lstStyle/>
          <a:p>
            <a:r>
              <a:rPr lang="en-US" sz="2400" dirty="0"/>
              <a:t>Goal 5 – Strengthen Workplace Culture &amp; Engagement </a:t>
            </a:r>
            <a:br>
              <a:rPr lang="en-US" dirty="0"/>
            </a:br>
            <a:endParaRPr lang="en-US" dirty="0"/>
          </a:p>
        </p:txBody>
      </p:sp>
      <p:sp>
        <p:nvSpPr>
          <p:cNvPr id="4" name="Text Placeholder 3">
            <a:extLst>
              <a:ext uri="{FF2B5EF4-FFF2-40B4-BE49-F238E27FC236}">
                <a16:creationId xmlns:a16="http://schemas.microsoft.com/office/drawing/2014/main" id="{269AC9D5-6923-8343-935A-13A6F2BF0010}"/>
              </a:ext>
            </a:extLst>
          </p:cNvPr>
          <p:cNvSpPr>
            <a:spLocks noGrp="1"/>
          </p:cNvSpPr>
          <p:nvPr>
            <p:ph type="body" sz="quarter" idx="1"/>
          </p:nvPr>
        </p:nvSpPr>
        <p:spPr>
          <a:xfrm>
            <a:off x="645233" y="2504873"/>
            <a:ext cx="3932239" cy="3811588"/>
          </a:xfrm>
        </p:spPr>
        <p:txBody>
          <a:bodyPr/>
          <a:lstStyle/>
          <a:p>
            <a:pPr marL="285750" indent="-285750">
              <a:buFont typeface="Arial" panose="020B0604020202020204" pitchFamily="34" charset="0"/>
              <a:buChar char="•"/>
            </a:pPr>
            <a:r>
              <a:rPr lang="en-US" dirty="0"/>
              <a:t>Met goal with 6 departmental activities in 2025</a:t>
            </a:r>
          </a:p>
          <a:p>
            <a:pPr marL="285750" indent="-285750">
              <a:buFont typeface="Arial" panose="020B0604020202020204" pitchFamily="34" charset="0"/>
              <a:buChar char="•"/>
            </a:pPr>
            <a:r>
              <a:rPr lang="en-US" dirty="0"/>
              <a:t>Hosted holiday parties, office luncheons, and themed pot-luck events</a:t>
            </a:r>
          </a:p>
          <a:p>
            <a:pPr marL="285750" indent="-285750">
              <a:buFont typeface="Arial" panose="020B0604020202020204" pitchFamily="34" charset="0"/>
              <a:buChar char="•"/>
            </a:pPr>
            <a:r>
              <a:rPr lang="en-US" dirty="0"/>
              <a:t>Strong participation and engagement across all teams</a:t>
            </a:r>
          </a:p>
          <a:p>
            <a:pPr marL="285750" indent="-285750">
              <a:buFont typeface="Arial" panose="020B0604020202020204" pitchFamily="34" charset="0"/>
              <a:buChar char="•"/>
            </a:pPr>
            <a:r>
              <a:rPr lang="en-US" dirty="0"/>
              <a:t>Continued focus on employee well-being, collaboration, and retention</a:t>
            </a:r>
          </a:p>
        </p:txBody>
      </p:sp>
      <p:pic>
        <p:nvPicPr>
          <p:cNvPr id="7" name="Picture 6">
            <a:extLst>
              <a:ext uri="{FF2B5EF4-FFF2-40B4-BE49-F238E27FC236}">
                <a16:creationId xmlns:a16="http://schemas.microsoft.com/office/drawing/2014/main" id="{75626DE7-985F-7542-07B2-3E54C2A92FB6}"/>
              </a:ext>
            </a:extLst>
          </p:cNvPr>
          <p:cNvPicPr>
            <a:picLocks noChangeAspect="1"/>
          </p:cNvPicPr>
          <p:nvPr/>
        </p:nvPicPr>
        <p:blipFill>
          <a:blip r:embed="rId2"/>
          <a:stretch>
            <a:fillRect/>
          </a:stretch>
        </p:blipFill>
        <p:spPr>
          <a:xfrm>
            <a:off x="11183814" y="5942767"/>
            <a:ext cx="1008185" cy="915232"/>
          </a:xfrm>
          <a:prstGeom prst="rect">
            <a:avLst/>
          </a:prstGeom>
        </p:spPr>
      </p:pic>
      <p:pic>
        <p:nvPicPr>
          <p:cNvPr id="6" name="Picture 5">
            <a:extLst>
              <a:ext uri="{FF2B5EF4-FFF2-40B4-BE49-F238E27FC236}">
                <a16:creationId xmlns:a16="http://schemas.microsoft.com/office/drawing/2014/main" id="{5D1CAC11-D41B-C280-88E0-FC75D20679F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54263" y="2057400"/>
            <a:ext cx="6987540" cy="3939540"/>
          </a:xfrm>
          <a:prstGeom prst="rect">
            <a:avLst/>
          </a:prstGeom>
          <a:ln w="38100">
            <a:gradFill>
              <a:gsLst>
                <a:gs pos="100000">
                  <a:schemeClr val="accent1">
                    <a:lumMod val="7000"/>
                    <a:lumOff val="93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p:spPr>
      </p:pic>
    </p:spTree>
    <p:extLst>
      <p:ext uri="{BB962C8B-B14F-4D97-AF65-F5344CB8AC3E}">
        <p14:creationId xmlns:p14="http://schemas.microsoft.com/office/powerpoint/2010/main" val="776862613"/>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A7B4F-8C97-E54D-8590-6686E4C9A083}"/>
              </a:ext>
            </a:extLst>
          </p:cNvPr>
          <p:cNvSpPr>
            <a:spLocks noGrp="1"/>
          </p:cNvSpPr>
          <p:nvPr>
            <p:ph type="title"/>
          </p:nvPr>
        </p:nvSpPr>
        <p:spPr/>
        <p:txBody>
          <a:bodyPr/>
          <a:lstStyle/>
          <a:p>
            <a:r>
              <a:rPr lang="en-US" dirty="0"/>
              <a:t>Other highlights from 2025</a:t>
            </a:r>
          </a:p>
        </p:txBody>
      </p:sp>
      <p:sp>
        <p:nvSpPr>
          <p:cNvPr id="3" name="Text Placeholder 2">
            <a:extLst>
              <a:ext uri="{FF2B5EF4-FFF2-40B4-BE49-F238E27FC236}">
                <a16:creationId xmlns:a16="http://schemas.microsoft.com/office/drawing/2014/main" id="{25643104-BDD0-3548-8BEC-2B7AB9CD4DE7}"/>
              </a:ext>
            </a:extLst>
          </p:cNvPr>
          <p:cNvSpPr>
            <a:spLocks noGrp="1"/>
          </p:cNvSpPr>
          <p:nvPr>
            <p:ph type="body" idx="1"/>
          </p:nvPr>
        </p:nvSpPr>
        <p:spPr/>
        <p:txBody>
          <a:bodyPr/>
          <a:lstStyle/>
          <a:p>
            <a:r>
              <a:rPr lang="en-US" dirty="0"/>
              <a:t>Completed ARPA-funded case management modernization, implementing Forensic Advantage and </a:t>
            </a:r>
            <a:r>
              <a:rPr lang="en-US" dirty="0" err="1"/>
              <a:t>Clinisys</a:t>
            </a:r>
            <a:r>
              <a:rPr lang="en-US" dirty="0"/>
              <a:t> with full financial integration into INFOR</a:t>
            </a:r>
          </a:p>
          <a:p>
            <a:r>
              <a:rPr lang="en-US" dirty="0"/>
              <a:t>Hired Operations Manager and Medical Records Coordinator, solidifying the administrative side of our department</a:t>
            </a:r>
          </a:p>
          <a:p>
            <a:r>
              <a:rPr lang="en-US" dirty="0"/>
              <a:t>Preformed 456 examinations for outside jurisdictions, expanding regional partnerships and generating additional revenue</a:t>
            </a:r>
          </a:p>
          <a:p>
            <a:r>
              <a:rPr lang="en-US" dirty="0"/>
              <a:t>Lowered Turn Around Time on case completion to 49 days</a:t>
            </a:r>
          </a:p>
          <a:p>
            <a:endParaRPr lang="en-US" dirty="0"/>
          </a:p>
        </p:txBody>
      </p:sp>
    </p:spTree>
    <p:extLst>
      <p:ext uri="{BB962C8B-B14F-4D97-AF65-F5344CB8AC3E}">
        <p14:creationId xmlns:p14="http://schemas.microsoft.com/office/powerpoint/2010/main" val="3272284165"/>
      </p:ext>
    </p:extLst>
  </p:cSld>
  <p:clrMapOvr>
    <a:masterClrMapping/>
  </p:clrMapOvr>
  <p:transition spd="med"/>
  <p:extLst>
    <p:ext uri="{6950BFC3-D8DA-4A85-94F7-54DA5524770B}">
      <p188:commentRel xmlns:p188="http://schemas.microsoft.com/office/powerpoint/2018/8/main" r:id="rId2"/>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AA7B4F-8C97-E54D-8590-6686E4C9A083}"/>
              </a:ext>
            </a:extLst>
          </p:cNvPr>
          <p:cNvSpPr>
            <a:spLocks noGrp="1"/>
          </p:cNvSpPr>
          <p:nvPr>
            <p:ph type="title"/>
          </p:nvPr>
        </p:nvSpPr>
        <p:spPr/>
        <p:txBody>
          <a:bodyPr/>
          <a:lstStyle/>
          <a:p>
            <a:r>
              <a:rPr lang="en-US" dirty="0"/>
              <a:t>Looking forward to 2026</a:t>
            </a:r>
          </a:p>
        </p:txBody>
      </p:sp>
      <p:sp>
        <p:nvSpPr>
          <p:cNvPr id="3" name="Text Placeholder 2">
            <a:extLst>
              <a:ext uri="{FF2B5EF4-FFF2-40B4-BE49-F238E27FC236}">
                <a16:creationId xmlns:a16="http://schemas.microsoft.com/office/drawing/2014/main" id="{25643104-BDD0-3548-8BEC-2B7AB9CD4DE7}"/>
              </a:ext>
            </a:extLst>
          </p:cNvPr>
          <p:cNvSpPr>
            <a:spLocks noGrp="1"/>
          </p:cNvSpPr>
          <p:nvPr>
            <p:ph type="body" idx="1"/>
          </p:nvPr>
        </p:nvSpPr>
        <p:spPr>
          <a:xfrm>
            <a:off x="291548" y="1690688"/>
            <a:ext cx="10515600" cy="4351338"/>
          </a:xfrm>
        </p:spPr>
        <p:txBody>
          <a:bodyPr>
            <a:normAutofit fontScale="92500"/>
          </a:bodyPr>
          <a:lstStyle/>
          <a:p>
            <a:r>
              <a:rPr lang="en-US" dirty="0"/>
              <a:t>Transition to new Forensic Science Center (2026): Enhancing capacity, technology, and regional collaboration</a:t>
            </a:r>
          </a:p>
          <a:p>
            <a:r>
              <a:rPr lang="en-US" dirty="0"/>
              <a:t>Implementation of new financial policy for delinquent funeral homes: Strengthening accountability and improving revenue collection</a:t>
            </a:r>
          </a:p>
          <a:p>
            <a:r>
              <a:rPr lang="en-US" dirty="0"/>
              <a:t>Continued modernization of operations. Leveraging new systems for record storage and modernizing payment options </a:t>
            </a:r>
          </a:p>
          <a:p>
            <a:r>
              <a:rPr lang="en-US" dirty="0"/>
              <a:t>Expansion of regional partnerships: growing our toxicology lab for the future</a:t>
            </a:r>
          </a:p>
          <a:p>
            <a:r>
              <a:rPr lang="en-US" dirty="0"/>
              <a:t>Focus on maintaining adequate staffing to continue providing timely and accurate results and data</a:t>
            </a:r>
          </a:p>
          <a:p>
            <a:endParaRPr lang="en-US" dirty="0"/>
          </a:p>
        </p:txBody>
      </p:sp>
    </p:spTree>
    <p:extLst>
      <p:ext uri="{BB962C8B-B14F-4D97-AF65-F5344CB8AC3E}">
        <p14:creationId xmlns:p14="http://schemas.microsoft.com/office/powerpoint/2010/main" val="1421881898"/>
      </p:ext>
    </p:extLst>
  </p:cSld>
  <p:clrMapOvr>
    <a:masterClrMapping/>
  </p:clrMapOvr>
  <p:transition spd="med"/>
  <p:extLst>
    <p:ext uri="{6950BFC3-D8DA-4A85-94F7-54DA5524770B}">
      <p188:commentRel xmlns:p188="http://schemas.microsoft.com/office/powerpoint/2018/8/main" r:id="rId2"/>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9314151"/>
      </p:ext>
    </p:extLst>
  </p:cSld>
  <p:clrMapOvr>
    <a:masterClrMapping/>
  </p:clrMapOvr>
  <p:transition spd="med"/>
</p:sld>
</file>

<file path=ppt/theme/theme1.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Office Theme">
  <a:themeElements>
    <a:clrScheme name="Office Theme">
      <a:dk1>
        <a:srgbClr val="000000"/>
      </a:dk1>
      <a:lt1>
        <a:srgbClr val="FFFFFF"/>
      </a:lt1>
      <a:dk2>
        <a:srgbClr val="A7A7A7"/>
      </a:dk2>
      <a:lt2>
        <a:srgbClr val="535353"/>
      </a:lt2>
      <a:accent1>
        <a:srgbClr val="4472C4"/>
      </a:accent1>
      <a:accent2>
        <a:srgbClr val="ED7D31"/>
      </a:accent2>
      <a:accent3>
        <a:srgbClr val="A5A5A5"/>
      </a:accent3>
      <a:accent4>
        <a:srgbClr val="FFC000"/>
      </a:accent4>
      <a:accent5>
        <a:srgbClr val="5B9BD5"/>
      </a:accent5>
      <a:accent6>
        <a:srgbClr val="70AD47"/>
      </a:accent6>
      <a:hlink>
        <a:srgbClr val="0000FF"/>
      </a:hlink>
      <a:folHlink>
        <a:srgbClr val="FF00FF"/>
      </a:folHlink>
    </a:clrScheme>
    <a:fontScheme name="Office Theme">
      <a:majorFont>
        <a:latin typeface="Helvetica"/>
        <a:ea typeface="Helvetica"/>
        <a:cs typeface="Helvetica"/>
      </a:majorFont>
      <a:minorFont>
        <a:latin typeface="Calibri"/>
        <a:ea typeface="Calibri"/>
        <a:cs typeface="Calibri"/>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latin typeface="+mn-lt"/>
            <a:ea typeface="+mn-ea"/>
            <a:cs typeface="+mn-cs"/>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DFB41754686DB40936FB67E67FD9DF2" ma:contentTypeVersion="12" ma:contentTypeDescription="Create a new document." ma:contentTypeScope="" ma:versionID="b0a7cc02832e448e2f615ad72a950465">
  <xsd:schema xmlns:xsd="http://www.w3.org/2001/XMLSchema" xmlns:xs="http://www.w3.org/2001/XMLSchema" xmlns:p="http://schemas.microsoft.com/office/2006/metadata/properties" xmlns:ns2="a1019e9c-c24a-47cf-bec7-ab74565cb902" xmlns:ns3="6f4bdd07-d0ac-4f94-9de5-2b82ded7a9ac" targetNamespace="http://schemas.microsoft.com/office/2006/metadata/properties" ma:root="true" ma:fieldsID="a96ba9bfd766c9e5e2f0caf5d98d2fbe" ns2:_="" ns3:_="">
    <xsd:import namespace="a1019e9c-c24a-47cf-bec7-ab74565cb902"/>
    <xsd:import namespace="6f4bdd07-d0ac-4f94-9de5-2b82ded7a9ac"/>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1019e9c-c24a-47cf-bec7-ab74565cb90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047e948-e1f8-47be-a37d-d18de61afe2d"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f4bdd07-d0ac-4f94-9de5-2b82ded7a9ac"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250df29f-408b-4104-89cf-ccbb89fefad4}" ma:internalName="TaxCatchAll" ma:showField="CatchAllData" ma:web="6f4bdd07-d0ac-4f94-9de5-2b82ded7a9a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f4bdd07-d0ac-4f94-9de5-2b82ded7a9ac" xsi:nil="true"/>
    <lcf76f155ced4ddcb4097134ff3c332f xmlns="a1019e9c-c24a-47cf-bec7-ab74565cb90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765FD04-73D5-4D84-8725-EAA55887B3E6}">
  <ds:schemaRefs>
    <ds:schemaRef ds:uri="http://schemas.microsoft.com/sharepoint/v3/contenttype/forms"/>
  </ds:schemaRefs>
</ds:datastoreItem>
</file>

<file path=customXml/itemProps2.xml><?xml version="1.0" encoding="utf-8"?>
<ds:datastoreItem xmlns:ds="http://schemas.openxmlformats.org/officeDocument/2006/customXml" ds:itemID="{9C3A42BA-6D41-4871-81E8-36B7776756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1019e9c-c24a-47cf-bec7-ab74565cb902"/>
    <ds:schemaRef ds:uri="6f4bdd07-d0ac-4f94-9de5-2b82ded7a9a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9F60E89-0499-401F-8AA1-0F828C5F0612}">
  <ds:schemaRefs>
    <ds:schemaRef ds:uri="http://www.w3.org/XML/1998/namespace"/>
    <ds:schemaRef ds:uri="http://schemas.microsoft.com/office/2006/documentManagement/types"/>
    <ds:schemaRef ds:uri="http://schemas.microsoft.com/office/2006/metadata/properties"/>
    <ds:schemaRef ds:uri="http://purl.org/dc/dcmitype/"/>
    <ds:schemaRef ds:uri="http://purl.org/dc/elements/1.1/"/>
    <ds:schemaRef ds:uri="http://schemas.microsoft.com/office/infopath/2007/PartnerControls"/>
    <ds:schemaRef ds:uri="http://schemas.openxmlformats.org/package/2006/metadata/core-properties"/>
    <ds:schemaRef ds:uri="9c130270-ac7c-4497-90d6-17a43cdb195d"/>
    <ds:schemaRef ds:uri="30d45850-cdab-4335-bbe4-3503319b96c0"/>
    <ds:schemaRef ds:uri="http://purl.org/dc/terms/"/>
    <ds:schemaRef ds:uri="6f4bdd07-d0ac-4f94-9de5-2b82ded7a9ac"/>
    <ds:schemaRef ds:uri="a1019e9c-c24a-47cf-bec7-ab74565cb902"/>
  </ds:schemaRefs>
</ds:datastoreItem>
</file>

<file path=docProps/app.xml><?xml version="1.0" encoding="utf-8"?>
<Properties xmlns="http://schemas.openxmlformats.org/officeDocument/2006/extended-properties" xmlns:vt="http://schemas.openxmlformats.org/officeDocument/2006/docPropsVTypes">
  <TotalTime>3336</TotalTime>
  <Words>501</Words>
  <Application>Microsoft Office PowerPoint</Application>
  <PresentationFormat>Widescreen</PresentationFormat>
  <Paragraphs>48</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Helvetica</vt:lpstr>
      <vt:lpstr>Helvetica Neue</vt:lpstr>
      <vt:lpstr>Office Theme</vt:lpstr>
      <vt:lpstr>Office of the Medical Examiner</vt:lpstr>
      <vt:lpstr>Strategic Plan</vt:lpstr>
      <vt:lpstr>Goal 1 - Achieve full accreditation for the Medical Examiner’s Office and Toxicology Laboratory  </vt:lpstr>
      <vt:lpstr>Goal 2 – Establish Epidemiology Partnership  </vt:lpstr>
      <vt:lpstr>  Goal 3 – Maintain Competitive Compensation   </vt:lpstr>
      <vt:lpstr>Goal 4 – Expand Continuing Education  </vt:lpstr>
      <vt:lpstr>Goal 5 – Strengthen Workplace Culture &amp; Engagement  </vt:lpstr>
      <vt:lpstr>Other highlights from 2025</vt:lpstr>
      <vt:lpstr>Looking forward to 2026</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Timothy Schabo</dc:creator>
  <cp:lastModifiedBy>Timothy Schabo</cp:lastModifiedBy>
  <cp:revision>12</cp:revision>
  <dcterms:modified xsi:type="dcterms:W3CDTF">2026-04-17T19:52:21Z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0x010100CDFB41754686DB40936FB67E67FD9DF2</vt:lpwstr>
  </property>
</Properties>
</file>