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modernComment_10A_7A285E20.xml" ContentType="application/vnd.ms-powerpoint.comments+xml"/>
  <Override PartName="/ppt/notesSlides/notesSlide2.xml" ContentType="application/vnd.openxmlformats-officedocument.presentationml.notesSlide+xml"/>
  <Override PartName="/ppt/comments/modernComment_10F_CFBDC24B.xml" ContentType="application/vnd.ms-powerpoint.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modernComment_104_C30B1805.xml" ContentType="application/vnd.ms-powerpoint.comments+xml"/>
  <Override PartName="/ppt/notesSlides/notesSlide8.xml" ContentType="application/vnd.openxmlformats-officedocument.presentationml.notesSlide+xml"/>
  <Override PartName="/ppt/comments/modernComment_110_54C0322A.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handoutMasterIdLst>
    <p:handoutMasterId r:id="rId16"/>
  </p:handoutMasterIdLst>
  <p:sldIdLst>
    <p:sldId id="259" r:id="rId5"/>
    <p:sldId id="266" r:id="rId6"/>
    <p:sldId id="271" r:id="rId7"/>
    <p:sldId id="278" r:id="rId8"/>
    <p:sldId id="279" r:id="rId9"/>
    <p:sldId id="273" r:id="rId10"/>
    <p:sldId id="274" r:id="rId11"/>
    <p:sldId id="260" r:id="rId12"/>
    <p:sldId id="272" r:id="rId13"/>
    <p:sldId id="267" r:id="rId14"/>
  </p:sldIdLst>
  <p:sldSz cx="12192000" cy="6858000"/>
  <p:notesSz cx="7023100" cy="93091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BC7148A-9D24-A9FB-38C5-20C4DF824714}" name="Jonatan Zuniga" initials="JZ" userId="S::jonatan.zuniga@milwaukeecountywi.gov::662cf57e-fe09-4b2e-84a5-a8f69247f5c5" providerId="AD"/>
  <p188:author id="{75A601BB-3720-1786-1E28-82C2E72E9579}" name="Sas-Perez, Brianna" initials="BS" userId="S::Brianna.SasPerez@milwaukeecountywi.gov::7f922c79-3eea-41ab-a57e-020ccff522d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3F8B71-38EA-48E5-B1FF-7B3022218FB9}" v="2" dt="2026-04-20T22:22:16.505"/>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88499" autoAdjust="0"/>
  </p:normalViewPr>
  <p:slideViewPr>
    <p:cSldViewPr snapToGrid="0">
      <p:cViewPr varScale="1">
        <p:scale>
          <a:sx n="98" d="100"/>
          <a:sy n="98" d="100"/>
        </p:scale>
        <p:origin x="162" y="7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omments/modernComment_10A_7A285E20.xml><?xml version="1.0" encoding="utf-8"?>
<p188:cmLst xmlns:a="http://schemas.openxmlformats.org/drawingml/2006/main" xmlns:r="http://schemas.openxmlformats.org/officeDocument/2006/relationships" xmlns:p188="http://schemas.microsoft.com/office/powerpoint/2018/8/main">
  <p188:cm id="{743611AB-462A-4A5B-9C01-2C2619ED4B8E}" authorId="{BBC7148A-9D24-A9FB-38C5-20C4DF824714}" created="2026-03-30T20:57:15.008">
    <ac:deMkLst xmlns:ac="http://schemas.microsoft.com/office/drawing/2013/main/command">
      <pc:docMk xmlns:pc="http://schemas.microsoft.com/office/powerpoint/2013/main/command"/>
      <pc:sldMk xmlns:pc="http://schemas.microsoft.com/office/powerpoint/2013/main/command" cId="2049465888" sldId="266"/>
      <ac:spMk id="3" creationId="{92D0262C-6E07-7245-9733-0B71007F2865}"/>
    </ac:deMkLst>
    <p188:txBody>
      <a:bodyPr/>
      <a:lstStyle/>
      <a:p>
        <a:r>
          <a:rPr lang="en-US"/>
          <a:t>Paste or insert an image of the chart from your first metric on the Scorecard dashboard found here: https://county.milwaukee.gov/New-County-Training/Off-Nav/Scorecard-demo</a:t>
        </a:r>
      </a:p>
    </p188:txBody>
  </p188:cm>
  <p188:cm id="{3B96E9C6-B169-4B75-A4AB-0040C4603E3D}" authorId="{BBC7148A-9D24-A9FB-38C5-20C4DF824714}" created="2026-03-30T20:57:59.007">
    <ac:deMkLst xmlns:ac="http://schemas.microsoft.com/office/drawing/2013/main/command">
      <pc:docMk xmlns:pc="http://schemas.microsoft.com/office/powerpoint/2013/main/command"/>
      <pc:sldMk xmlns:pc="http://schemas.microsoft.com/office/powerpoint/2013/main/command" cId="2049465888" sldId="266"/>
      <ac:spMk id="4" creationId="{269AC9D5-6923-8343-935A-13A6F2BF0010}"/>
    </ac:deMkLst>
    <p188:txBody>
      <a:bodyPr/>
      <a:lstStyle/>
      <a:p>
        <a:r>
          <a:rPr lang="en-US"/>
          <a:t>Copy the description of your first metric on the Scorecard dashboard, and the goal in your Plan it aligns to, here. </a:t>
        </a:r>
      </a:p>
    </p188:txBody>
  </p188:cm>
</p188:cmLst>
</file>

<file path=ppt/comments/modernComment_10F_CFBDC24B.xml><?xml version="1.0" encoding="utf-8"?>
<p188:cmLst xmlns:a="http://schemas.openxmlformats.org/drawingml/2006/main" xmlns:r="http://schemas.openxmlformats.org/officeDocument/2006/relationships" xmlns:p188="http://schemas.microsoft.com/office/powerpoint/2018/8/main">
  <p188:cm id="{AAF4ACB0-AF99-4049-AB00-C580F17FE585}" authorId="{BBC7148A-9D24-A9FB-38C5-20C4DF824714}" created="2026-03-30T20:54:38.561">
    <ac:deMkLst xmlns:ac="http://schemas.microsoft.com/office/drawing/2013/main/command">
      <pc:docMk xmlns:pc="http://schemas.microsoft.com/office/powerpoint/2013/main/command"/>
      <pc:sldMk xmlns:pc="http://schemas.microsoft.com/office/powerpoint/2013/main/command" cId="3485319755" sldId="271"/>
      <ac:spMk id="3" creationId="{92D0262C-6E07-7245-9733-0B71007F2865}"/>
    </ac:deMkLst>
    <p188:txBody>
      <a:bodyPr/>
      <a:lstStyle/>
      <a:p>
        <a:r>
          <a:rPr lang="en-US"/>
          <a:t>Copy or insert an image of your strategic plan. (e.g. if using your 2-page summary, a screenshot of just p.2 works!)</a:t>
        </a:r>
      </a:p>
    </p188:txBody>
  </p188:cm>
</p188:cmLst>
</file>

<file path=ppt/comments/modernComment_104_C30B1805.xml><?xml version="1.0" encoding="utf-8"?>
<p188:cmLst xmlns:a="http://schemas.openxmlformats.org/drawingml/2006/main" xmlns:r="http://schemas.openxmlformats.org/officeDocument/2006/relationships" xmlns:p188="http://schemas.microsoft.com/office/powerpoint/2018/8/main">
  <p188:cm id="{61DB5861-E81A-487C-BB93-3EB04E6ACE04}" authorId="{BBC7148A-9D24-A9FB-38C5-20C4DF824714}" created="2026-03-30T20:58:20.912">
    <ac:deMkLst xmlns:ac="http://schemas.microsoft.com/office/drawing/2013/main/command">
      <pc:docMk xmlns:pc="http://schemas.microsoft.com/office/powerpoint/2013/main/command"/>
      <pc:sldMk xmlns:pc="http://schemas.microsoft.com/office/powerpoint/2013/main/command" cId="3272284165" sldId="260"/>
      <ac:spMk id="3" creationId="{25643104-BDD0-3548-8BEC-2B7AB9CD4DE7}"/>
    </ac:deMkLst>
    <p188:txBody>
      <a:bodyPr/>
      <a:lstStyle/>
      <a:p>
        <a:r>
          <a:rPr lang="en-US"/>
          <a:t>Feel free to add any other highlights that show progress on the County's/your Office's Strategy from 2025</a:t>
        </a:r>
      </a:p>
    </p188:txBody>
  </p188:cm>
</p188:cmLst>
</file>

<file path=ppt/comments/modernComment_110_54C0322A.xml><?xml version="1.0" encoding="utf-8"?>
<p188:cmLst xmlns:a="http://schemas.openxmlformats.org/drawingml/2006/main" xmlns:r="http://schemas.openxmlformats.org/officeDocument/2006/relationships" xmlns:p188="http://schemas.microsoft.com/office/powerpoint/2018/8/main">
  <p188:cm id="{2E0CBFD1-F7CC-4295-9CBB-210BBE9987D4}" authorId="{BBC7148A-9D24-A9FB-38C5-20C4DF824714}" created="2026-03-30T20:58:36.521">
    <ac:deMkLst xmlns:ac="http://schemas.microsoft.com/office/drawing/2013/main/command">
      <pc:docMk xmlns:pc="http://schemas.microsoft.com/office/powerpoint/2013/main/command"/>
      <pc:sldMk xmlns:pc="http://schemas.microsoft.com/office/powerpoint/2013/main/command" cId="1421881898" sldId="272"/>
      <ac:spMk id="3" creationId="{25643104-BDD0-3548-8BEC-2B7AB9CD4DE7}"/>
    </ac:deMkLst>
    <p188:txBody>
      <a:bodyPr/>
      <a:lstStyle/>
      <a:p>
        <a:r>
          <a:rPr lang="en-US"/>
          <a:t>Feel free to add images or text to show significant milestones related to your strategic plan in 2026</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409575" y="698500"/>
            <a:ext cx="6203950" cy="3490913"/>
          </a:xfrm>
          <a:prstGeom prst="rect">
            <a:avLst/>
          </a:prstGeom>
        </p:spPr>
        <p:txBody>
          <a:bodyPr lIns="93324" tIns="46662" rIns="93324" bIns="46662"/>
          <a:lstStyle/>
          <a:p>
            <a:endParaRPr/>
          </a:p>
        </p:txBody>
      </p:sp>
      <p:sp>
        <p:nvSpPr>
          <p:cNvPr id="97" name="Shape 97"/>
          <p:cNvSpPr>
            <a:spLocks noGrp="1"/>
          </p:cNvSpPr>
          <p:nvPr>
            <p:ph type="body" sz="quarter" idx="1"/>
          </p:nvPr>
        </p:nvSpPr>
        <p:spPr>
          <a:xfrm>
            <a:off x="936414" y="4421823"/>
            <a:ext cx="5150273" cy="4189095"/>
          </a:xfrm>
          <a:prstGeom prst="rect">
            <a:avLst/>
          </a:prstGeom>
        </p:spPr>
        <p:txBody>
          <a:bodyPr lIns="93324" tIns="46662" rIns="93324" bIns="46662"/>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0238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8500"/>
            <a:ext cx="6207125" cy="3490913"/>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10636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2CDC4-83B4-0346-9CE3-1C3F0CCC77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6D83FB-652E-320E-8618-CE96C938E4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FE72E1-A508-F4CE-86EB-9B8CC61158C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99333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AB0A4-DEA9-D8AA-03AD-BC919AD2ED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9CC697-313B-EFFA-2951-B2C9141901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7F5C4-2810-A460-2E1A-A03242E4613E}"/>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00949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20524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010307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842004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544244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0F1718-A922-7447-8AF3-205FFDF7AE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7" r:id="rId4"/>
    <p:sldLayoutId id="2147483658" r:id="rId5"/>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18/10/relationships/comments" Target="../comments/modernComment_10A_7A285E20.xml"/><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microsoft.com/office/2018/10/relationships/comments" Target="../comments/modernComment_10F_CFBDC24B.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microsoft.com/office/2018/10/relationships/comments" Target="../comments/modernComment_104_C30B1805.xm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microsoft.com/office/2018/10/relationships/comments" Target="../comments/modernComment_110_54C0322A.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a:xfrm>
            <a:off x="285226" y="1072028"/>
            <a:ext cx="11685864" cy="2286000"/>
          </a:xfrm>
        </p:spPr>
        <p:txBody>
          <a:bodyPr lIns="45719" tIns="45720" rIns="45719" bIns="45720" anchor="b">
            <a:normAutofit/>
          </a:bodyPr>
          <a:lstStyle/>
          <a:p>
            <a:r>
              <a:rPr lang="en-US" sz="5400" dirty="0"/>
              <a:t>Community Reintegration Center</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a:xfrm>
            <a:off x="1233181" y="3758268"/>
            <a:ext cx="9023758" cy="1524699"/>
          </a:xfrm>
        </p:spPr>
        <p:txBody>
          <a:bodyPr lIns="45719" tIns="45720" rIns="45719" bIns="45720" anchor="t">
            <a:normAutofit/>
          </a:bodyPr>
          <a:lstStyle/>
          <a:p>
            <a:r>
              <a:rPr lang="en-US" dirty="0"/>
              <a:t>2025 Annual Report to the </a:t>
            </a:r>
          </a:p>
          <a:p>
            <a:r>
              <a:rPr lang="en-US" dirty="0"/>
              <a:t>Milwaukee County Board of Supervisors</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4"/>
          <a:stretch>
            <a:fillRect/>
          </a:stretch>
        </p:blipFill>
        <p:spPr>
          <a:xfrm>
            <a:off x="11183814" y="5942767"/>
            <a:ext cx="1008185" cy="915232"/>
          </a:xfrm>
          <a:prstGeom prst="rect">
            <a:avLst/>
          </a:prstGeom>
        </p:spPr>
      </p:pic>
      <p:pic>
        <p:nvPicPr>
          <p:cNvPr id="9" name="Picture 8">
            <a:extLst>
              <a:ext uri="{FF2B5EF4-FFF2-40B4-BE49-F238E27FC236}">
                <a16:creationId xmlns:a16="http://schemas.microsoft.com/office/drawing/2014/main" id="{91A246EE-1EA5-0490-B70C-C54EF17D00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49430" y="1088004"/>
            <a:ext cx="3297676" cy="4797258"/>
          </a:xfrm>
          <a:prstGeom prst="rect">
            <a:avLst/>
          </a:prstGeom>
          <a:scene3d>
            <a:camera prst="obliqueTopRight"/>
            <a:lightRig rig="threePt" dir="t"/>
          </a:scene3d>
        </p:spPr>
      </p:pic>
      <p:pic>
        <p:nvPicPr>
          <p:cNvPr id="13" name="Picture 12">
            <a:extLst>
              <a:ext uri="{FF2B5EF4-FFF2-40B4-BE49-F238E27FC236}">
                <a16:creationId xmlns:a16="http://schemas.microsoft.com/office/drawing/2014/main" id="{A7339337-5A89-AF0C-8277-B2460F471D5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506263" y="1886837"/>
            <a:ext cx="4797949" cy="3234815"/>
          </a:xfrm>
          <a:prstGeom prst="rect">
            <a:avLst/>
          </a:prstGeom>
          <a:scene3d>
            <a:camera prst="obliqueBottomLeft"/>
            <a:lightRig rig="threePt" dir="t"/>
          </a:scene3d>
        </p:spPr>
      </p:pic>
      <p:sp>
        <p:nvSpPr>
          <p:cNvPr id="2" name="TextBox 1">
            <a:extLst>
              <a:ext uri="{FF2B5EF4-FFF2-40B4-BE49-F238E27FC236}">
                <a16:creationId xmlns:a16="http://schemas.microsoft.com/office/drawing/2014/main" id="{32BF3F12-CB3D-717E-8BFC-ED48A914E1A1}"/>
              </a:ext>
            </a:extLst>
          </p:cNvPr>
          <p:cNvSpPr txBox="1"/>
          <p:nvPr/>
        </p:nvSpPr>
        <p:spPr>
          <a:xfrm>
            <a:off x="856034" y="6050604"/>
            <a:ext cx="1206229"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n-US" dirty="0"/>
              <a:t>Residents</a:t>
            </a:r>
            <a:endParaRPr kumimoji="0" lang="en-US" sz="1800" b="0" i="0" u="none" strike="noStrike" cap="none" spc="0" normalizeH="0" baseline="0" dirty="0">
              <a:ln>
                <a:noFill/>
              </a:ln>
              <a:solidFill>
                <a:srgbClr val="000000"/>
              </a:solidFill>
              <a:effectLst/>
              <a:uFillTx/>
              <a:latin typeface="+mn-lt"/>
              <a:ea typeface="+mn-ea"/>
              <a:cs typeface="+mn-cs"/>
              <a:sym typeface="Calibri"/>
            </a:endParaRPr>
          </a:p>
        </p:txBody>
      </p:sp>
      <p:sp>
        <p:nvSpPr>
          <p:cNvPr id="3" name="TextBox 2">
            <a:extLst>
              <a:ext uri="{FF2B5EF4-FFF2-40B4-BE49-F238E27FC236}">
                <a16:creationId xmlns:a16="http://schemas.microsoft.com/office/drawing/2014/main" id="{B8D55B8F-AA9F-F71E-5536-8A410490CE9B}"/>
              </a:ext>
            </a:extLst>
          </p:cNvPr>
          <p:cNvSpPr txBox="1"/>
          <p:nvPr/>
        </p:nvSpPr>
        <p:spPr>
          <a:xfrm>
            <a:off x="4970834" y="6021421"/>
            <a:ext cx="1692613"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rgbClr val="000000"/>
                </a:solidFill>
                <a:effectLst/>
                <a:uFillTx/>
                <a:latin typeface="+mn-lt"/>
                <a:ea typeface="+mn-ea"/>
                <a:cs typeface="+mn-cs"/>
                <a:sym typeface="Calibri"/>
              </a:rPr>
              <a:t>Employees</a:t>
            </a:r>
          </a:p>
        </p:txBody>
      </p:sp>
      <p:sp>
        <p:nvSpPr>
          <p:cNvPr id="5" name="TextBox 4">
            <a:extLst>
              <a:ext uri="{FF2B5EF4-FFF2-40B4-BE49-F238E27FC236}">
                <a16:creationId xmlns:a16="http://schemas.microsoft.com/office/drawing/2014/main" id="{2F381AAA-6BCF-EE64-3AAD-27FDF65CC061}"/>
              </a:ext>
            </a:extLst>
          </p:cNvPr>
          <p:cNvSpPr txBox="1"/>
          <p:nvPr/>
        </p:nvSpPr>
        <p:spPr>
          <a:xfrm>
            <a:off x="9173183" y="6021422"/>
            <a:ext cx="1527243"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rgbClr val="000000"/>
                </a:solidFill>
                <a:effectLst/>
                <a:uFillTx/>
                <a:latin typeface="+mn-lt"/>
                <a:ea typeface="+mn-ea"/>
                <a:cs typeface="+mn-cs"/>
                <a:sym typeface="Calibri"/>
              </a:rPr>
              <a:t>Community</a:t>
            </a:r>
          </a:p>
        </p:txBody>
      </p:sp>
      <p:pic>
        <p:nvPicPr>
          <p:cNvPr id="8" name="Picture 7">
            <a:extLst>
              <a:ext uri="{FF2B5EF4-FFF2-40B4-BE49-F238E27FC236}">
                <a16:creationId xmlns:a16="http://schemas.microsoft.com/office/drawing/2014/main" id="{B54C38BB-DE92-05A9-0B6F-23923043AEA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13913" y="1121227"/>
            <a:ext cx="3624943" cy="4833258"/>
          </a:xfrm>
          <a:prstGeom prst="rect">
            <a:avLst/>
          </a:prstGeom>
        </p:spPr>
      </p:pic>
    </p:spTree>
    <p:extLst>
      <p:ext uri="{BB962C8B-B14F-4D97-AF65-F5344CB8AC3E}">
        <p14:creationId xmlns:p14="http://schemas.microsoft.com/office/powerpoint/2010/main" val="204946588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6950BFC3-D8DA-4A85-94F7-54DA5524770B}">
      <p188:commentRel xmlns:p188="http://schemas.microsoft.com/office/powerpoint/2018/8/main" r:id="rId3"/>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590550" y="257176"/>
            <a:ext cx="9715500" cy="1328738"/>
          </a:xfrm>
        </p:spPr>
        <p:txBody>
          <a:bodyPr lIns="45719" tIns="45720" rIns="45719" bIns="45720" anchor="ctr">
            <a:normAutofit/>
          </a:bodyPr>
          <a:lstStyle/>
          <a:p>
            <a:r>
              <a:rPr lang="en-US" sz="4400" dirty="0"/>
              <a:t>Strategic Plan</a:t>
            </a:r>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4"/>
          <a:stretch>
            <a:fillRect/>
          </a:stretch>
        </p:blipFill>
        <p:spPr>
          <a:xfrm>
            <a:off x="9505950" y="4419600"/>
            <a:ext cx="2686050" cy="2438400"/>
          </a:xfrm>
          <a:prstGeom prst="rect">
            <a:avLst/>
          </a:prstGeom>
        </p:spPr>
      </p:pic>
      <p:pic>
        <p:nvPicPr>
          <p:cNvPr id="23" name="Picture 22">
            <a:extLst>
              <a:ext uri="{FF2B5EF4-FFF2-40B4-BE49-F238E27FC236}">
                <a16:creationId xmlns:a16="http://schemas.microsoft.com/office/drawing/2014/main" id="{EE85C7F7-30EF-8A1E-AB30-1F42E4246E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635" y="1196068"/>
            <a:ext cx="7869122" cy="5343526"/>
          </a:xfrm>
          <a:prstGeom prst="rect">
            <a:avLst/>
          </a:prstGeom>
        </p:spPr>
      </p:pic>
      <p:pic>
        <p:nvPicPr>
          <p:cNvPr id="25" name="Picture 24">
            <a:extLst>
              <a:ext uri="{FF2B5EF4-FFF2-40B4-BE49-F238E27FC236}">
                <a16:creationId xmlns:a16="http://schemas.microsoft.com/office/drawing/2014/main" id="{FE85A2C9-2A46-299F-109C-61D36A0C8E6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8773" y="2162174"/>
            <a:ext cx="3643228" cy="2276475"/>
          </a:xfrm>
          <a:prstGeom prst="rect">
            <a:avLst/>
          </a:prstGeom>
        </p:spPr>
      </p:pic>
    </p:spTree>
    <p:extLst>
      <p:ext uri="{BB962C8B-B14F-4D97-AF65-F5344CB8AC3E}">
        <p14:creationId xmlns:p14="http://schemas.microsoft.com/office/powerpoint/2010/main" val="3485319755"/>
      </p:ext>
    </p:extLst>
  </p:cSld>
  <p:clrMapOvr>
    <a:masterClrMapping/>
  </p:clrMapOvr>
  <p:transition spd="med"/>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09882-0333-88FA-8B88-6375B1059C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4052E1-DF55-B0E5-8DCD-F15751B81EF7}"/>
              </a:ext>
            </a:extLst>
          </p:cNvPr>
          <p:cNvSpPr>
            <a:spLocks noGrp="1"/>
          </p:cNvSpPr>
          <p:nvPr>
            <p:ph type="title"/>
          </p:nvPr>
        </p:nvSpPr>
        <p:spPr>
          <a:xfrm>
            <a:off x="442235" y="721675"/>
            <a:ext cx="5004707" cy="1343025"/>
          </a:xfrm>
        </p:spPr>
        <p:txBody>
          <a:bodyPr>
            <a:normAutofit fontScale="90000"/>
          </a:bodyPr>
          <a:lstStyle/>
          <a:p>
            <a:r>
              <a:rPr lang="en-US" sz="3600" dirty="0"/>
              <a:t>Goal 1</a:t>
            </a:r>
            <a:br>
              <a:rPr lang="en-US" dirty="0"/>
            </a:br>
            <a:r>
              <a:rPr lang="en-US" sz="4000" dirty="0"/>
              <a:t>Innovative Programs</a:t>
            </a:r>
            <a:br>
              <a:rPr lang="en-US" sz="4000" dirty="0"/>
            </a:br>
            <a:r>
              <a:rPr lang="en-US" sz="4000" dirty="0"/>
              <a:t>and Partnerships</a:t>
            </a:r>
          </a:p>
        </p:txBody>
      </p:sp>
      <p:sp>
        <p:nvSpPr>
          <p:cNvPr id="4" name="Text Placeholder 3">
            <a:extLst>
              <a:ext uri="{FF2B5EF4-FFF2-40B4-BE49-F238E27FC236}">
                <a16:creationId xmlns:a16="http://schemas.microsoft.com/office/drawing/2014/main" id="{151E98AC-EC3D-8577-36FA-6C0D9B8F84A0}"/>
              </a:ext>
            </a:extLst>
          </p:cNvPr>
          <p:cNvSpPr>
            <a:spLocks noGrp="1"/>
          </p:cNvSpPr>
          <p:nvPr>
            <p:ph type="body" sz="quarter" idx="1"/>
          </p:nvPr>
        </p:nvSpPr>
        <p:spPr>
          <a:xfrm>
            <a:off x="5734853" y="1347526"/>
            <a:ext cx="2582945" cy="1422640"/>
          </a:xfrm>
        </p:spPr>
        <p:txBody>
          <a:bodyPr>
            <a:normAutofit fontScale="70000" lnSpcReduction="20000"/>
          </a:bodyPr>
          <a:lstStyle/>
          <a:p>
            <a:pPr>
              <a:lnSpc>
                <a:spcPct val="120000"/>
              </a:lnSpc>
            </a:pPr>
            <a:r>
              <a:rPr lang="en-US" sz="2400" dirty="0"/>
              <a:t>Increase percentage of sentenced residents with a reentry plan within 60 days of release to 50%      by December 31, 2027.</a:t>
            </a:r>
          </a:p>
          <a:p>
            <a:endParaRPr lang="en-US" b="1" dirty="0"/>
          </a:p>
          <a:p>
            <a:endParaRPr lang="en-US" b="1" dirty="0"/>
          </a:p>
          <a:p>
            <a:endParaRPr lang="en-US" dirty="0"/>
          </a:p>
          <a:p>
            <a:endParaRPr lang="en-US" i="1" dirty="0"/>
          </a:p>
        </p:txBody>
      </p:sp>
      <p:pic>
        <p:nvPicPr>
          <p:cNvPr id="7" name="Picture 6">
            <a:extLst>
              <a:ext uri="{FF2B5EF4-FFF2-40B4-BE49-F238E27FC236}">
                <a16:creationId xmlns:a16="http://schemas.microsoft.com/office/drawing/2014/main" id="{6AA092C0-2CD4-EB31-6ACD-B9012F17B205}"/>
              </a:ext>
            </a:extLst>
          </p:cNvPr>
          <p:cNvPicPr>
            <a:picLocks noChangeAspect="1"/>
          </p:cNvPicPr>
          <p:nvPr/>
        </p:nvPicPr>
        <p:blipFill>
          <a:blip r:embed="rId3"/>
          <a:stretch>
            <a:fillRect/>
          </a:stretch>
        </p:blipFill>
        <p:spPr>
          <a:xfrm>
            <a:off x="11183814" y="5942767"/>
            <a:ext cx="1008185" cy="915232"/>
          </a:xfrm>
          <a:prstGeom prst="rect">
            <a:avLst/>
          </a:prstGeom>
        </p:spPr>
      </p:pic>
      <p:pic>
        <p:nvPicPr>
          <p:cNvPr id="15" name="Picture Placeholder 14">
            <a:extLst>
              <a:ext uri="{FF2B5EF4-FFF2-40B4-BE49-F238E27FC236}">
                <a16:creationId xmlns:a16="http://schemas.microsoft.com/office/drawing/2014/main" id="{46EB3215-C0FC-F388-F0CE-E8EACD156ED6}"/>
              </a:ext>
            </a:extLst>
          </p:cNvPr>
          <p:cNvPicPr>
            <a:picLocks noGrp="1" noChangeAspect="1"/>
          </p:cNvPicPr>
          <p:nvPr>
            <p:ph type="pic" sz="half" idx="21"/>
          </p:nvPr>
        </p:nvPicPr>
        <p:blipFill>
          <a:blip r:embed="rId4" cstate="print">
            <a:extLst>
              <a:ext uri="{28A0092B-C50C-407E-A947-70E740481C1C}">
                <a14:useLocalDpi xmlns:a14="http://schemas.microsoft.com/office/drawing/2010/main" val="0"/>
              </a:ext>
            </a:extLst>
          </a:blip>
          <a:srcRect l="411" r="411"/>
          <a:stretch>
            <a:fillRect/>
          </a:stretch>
        </p:blipFill>
        <p:spPr>
          <a:xfrm>
            <a:off x="398835" y="2165236"/>
            <a:ext cx="4512889" cy="4192022"/>
          </a:xfrm>
          <a:prstGeom prst="rect">
            <a:avLst/>
          </a:prstGeom>
          <a:ln w="12700">
            <a:miter lim="400000"/>
          </a:ln>
          <a:scene3d>
            <a:camera prst="obliqueTopRight"/>
            <a:lightRig rig="threePt" dir="t"/>
          </a:scene3d>
          <a:extLst>
            <a:ext uri="{C572A759-6A51-4108-AA02-DFA0A04FC94B}">
              <ma14:wrappingTextBoxFlag xmlns:m="http://schemas.openxmlformats.org/officeDocument/2006/math" xmlns:a14="http://schemas.microsoft.com/office/drawing/2010/main" xmlns:ma14="http://schemas.microsoft.com/office/mac/drawingml/2011/main" xmlns="" val="1"/>
            </a:ext>
          </a:extLst>
        </p:spPr>
      </p:pic>
      <p:sp>
        <p:nvSpPr>
          <p:cNvPr id="8" name="Rectangle 1">
            <a:extLst>
              <a:ext uri="{FF2B5EF4-FFF2-40B4-BE49-F238E27FC236}">
                <a16:creationId xmlns:a16="http://schemas.microsoft.com/office/drawing/2014/main" id="{DE7E6C74-9F53-5FE3-A037-9DCDD3B1112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 name="Picture 19">
            <a:extLst>
              <a:ext uri="{FF2B5EF4-FFF2-40B4-BE49-F238E27FC236}">
                <a16:creationId xmlns:a16="http://schemas.microsoft.com/office/drawing/2014/main" id="{404334F1-704F-00DC-E50E-1F349454FB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90569" y="3001780"/>
            <a:ext cx="2745967" cy="2645154"/>
          </a:xfrm>
          <a:prstGeom prst="rect">
            <a:avLst/>
          </a:prstGeom>
        </p:spPr>
      </p:pic>
      <p:sp>
        <p:nvSpPr>
          <p:cNvPr id="21" name="Text Placeholder 3">
            <a:extLst>
              <a:ext uri="{FF2B5EF4-FFF2-40B4-BE49-F238E27FC236}">
                <a16:creationId xmlns:a16="http://schemas.microsoft.com/office/drawing/2014/main" id="{B2350D19-EC61-342D-B38B-8C74A2BF2F03}"/>
              </a:ext>
            </a:extLst>
          </p:cNvPr>
          <p:cNvSpPr txBox="1">
            <a:spLocks/>
          </p:cNvSpPr>
          <p:nvPr/>
        </p:nvSpPr>
        <p:spPr>
          <a:xfrm>
            <a:off x="8999544" y="1347940"/>
            <a:ext cx="2582945" cy="142264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ormAutofit fontScale="70000" lnSpcReduction="20000"/>
          </a:bodyPr>
          <a:lstStyle>
            <a:lvl1pPr marL="0" marR="0" indent="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1pPr>
            <a:lvl2pPr marL="0" marR="0" indent="4572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2pPr>
            <a:lvl3pPr marL="0" marR="0" indent="9144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3pPr>
            <a:lvl4pPr marL="0" marR="0" indent="13716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4pPr>
            <a:lvl5pPr marL="0" marR="0" indent="18288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a:lstStyle>
          <a:p>
            <a:pPr hangingPunct="1">
              <a:lnSpc>
                <a:spcPct val="120000"/>
              </a:lnSpc>
            </a:pPr>
            <a:r>
              <a:rPr lang="en-US" sz="2400" dirty="0"/>
              <a:t>Increase percentage of sentenced residents participating in CRC programming to 50%      by December 31, 2027.</a:t>
            </a:r>
          </a:p>
          <a:p>
            <a:pPr hangingPunct="1"/>
            <a:endParaRPr lang="en-US" b="1" dirty="0"/>
          </a:p>
          <a:p>
            <a:pPr hangingPunct="1"/>
            <a:endParaRPr lang="en-US" b="1" dirty="0"/>
          </a:p>
          <a:p>
            <a:pPr hangingPunct="1"/>
            <a:endParaRPr lang="en-US" dirty="0"/>
          </a:p>
          <a:p>
            <a:pPr hangingPunct="1"/>
            <a:endParaRPr lang="en-US" i="1" dirty="0"/>
          </a:p>
        </p:txBody>
      </p:sp>
      <p:pic>
        <p:nvPicPr>
          <p:cNvPr id="5" name="Picture 4">
            <a:extLst>
              <a:ext uri="{FF2B5EF4-FFF2-40B4-BE49-F238E27FC236}">
                <a16:creationId xmlns:a16="http://schemas.microsoft.com/office/drawing/2014/main" id="{155650FF-AC37-A359-03DF-903DED6D68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58686" y="2860972"/>
            <a:ext cx="2817963" cy="2775357"/>
          </a:xfrm>
          <a:prstGeom prst="rect">
            <a:avLst/>
          </a:prstGeom>
        </p:spPr>
      </p:pic>
    </p:spTree>
    <p:extLst>
      <p:ext uri="{BB962C8B-B14F-4D97-AF65-F5344CB8AC3E}">
        <p14:creationId xmlns:p14="http://schemas.microsoft.com/office/powerpoint/2010/main" val="302700314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65BAF-2C94-B6BE-9261-5CF14EDD09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3BC30C-C696-A50B-D040-558ABF7A3F41}"/>
              </a:ext>
            </a:extLst>
          </p:cNvPr>
          <p:cNvSpPr>
            <a:spLocks noGrp="1"/>
          </p:cNvSpPr>
          <p:nvPr>
            <p:ph type="title"/>
          </p:nvPr>
        </p:nvSpPr>
        <p:spPr>
          <a:xfrm>
            <a:off x="442235" y="721675"/>
            <a:ext cx="5004707" cy="1343025"/>
          </a:xfrm>
        </p:spPr>
        <p:txBody>
          <a:bodyPr>
            <a:normAutofit fontScale="90000"/>
          </a:bodyPr>
          <a:lstStyle/>
          <a:p>
            <a:r>
              <a:rPr lang="en-US" sz="3600" dirty="0"/>
              <a:t>Goal 1</a:t>
            </a:r>
            <a:br>
              <a:rPr lang="en-US" dirty="0"/>
            </a:br>
            <a:r>
              <a:rPr lang="en-US" sz="4000" dirty="0"/>
              <a:t>Innovative Programs</a:t>
            </a:r>
            <a:br>
              <a:rPr lang="en-US" sz="4000" dirty="0"/>
            </a:br>
            <a:r>
              <a:rPr lang="en-US" sz="4000" dirty="0"/>
              <a:t>and Partnerships</a:t>
            </a:r>
          </a:p>
        </p:txBody>
      </p:sp>
      <p:pic>
        <p:nvPicPr>
          <p:cNvPr id="7" name="Picture 6">
            <a:extLst>
              <a:ext uri="{FF2B5EF4-FFF2-40B4-BE49-F238E27FC236}">
                <a16:creationId xmlns:a16="http://schemas.microsoft.com/office/drawing/2014/main" id="{AA4AD9DB-077E-0927-BE81-EAC82711F0F3}"/>
              </a:ext>
            </a:extLst>
          </p:cNvPr>
          <p:cNvPicPr>
            <a:picLocks noChangeAspect="1"/>
          </p:cNvPicPr>
          <p:nvPr/>
        </p:nvPicPr>
        <p:blipFill>
          <a:blip r:embed="rId3"/>
          <a:stretch>
            <a:fillRect/>
          </a:stretch>
        </p:blipFill>
        <p:spPr>
          <a:xfrm>
            <a:off x="11183814" y="5942767"/>
            <a:ext cx="1008185" cy="915232"/>
          </a:xfrm>
          <a:prstGeom prst="rect">
            <a:avLst/>
          </a:prstGeom>
        </p:spPr>
      </p:pic>
      <p:sp>
        <p:nvSpPr>
          <p:cNvPr id="8" name="Rectangle 1">
            <a:extLst>
              <a:ext uri="{FF2B5EF4-FFF2-40B4-BE49-F238E27FC236}">
                <a16:creationId xmlns:a16="http://schemas.microsoft.com/office/drawing/2014/main" id="{6A02CB7D-5BC1-2D60-8BD4-76AFF465F32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Text Placeholder 9">
            <a:extLst>
              <a:ext uri="{FF2B5EF4-FFF2-40B4-BE49-F238E27FC236}">
                <a16:creationId xmlns:a16="http://schemas.microsoft.com/office/drawing/2014/main" id="{85BAAB5C-ABEA-36F9-7D41-4E997113E7FA}"/>
              </a:ext>
            </a:extLst>
          </p:cNvPr>
          <p:cNvSpPr>
            <a:spLocks noGrp="1"/>
          </p:cNvSpPr>
          <p:nvPr>
            <p:ph type="body" sz="quarter" idx="1"/>
          </p:nvPr>
        </p:nvSpPr>
        <p:spPr>
          <a:xfrm>
            <a:off x="246399" y="2407597"/>
            <a:ext cx="5862571" cy="3811588"/>
          </a:xfrm>
        </p:spPr>
        <p:txBody>
          <a:bodyPr>
            <a:normAutofit/>
          </a:bodyPr>
          <a:lstStyle/>
          <a:p>
            <a:r>
              <a:rPr lang="en-US" sz="2800" dirty="0"/>
              <a:t>Recidivism Numbers</a:t>
            </a:r>
          </a:p>
          <a:p>
            <a:r>
              <a:rPr lang="en-US" sz="2000" dirty="0"/>
              <a:t>January 1, 2023 – December 31, 2024</a:t>
            </a:r>
          </a:p>
          <a:p>
            <a:endParaRPr lang="en-US" sz="2800" dirty="0"/>
          </a:p>
          <a:p>
            <a:r>
              <a:rPr lang="en-US" sz="2800" b="1" dirty="0"/>
              <a:t>183</a:t>
            </a:r>
            <a:r>
              <a:rPr lang="en-US" sz="2800" dirty="0"/>
              <a:t> residents completed programs</a:t>
            </a:r>
          </a:p>
          <a:p>
            <a:r>
              <a:rPr lang="en-US" sz="2800" b="1" dirty="0"/>
              <a:t>13</a:t>
            </a:r>
            <a:r>
              <a:rPr lang="en-US" sz="2800" dirty="0"/>
              <a:t> residents recidivated</a:t>
            </a:r>
          </a:p>
          <a:p>
            <a:r>
              <a:rPr lang="en-US" sz="2800" b="1" dirty="0"/>
              <a:t> 9% </a:t>
            </a:r>
            <a:r>
              <a:rPr lang="en-US" sz="2800" dirty="0"/>
              <a:t>average recidivism rate</a:t>
            </a:r>
          </a:p>
          <a:p>
            <a:r>
              <a:rPr lang="en-US" dirty="0"/>
              <a:t> </a:t>
            </a:r>
          </a:p>
        </p:txBody>
      </p:sp>
      <p:pic>
        <p:nvPicPr>
          <p:cNvPr id="4" name="Picture 3">
            <a:extLst>
              <a:ext uri="{FF2B5EF4-FFF2-40B4-BE49-F238E27FC236}">
                <a16:creationId xmlns:a16="http://schemas.microsoft.com/office/drawing/2014/main" id="{3437649F-59F9-A436-58B7-D048530244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64388" y="1284051"/>
            <a:ext cx="5894960" cy="3929973"/>
          </a:xfrm>
          <a:prstGeom prst="rect">
            <a:avLst/>
          </a:prstGeom>
        </p:spPr>
      </p:pic>
    </p:spTree>
    <p:extLst>
      <p:ext uri="{BB962C8B-B14F-4D97-AF65-F5344CB8AC3E}">
        <p14:creationId xmlns:p14="http://schemas.microsoft.com/office/powerpoint/2010/main" val="197044962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262646" y="376996"/>
            <a:ext cx="5891751" cy="1350390"/>
          </a:xfrm>
        </p:spPr>
        <p:txBody>
          <a:bodyPr>
            <a:normAutofit/>
          </a:bodyPr>
          <a:lstStyle/>
          <a:p>
            <a:r>
              <a:rPr lang="en-US" sz="3600" dirty="0"/>
              <a:t>Goal 2</a:t>
            </a:r>
            <a:br>
              <a:rPr lang="en-US" sz="3600" dirty="0"/>
            </a:br>
            <a:r>
              <a:rPr lang="en-US" sz="3600" dirty="0"/>
              <a:t>Employee Development</a:t>
            </a:r>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6233242" y="2170659"/>
            <a:ext cx="3233393" cy="600959"/>
          </a:xfrm>
        </p:spPr>
        <p:txBody>
          <a:bodyPr>
            <a:normAutofit fontScale="25000" lnSpcReduction="20000"/>
          </a:bodyPr>
          <a:lstStyle/>
          <a:p>
            <a:pPr>
              <a:lnSpc>
                <a:spcPts val="1900"/>
              </a:lnSpc>
            </a:pPr>
            <a:r>
              <a:rPr lang="en-US" sz="6400" dirty="0"/>
              <a:t>Reduce the correctional officer vacancy rate at the CRC to 10% or less by December 31, 2027.</a:t>
            </a:r>
          </a:p>
          <a:p>
            <a:pPr>
              <a:lnSpc>
                <a:spcPts val="1600"/>
              </a:lnSpc>
            </a:pPr>
            <a:r>
              <a:rPr lang="en-US" dirty="0"/>
              <a:t> </a:t>
            </a:r>
            <a:endParaRPr lang="en-US" i="1" dirty="0"/>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3"/>
          <a:stretch>
            <a:fillRect/>
          </a:stretch>
        </p:blipFill>
        <p:spPr>
          <a:xfrm>
            <a:off x="11183814" y="5942767"/>
            <a:ext cx="1008185" cy="915232"/>
          </a:xfrm>
          <a:prstGeom prst="rect">
            <a:avLst/>
          </a:prstGeom>
        </p:spPr>
      </p:pic>
      <p:sp>
        <p:nvSpPr>
          <p:cNvPr id="5" name="TextBox 4">
            <a:extLst>
              <a:ext uri="{FF2B5EF4-FFF2-40B4-BE49-F238E27FC236}">
                <a16:creationId xmlns:a16="http://schemas.microsoft.com/office/drawing/2014/main" id="{B0597100-000F-1439-84EA-30AE5519FED9}"/>
              </a:ext>
            </a:extLst>
          </p:cNvPr>
          <p:cNvSpPr txBox="1"/>
          <p:nvPr/>
        </p:nvSpPr>
        <p:spPr>
          <a:xfrm>
            <a:off x="9287945" y="2099172"/>
            <a:ext cx="2832719"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dirty="0"/>
              <a:t>100% of mid-level staff</a:t>
            </a:r>
          </a:p>
          <a:p>
            <a:r>
              <a:rPr lang="en-US" dirty="0"/>
              <a:t> complete leadership training by December 31, 2027</a:t>
            </a:r>
          </a:p>
        </p:txBody>
      </p:sp>
      <p:pic>
        <p:nvPicPr>
          <p:cNvPr id="14" name="Picture 13">
            <a:extLst>
              <a:ext uri="{FF2B5EF4-FFF2-40B4-BE49-F238E27FC236}">
                <a16:creationId xmlns:a16="http://schemas.microsoft.com/office/drawing/2014/main" id="{EB4B5F4D-ADCB-6D6D-BFE6-9E8A1A5E7F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6253" y="1935803"/>
            <a:ext cx="5762816" cy="4708505"/>
          </a:xfrm>
          <a:prstGeom prst="rect">
            <a:avLst/>
          </a:prstGeom>
        </p:spPr>
      </p:pic>
      <p:pic>
        <p:nvPicPr>
          <p:cNvPr id="16" name="Picture 15">
            <a:extLst>
              <a:ext uri="{FF2B5EF4-FFF2-40B4-BE49-F238E27FC236}">
                <a16:creationId xmlns:a16="http://schemas.microsoft.com/office/drawing/2014/main" id="{EE198138-C67F-5063-DEF8-C01EF50457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78629" y="3277626"/>
            <a:ext cx="3010811" cy="2831343"/>
          </a:xfrm>
          <a:prstGeom prst="rect">
            <a:avLst/>
          </a:prstGeom>
        </p:spPr>
      </p:pic>
      <p:pic>
        <p:nvPicPr>
          <p:cNvPr id="19" name="Picture 18">
            <a:extLst>
              <a:ext uri="{FF2B5EF4-FFF2-40B4-BE49-F238E27FC236}">
                <a16:creationId xmlns:a16="http://schemas.microsoft.com/office/drawing/2014/main" id="{4D95B811-C475-6D58-D550-645D84DED9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22979" y="3402106"/>
            <a:ext cx="2928025" cy="2583552"/>
          </a:xfrm>
          <a:prstGeom prst="rect">
            <a:avLst/>
          </a:prstGeom>
        </p:spPr>
      </p:pic>
      <p:sp>
        <p:nvSpPr>
          <p:cNvPr id="20" name="TextBox 19">
            <a:extLst>
              <a:ext uri="{FF2B5EF4-FFF2-40B4-BE49-F238E27FC236}">
                <a16:creationId xmlns:a16="http://schemas.microsoft.com/office/drawing/2014/main" id="{40D48455-841F-5DF3-A085-5A76A6C53C3F}"/>
              </a:ext>
            </a:extLst>
          </p:cNvPr>
          <p:cNvSpPr txBox="1"/>
          <p:nvPr/>
        </p:nvSpPr>
        <p:spPr>
          <a:xfrm>
            <a:off x="7188740" y="5826867"/>
            <a:ext cx="1439694"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400" b="0" i="1" u="none" strike="noStrike" cap="none" spc="0" normalizeH="0" baseline="0" dirty="0">
                <a:ln>
                  <a:noFill/>
                </a:ln>
                <a:solidFill>
                  <a:srgbClr val="000000"/>
                </a:solidFill>
                <a:effectLst/>
                <a:uFillTx/>
                <a:latin typeface="+mn-lt"/>
                <a:ea typeface="+mn-ea"/>
                <a:cs typeface="+mn-cs"/>
                <a:sym typeface="Calibri"/>
              </a:rPr>
              <a:t>** Goal met</a:t>
            </a:r>
            <a:r>
              <a:rPr kumimoji="0" lang="en-US" sz="1800" b="0" i="1" u="none" strike="noStrike" cap="none" spc="0" normalizeH="0" baseline="0" dirty="0">
                <a:ln>
                  <a:noFill/>
                </a:ln>
                <a:solidFill>
                  <a:srgbClr val="000000"/>
                </a:solidFill>
                <a:effectLst/>
                <a:uFillTx/>
                <a:latin typeface="+mn-lt"/>
                <a:ea typeface="+mn-ea"/>
                <a:cs typeface="+mn-cs"/>
                <a:sym typeface="Calibri"/>
              </a:rPr>
              <a:t>.</a:t>
            </a:r>
          </a:p>
        </p:txBody>
      </p:sp>
    </p:spTree>
    <p:extLst>
      <p:ext uri="{BB962C8B-B14F-4D97-AF65-F5344CB8AC3E}">
        <p14:creationId xmlns:p14="http://schemas.microsoft.com/office/powerpoint/2010/main" val="4142107585"/>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233464" y="90856"/>
            <a:ext cx="4666458" cy="1600200"/>
          </a:xfrm>
        </p:spPr>
        <p:txBody>
          <a:bodyPr/>
          <a:lstStyle/>
          <a:p>
            <a:r>
              <a:rPr lang="en-US" sz="3600" dirty="0"/>
              <a:t>Goal 3</a:t>
            </a:r>
            <a:br>
              <a:rPr lang="en-US" dirty="0"/>
            </a:br>
            <a:r>
              <a:rPr lang="en-US" sz="3600" dirty="0"/>
              <a:t>Institutional Identity</a:t>
            </a:r>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3"/>
          <a:stretch>
            <a:fillRect/>
          </a:stretch>
        </p:blipFill>
        <p:spPr>
          <a:xfrm>
            <a:off x="11183814" y="5942767"/>
            <a:ext cx="1008185" cy="915232"/>
          </a:xfrm>
          <a:prstGeom prst="rect">
            <a:avLst/>
          </a:prstGeom>
        </p:spPr>
      </p:pic>
      <p:pic>
        <p:nvPicPr>
          <p:cNvPr id="17" name="Picture 16">
            <a:extLst>
              <a:ext uri="{FF2B5EF4-FFF2-40B4-BE49-F238E27FC236}">
                <a16:creationId xmlns:a16="http://schemas.microsoft.com/office/drawing/2014/main" id="{D2B723B8-4777-2154-FA27-ADA1E5BC33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922" y="1964986"/>
            <a:ext cx="7463164" cy="4095346"/>
          </a:xfrm>
          <a:prstGeom prst="rect">
            <a:avLst/>
          </a:prstGeom>
        </p:spPr>
      </p:pic>
      <p:sp>
        <p:nvSpPr>
          <p:cNvPr id="18" name="TextBox 17">
            <a:extLst>
              <a:ext uri="{FF2B5EF4-FFF2-40B4-BE49-F238E27FC236}">
                <a16:creationId xmlns:a16="http://schemas.microsoft.com/office/drawing/2014/main" id="{5697DA19-0E44-2F9D-2601-8A8179588D90}"/>
              </a:ext>
            </a:extLst>
          </p:cNvPr>
          <p:cNvSpPr txBox="1"/>
          <p:nvPr/>
        </p:nvSpPr>
        <p:spPr>
          <a:xfrm>
            <a:off x="8083685" y="768485"/>
            <a:ext cx="3180945" cy="101566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sz="2000" dirty="0">
                <a:latin typeface="+mj-lt"/>
              </a:rPr>
              <a:t>Training Department 100% certified to teach Crisis Intervention by end 2025</a:t>
            </a:r>
          </a:p>
        </p:txBody>
      </p:sp>
      <p:pic>
        <p:nvPicPr>
          <p:cNvPr id="24" name="Picture 23">
            <a:extLst>
              <a:ext uri="{FF2B5EF4-FFF2-40B4-BE49-F238E27FC236}">
                <a16:creationId xmlns:a16="http://schemas.microsoft.com/office/drawing/2014/main" id="{CAB2FD15-4375-A8AA-FCEC-76BA3F9BD3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64230" y="1845103"/>
            <a:ext cx="3200400" cy="3131722"/>
          </a:xfrm>
          <a:prstGeom prst="rect">
            <a:avLst/>
          </a:prstGeom>
        </p:spPr>
      </p:pic>
      <p:sp>
        <p:nvSpPr>
          <p:cNvPr id="3" name="TextBox 2">
            <a:extLst>
              <a:ext uri="{FF2B5EF4-FFF2-40B4-BE49-F238E27FC236}">
                <a16:creationId xmlns:a16="http://schemas.microsoft.com/office/drawing/2014/main" id="{CB86C2EE-BA84-3BB5-B22A-AEDB7C60F5D3}"/>
              </a:ext>
            </a:extLst>
          </p:cNvPr>
          <p:cNvSpPr txBox="1"/>
          <p:nvPr/>
        </p:nvSpPr>
        <p:spPr>
          <a:xfrm>
            <a:off x="8093414" y="4922196"/>
            <a:ext cx="3959156" cy="160043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400" b="1" i="0" u="none" strike="noStrike" cap="none" spc="0" normalizeH="0" baseline="0" dirty="0">
                <a:ln>
                  <a:noFill/>
                </a:ln>
                <a:solidFill>
                  <a:srgbClr val="000000"/>
                </a:solidFill>
                <a:effectLst/>
                <a:uFillTx/>
                <a:latin typeface="+mn-lt"/>
                <a:ea typeface="+mn-ea"/>
                <a:cs typeface="+mn-cs"/>
                <a:sym typeface="Calibri"/>
              </a:rPr>
              <a:t>Completed in 2025 </a:t>
            </a:r>
          </a:p>
          <a:p>
            <a:pPr marL="0" marR="0" indent="0" algn="l" defTabSz="914400" rtl="0" fontAlgn="auto" latinLnBrk="0" hangingPunct="0">
              <a:lnSpc>
                <a:spcPct val="100000"/>
              </a:lnSpc>
              <a:spcBef>
                <a:spcPts val="0"/>
              </a:spcBef>
              <a:spcAft>
                <a:spcPts val="0"/>
              </a:spcAft>
              <a:buClrTx/>
              <a:buSzTx/>
              <a:buFontTx/>
              <a:buNone/>
              <a:tabLst/>
            </a:pPr>
            <a:endParaRPr kumimoji="0" lang="en-US" sz="1400" b="0" i="0" u="none" strike="noStrike" cap="none" spc="0" normalizeH="0" baseline="0" dirty="0">
              <a:ln>
                <a:noFill/>
              </a:ln>
              <a:solidFill>
                <a:srgbClr val="000000"/>
              </a:solidFill>
              <a:effectLst/>
              <a:uFillTx/>
              <a:latin typeface="+mn-lt"/>
              <a:ea typeface="+mn-ea"/>
              <a:cs typeface="+mn-cs"/>
              <a:sym typeface="Calibri"/>
            </a:endParaRPr>
          </a:p>
          <a:p>
            <a:pPr marL="0" marR="0" indent="0" algn="l" defTabSz="914400" rtl="0" fontAlgn="auto" latinLnBrk="0" hangingPunct="0">
              <a:lnSpc>
                <a:spcPct val="100000"/>
              </a:lnSpc>
              <a:spcBef>
                <a:spcPts val="0"/>
              </a:spcBef>
              <a:spcAft>
                <a:spcPts val="0"/>
              </a:spcAft>
              <a:buClrTx/>
              <a:buSzTx/>
              <a:buFontTx/>
              <a:buNone/>
              <a:tabLst/>
            </a:pPr>
            <a:r>
              <a:rPr kumimoji="0" lang="en-US" sz="1400" b="0" i="0" u="none" strike="noStrike" cap="none" spc="0" normalizeH="0" baseline="0" dirty="0">
                <a:ln>
                  <a:noFill/>
                </a:ln>
                <a:solidFill>
                  <a:srgbClr val="000000"/>
                </a:solidFill>
                <a:effectLst/>
                <a:uFillTx/>
                <a:latin typeface="+mn-lt"/>
                <a:ea typeface="+mn-ea"/>
                <a:cs typeface="+mn-cs"/>
                <a:sym typeface="Calibri"/>
              </a:rPr>
              <a:t>National Institute of Corrections Certifies Crisis Intervention Class</a:t>
            </a:r>
          </a:p>
          <a:p>
            <a:pPr marL="0" marR="0" indent="0" algn="l" defTabSz="914400" rtl="0" fontAlgn="auto" latinLnBrk="0" hangingPunct="0">
              <a:lnSpc>
                <a:spcPct val="100000"/>
              </a:lnSpc>
              <a:spcBef>
                <a:spcPts val="0"/>
              </a:spcBef>
              <a:spcAft>
                <a:spcPts val="0"/>
              </a:spcAft>
              <a:buClrTx/>
              <a:buSzTx/>
              <a:buFontTx/>
              <a:buNone/>
              <a:tabLst/>
            </a:pPr>
            <a:endParaRPr lang="en-US" sz="1400" dirty="0"/>
          </a:p>
          <a:p>
            <a:r>
              <a:rPr lang="en-US" sz="1400" dirty="0"/>
              <a:t>30% increase in weapons trained officers</a:t>
            </a:r>
          </a:p>
          <a:p>
            <a:pPr marL="0" marR="0" indent="0" algn="l" defTabSz="914400" rtl="0" fontAlgn="auto" latinLnBrk="0" hangingPunct="0">
              <a:lnSpc>
                <a:spcPct val="100000"/>
              </a:lnSpc>
              <a:spcBef>
                <a:spcPts val="0"/>
              </a:spcBef>
              <a:spcAft>
                <a:spcPts val="0"/>
              </a:spcAft>
              <a:buClrTx/>
              <a:buSzTx/>
              <a:buFontTx/>
              <a:buNone/>
              <a:tabLst/>
            </a:pPr>
            <a:endParaRPr kumimoji="0" lang="en-US" sz="1400" b="0" i="0" u="none" strike="noStrike" cap="none" spc="0" normalizeH="0" baseline="0" dirty="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406144891"/>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Other highlights from 2025</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946827" y="4420299"/>
            <a:ext cx="4056434" cy="457199"/>
          </a:xfrm>
        </p:spPr>
        <p:txBody>
          <a:bodyPr>
            <a:noAutofit/>
          </a:bodyPr>
          <a:lstStyle/>
          <a:p>
            <a:pPr marL="0" indent="0">
              <a:buNone/>
            </a:pPr>
            <a:r>
              <a:rPr lang="en-US" sz="1400" dirty="0"/>
              <a:t>Emergency Preparedness Planning</a:t>
            </a:r>
          </a:p>
        </p:txBody>
      </p:sp>
      <p:pic>
        <p:nvPicPr>
          <p:cNvPr id="5" name="Picture 4">
            <a:extLst>
              <a:ext uri="{FF2B5EF4-FFF2-40B4-BE49-F238E27FC236}">
                <a16:creationId xmlns:a16="http://schemas.microsoft.com/office/drawing/2014/main" id="{FE7C5AE9-68EC-0258-0CD4-52CDE602C9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3028" y="1616528"/>
            <a:ext cx="3501957" cy="2626468"/>
          </a:xfrm>
          <a:prstGeom prst="rect">
            <a:avLst/>
          </a:prstGeom>
        </p:spPr>
      </p:pic>
      <p:sp>
        <p:nvSpPr>
          <p:cNvPr id="12" name="TextBox 11">
            <a:extLst>
              <a:ext uri="{FF2B5EF4-FFF2-40B4-BE49-F238E27FC236}">
                <a16:creationId xmlns:a16="http://schemas.microsoft.com/office/drawing/2014/main" id="{0B009FF1-1EE7-7661-09BD-1BA13CB52B04}"/>
              </a:ext>
            </a:extLst>
          </p:cNvPr>
          <p:cNvSpPr txBox="1"/>
          <p:nvPr/>
        </p:nvSpPr>
        <p:spPr>
          <a:xfrm>
            <a:off x="1001949" y="5068804"/>
            <a:ext cx="4941652" cy="141577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1" i="0" u="none" strike="noStrike" cap="none" spc="0" normalizeH="0" baseline="0" dirty="0">
                <a:ln>
                  <a:noFill/>
                </a:ln>
                <a:solidFill>
                  <a:srgbClr val="000000"/>
                </a:solidFill>
                <a:effectLst/>
                <a:uFillTx/>
                <a:latin typeface="+mn-lt"/>
                <a:ea typeface="+mn-ea"/>
                <a:cs typeface="+mn-cs"/>
                <a:sym typeface="Calibri"/>
              </a:rPr>
              <a:t>Successful Completion of State and Federal Audits</a:t>
            </a:r>
          </a:p>
          <a:p>
            <a:pPr marL="0" marR="0" indent="0" algn="l" defTabSz="914400" rtl="0" fontAlgn="auto" latinLnBrk="0" hangingPunct="0">
              <a:lnSpc>
                <a:spcPct val="100000"/>
              </a:lnSpc>
              <a:spcBef>
                <a:spcPts val="0"/>
              </a:spcBef>
              <a:spcAft>
                <a:spcPts val="0"/>
              </a:spcAft>
              <a:buClrTx/>
              <a:buSzTx/>
              <a:buFontTx/>
              <a:buNone/>
              <a:tabLst/>
            </a:pPr>
            <a:r>
              <a:rPr lang="en-US" b="1" dirty="0"/>
              <a:t>Achieved 100% Compliance</a:t>
            </a:r>
          </a:p>
          <a:p>
            <a:pPr marL="0" marR="0" indent="0" algn="l" defTabSz="914400" rtl="0" fontAlgn="auto" latinLnBrk="0" hangingPunct="0">
              <a:lnSpc>
                <a:spcPct val="100000"/>
              </a:lnSpc>
              <a:spcBef>
                <a:spcPts val="0"/>
              </a:spcBef>
              <a:spcAft>
                <a:spcPts val="0"/>
              </a:spcAft>
              <a:buClrTx/>
              <a:buSzTx/>
              <a:buFontTx/>
              <a:buNone/>
              <a:tabLst/>
            </a:pPr>
            <a:r>
              <a:rPr lang="en-US" b="1" dirty="0"/>
              <a:t> </a:t>
            </a:r>
          </a:p>
          <a:p>
            <a:pPr marL="0" marR="0" indent="0" algn="l" defTabSz="914400" rtl="0" fontAlgn="auto" latinLnBrk="0" hangingPunct="0">
              <a:lnSpc>
                <a:spcPct val="100000"/>
              </a:lnSpc>
              <a:spcBef>
                <a:spcPts val="0"/>
              </a:spcBef>
              <a:spcAft>
                <a:spcPts val="0"/>
              </a:spcAft>
              <a:buClrTx/>
              <a:buSzTx/>
              <a:buFontTx/>
              <a:buNone/>
              <a:tabLst/>
            </a:pPr>
            <a:r>
              <a:rPr kumimoji="0" lang="en-US" sz="1600" i="0" u="none" strike="noStrike" cap="none" spc="0" normalizeH="0" baseline="0" dirty="0">
                <a:ln>
                  <a:noFill/>
                </a:ln>
                <a:solidFill>
                  <a:srgbClr val="000000"/>
                </a:solidFill>
                <a:effectLst/>
                <a:uFillTx/>
                <a:latin typeface="+mn-lt"/>
                <a:ea typeface="+mn-ea"/>
                <a:cs typeface="+mn-cs"/>
                <a:sym typeface="Calibri"/>
              </a:rPr>
              <a:t>Prison Rape Elimination Act</a:t>
            </a:r>
          </a:p>
          <a:p>
            <a:pPr marL="0" marR="0" indent="0" algn="l" defTabSz="914400" rtl="0" fontAlgn="auto" latinLnBrk="0" hangingPunct="0">
              <a:lnSpc>
                <a:spcPct val="100000"/>
              </a:lnSpc>
              <a:spcBef>
                <a:spcPts val="0"/>
              </a:spcBef>
              <a:spcAft>
                <a:spcPts val="0"/>
              </a:spcAft>
              <a:buClrTx/>
              <a:buSzTx/>
              <a:buFontTx/>
              <a:buNone/>
              <a:tabLst/>
            </a:pPr>
            <a:r>
              <a:rPr lang="en-US" sz="1600" dirty="0"/>
              <a:t>Wisconsin Department of Corrections</a:t>
            </a:r>
            <a:endParaRPr kumimoji="0" lang="en-US" sz="1600" i="0" u="none" strike="noStrike" cap="none" spc="0" normalizeH="0" baseline="0" dirty="0">
              <a:ln>
                <a:noFill/>
              </a:ln>
              <a:solidFill>
                <a:srgbClr val="000000"/>
              </a:solidFill>
              <a:effectLst/>
              <a:uFillTx/>
              <a:latin typeface="+mn-lt"/>
              <a:ea typeface="+mn-ea"/>
              <a:cs typeface="+mn-cs"/>
              <a:sym typeface="Calibri"/>
            </a:endParaRPr>
          </a:p>
        </p:txBody>
      </p:sp>
      <p:pic>
        <p:nvPicPr>
          <p:cNvPr id="14" name="Picture 13">
            <a:extLst>
              <a:ext uri="{FF2B5EF4-FFF2-40B4-BE49-F238E27FC236}">
                <a16:creationId xmlns:a16="http://schemas.microsoft.com/office/drawing/2014/main" id="{40319816-11D0-972A-A480-AF9774BF7A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61313" y="1491343"/>
            <a:ext cx="4005944" cy="2670629"/>
          </a:xfrm>
          <a:prstGeom prst="rect">
            <a:avLst/>
          </a:prstGeom>
        </p:spPr>
      </p:pic>
      <p:sp>
        <p:nvSpPr>
          <p:cNvPr id="16" name="TextBox 15">
            <a:extLst>
              <a:ext uri="{FF2B5EF4-FFF2-40B4-BE49-F238E27FC236}">
                <a16:creationId xmlns:a16="http://schemas.microsoft.com/office/drawing/2014/main" id="{64F00A03-4457-DF58-F1B3-A867045E9C64}"/>
              </a:ext>
            </a:extLst>
          </p:cNvPr>
          <p:cNvSpPr txBox="1"/>
          <p:nvPr/>
        </p:nvSpPr>
        <p:spPr>
          <a:xfrm>
            <a:off x="5878286" y="4245820"/>
            <a:ext cx="4822371"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indent="0">
              <a:buNone/>
            </a:pPr>
            <a:r>
              <a:rPr lang="en-US" sz="1800" dirty="0"/>
              <a:t>Alcohol and Other Drug Abuse Programs (AODA)</a:t>
            </a:r>
          </a:p>
        </p:txBody>
      </p:sp>
    </p:spTree>
    <p:extLst>
      <p:ext uri="{BB962C8B-B14F-4D97-AF65-F5344CB8AC3E}">
        <p14:creationId xmlns:p14="http://schemas.microsoft.com/office/powerpoint/2010/main" val="3272284165"/>
      </p:ext>
    </p:extLst>
  </p:cSld>
  <p:clrMapOvr>
    <a:masterClrMapping/>
  </p:clrMapOvr>
  <p:transition spd="med"/>
  <p:extLst>
    <p:ext uri="{6950BFC3-D8DA-4A85-94F7-54DA5524770B}">
      <p188:commentRel xmlns:p188="http://schemas.microsoft.com/office/powerpoint/2018/8/main" r:id="rId3"/>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Looking Forward to 2026</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779371" y="1891634"/>
            <a:ext cx="11235447" cy="4351338"/>
          </a:xfrm>
        </p:spPr>
        <p:txBody>
          <a:bodyPr/>
          <a:lstStyle/>
          <a:p>
            <a:r>
              <a:rPr lang="en-US" sz="3600" dirty="0"/>
              <a:t>Increased Staffing, Overtime Reduction</a:t>
            </a:r>
          </a:p>
          <a:p>
            <a:endParaRPr lang="en-US" sz="3600" dirty="0"/>
          </a:p>
          <a:p>
            <a:r>
              <a:rPr lang="en-US" sz="3600" dirty="0"/>
              <a:t>American Correctional Association Accreditation</a:t>
            </a:r>
          </a:p>
          <a:p>
            <a:pPr marL="0" indent="0">
              <a:buNone/>
            </a:pPr>
            <a:endParaRPr lang="en-US" sz="3600" dirty="0"/>
          </a:p>
          <a:p>
            <a:r>
              <a:rPr lang="en-US" sz="3600" dirty="0"/>
              <a:t>Enhanced reentry plans</a:t>
            </a:r>
          </a:p>
          <a:p>
            <a:pPr marL="0" indent="0">
              <a:buNone/>
            </a:pPr>
            <a:endParaRPr lang="en-US" dirty="0"/>
          </a:p>
        </p:txBody>
      </p:sp>
    </p:spTree>
    <p:extLst>
      <p:ext uri="{BB962C8B-B14F-4D97-AF65-F5344CB8AC3E}">
        <p14:creationId xmlns:p14="http://schemas.microsoft.com/office/powerpoint/2010/main" val="1421881898"/>
      </p:ext>
    </p:extLst>
  </p:cSld>
  <p:clrMapOvr>
    <a:masterClrMapping/>
  </p:clrMapOvr>
  <p:transition spd="med"/>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c130270-ac7c-4497-90d6-17a43cdb195d" xsi:nil="true"/>
    <lcf76f155ced4ddcb4097134ff3c332f xmlns="30d45850-cdab-4335-bbe4-3503319b96c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D02651D74EB44996A62AA680831119" ma:contentTypeVersion="17" ma:contentTypeDescription="Create a new document." ma:contentTypeScope="" ma:versionID="f5f6219632112b896c403e4614389c4c">
  <xsd:schema xmlns:xsd="http://www.w3.org/2001/XMLSchema" xmlns:xs="http://www.w3.org/2001/XMLSchema" xmlns:p="http://schemas.microsoft.com/office/2006/metadata/properties" xmlns:ns2="30d45850-cdab-4335-bbe4-3503319b96c0" xmlns:ns3="9c130270-ac7c-4497-90d6-17a43cdb195d" targetNamespace="http://schemas.microsoft.com/office/2006/metadata/properties" ma:root="true" ma:fieldsID="ba8199d85502ae002a43eb7c29558487" ns2:_="" ns3:_="">
    <xsd:import namespace="30d45850-cdab-4335-bbe4-3503319b96c0"/>
    <xsd:import namespace="9c130270-ac7c-4497-90d6-17a43cdb195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d45850-cdab-4335-bbe4-3503319b96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c130270-ac7c-4497-90d6-17a43cdb195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d8f0ca1b-c585-4cae-8547-6c5fcb858651}" ma:internalName="TaxCatchAll" ma:showField="CatchAllData" ma:web="9c130270-ac7c-4497-90d6-17a43cd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F60E89-0499-401F-8AA1-0F828C5F0612}">
  <ds:schemaRefs>
    <ds:schemaRef ds:uri="http://schemas.microsoft.com/office/2006/metadata/properties"/>
    <ds:schemaRef ds:uri="http://schemas.openxmlformats.org/package/2006/metadata/core-properties"/>
    <ds:schemaRef ds:uri="http://purl.org/dc/elements/1.1/"/>
    <ds:schemaRef ds:uri="http://purl.org/dc/terms/"/>
    <ds:schemaRef ds:uri="http://purl.org/dc/dcmitype/"/>
    <ds:schemaRef ds:uri="30d45850-cdab-4335-bbe4-3503319b96c0"/>
    <ds:schemaRef ds:uri="http://schemas.microsoft.com/office/2006/documentManagement/types"/>
    <ds:schemaRef ds:uri="http://schemas.microsoft.com/office/infopath/2007/PartnerControls"/>
    <ds:schemaRef ds:uri="9c130270-ac7c-4497-90d6-17a43cdb195d"/>
    <ds:schemaRef ds:uri="http://www.w3.org/XML/1998/namespace"/>
  </ds:schemaRefs>
</ds:datastoreItem>
</file>

<file path=customXml/itemProps2.xml><?xml version="1.0" encoding="utf-8"?>
<ds:datastoreItem xmlns:ds="http://schemas.openxmlformats.org/officeDocument/2006/customXml" ds:itemID="{3765FD04-73D5-4D84-8725-EAA55887B3E6}">
  <ds:schemaRefs>
    <ds:schemaRef ds:uri="http://schemas.microsoft.com/sharepoint/v3/contenttype/forms"/>
  </ds:schemaRefs>
</ds:datastoreItem>
</file>

<file path=customXml/itemProps3.xml><?xml version="1.0" encoding="utf-8"?>
<ds:datastoreItem xmlns:ds="http://schemas.openxmlformats.org/officeDocument/2006/customXml" ds:itemID="{B38F3AFE-D6A2-4562-A601-963566CADC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d45850-cdab-4335-bbe4-3503319b96c0"/>
    <ds:schemaRef ds:uri="9c130270-ac7c-4497-90d6-17a43cd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10680</TotalTime>
  <Words>231</Words>
  <Application>Microsoft Office PowerPoint</Application>
  <PresentationFormat>Widescreen</PresentationFormat>
  <Paragraphs>49</Paragraphs>
  <Slides>10</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Helvetica</vt:lpstr>
      <vt:lpstr>Helvetica Neue</vt:lpstr>
      <vt:lpstr>Office Theme</vt:lpstr>
      <vt:lpstr>Community Reintegration Center</vt:lpstr>
      <vt:lpstr>PowerPoint Presentation</vt:lpstr>
      <vt:lpstr>Strategic Plan</vt:lpstr>
      <vt:lpstr>Goal 1 Innovative Programs and Partnerships</vt:lpstr>
      <vt:lpstr>Goal 1 Innovative Programs and Partnerships</vt:lpstr>
      <vt:lpstr>Goal 2 Employee Development</vt:lpstr>
      <vt:lpstr>Goal 3 Institutional Identity</vt:lpstr>
      <vt:lpstr>Other highlights from 2025</vt:lpstr>
      <vt:lpstr>Looking Forward to 2026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 Brooks</dc:creator>
  <cp:lastModifiedBy>Kim Brooks</cp:lastModifiedBy>
  <cp:revision>16</cp:revision>
  <cp:lastPrinted>2026-04-07T20:48:12Z</cp:lastPrinted>
  <dcterms:modified xsi:type="dcterms:W3CDTF">2026-04-21T19:06:19Z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0x0101006AD02651D74EB44996A62AA680831119</vt:lpwstr>
  </property>
  <property fmtid="{D5CDD505-2E9C-101B-9397-08002B2CF9AE}" pid="3" name="MediaServiceImageTags">
    <vt:lpwstr/>
  </property>
</Properties>
</file>