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2"/>
  </p:notesMasterIdLst>
  <p:sldIdLst>
    <p:sldId id="256" r:id="rId2"/>
    <p:sldId id="438" r:id="rId3"/>
    <p:sldId id="439" r:id="rId4"/>
    <p:sldId id="456" r:id="rId5"/>
    <p:sldId id="459" r:id="rId6"/>
    <p:sldId id="407" r:id="rId7"/>
    <p:sldId id="457" r:id="rId8"/>
    <p:sldId id="460" r:id="rId9"/>
    <p:sldId id="440" r:id="rId10"/>
    <p:sldId id="455" r:id="rId11"/>
  </p:sldIdLst>
  <p:sldSz cx="12192000" cy="6858000"/>
  <p:notesSz cx="7023100" cy="9309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A3FFF8D8-7C42-4DC7-85B1-61D2C4718D4F}">
          <p14:sldIdLst>
            <p14:sldId id="256"/>
          </p14:sldIdLst>
        </p14:section>
        <p14:section name="Untitled Section" id="{58229ADE-00A4-4DD4-88D5-7D3C8295D693}">
          <p14:sldIdLst>
            <p14:sldId id="438"/>
            <p14:sldId id="439"/>
            <p14:sldId id="456"/>
            <p14:sldId id="459"/>
            <p14:sldId id="407"/>
            <p14:sldId id="457"/>
            <p14:sldId id="460"/>
            <p14:sldId id="440"/>
            <p14:sldId id="455"/>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8D8DB296-C5B8-8458-BE80-8C6CF40A292F}" name="Bethke, Andrew" initials="BA" userId="S::andrew.bethke@milwaukeecountywi.gov::702079f4-72f1-4ae5-ada4-aa6cf71cb7c0"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9999"/>
    <a:srgbClr val="00A84C"/>
    <a:srgbClr val="007680"/>
    <a:srgbClr val="FF9900"/>
    <a:srgbClr val="22AA93"/>
    <a:srgbClr val="0DAF3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20EAEC3-36D1-4589-AE97-803BEA160750}" v="15" dt="2026-03-18T15:43:58.40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8" d="100"/>
          <a:sy n="78" d="100"/>
        </p:scale>
        <p:origin x="850" y="62"/>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18"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19" Type="http://schemas.microsoft.com/office/2018/10/relationships/authors" Targe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ily Petersen" userId="ed44ab3d-1e39-4576-8a65-94dc2243e207" providerId="ADAL" clId="{8B686DA9-CEFB-45FB-AAC4-F929AE71C300}"/>
    <pc:docChg chg="custSel addSld delSld modSld modSection">
      <pc:chgData name="Emily Petersen" userId="ed44ab3d-1e39-4576-8a65-94dc2243e207" providerId="ADAL" clId="{8B686DA9-CEFB-45FB-AAC4-F929AE71C300}" dt="2026-03-18T15:44:25.568" v="687" actId="20577"/>
      <pc:docMkLst>
        <pc:docMk/>
      </pc:docMkLst>
      <pc:sldChg chg="modSp mod">
        <pc:chgData name="Emily Petersen" userId="ed44ab3d-1e39-4576-8a65-94dc2243e207" providerId="ADAL" clId="{8B686DA9-CEFB-45FB-AAC4-F929AE71C300}" dt="2026-03-18T15:28:53.367" v="57" actId="20577"/>
        <pc:sldMkLst>
          <pc:docMk/>
          <pc:sldMk cId="2266811234" sldId="256"/>
        </pc:sldMkLst>
        <pc:spChg chg="mod">
          <ac:chgData name="Emily Petersen" userId="ed44ab3d-1e39-4576-8a65-94dc2243e207" providerId="ADAL" clId="{8B686DA9-CEFB-45FB-AAC4-F929AE71C300}" dt="2026-03-18T15:28:53.367" v="57" actId="20577"/>
          <ac:spMkLst>
            <pc:docMk/>
            <pc:sldMk cId="2266811234" sldId="256"/>
            <ac:spMk id="2" creationId="{325100DB-86E3-4E3F-BF70-5F00F94B6FAB}"/>
          </ac:spMkLst>
        </pc:spChg>
      </pc:sldChg>
      <pc:sldChg chg="add">
        <pc:chgData name="Emily Petersen" userId="ed44ab3d-1e39-4576-8a65-94dc2243e207" providerId="ADAL" clId="{8B686DA9-CEFB-45FB-AAC4-F929AE71C300}" dt="2026-03-18T15:31:19.367" v="94"/>
        <pc:sldMkLst>
          <pc:docMk/>
          <pc:sldMk cId="1219917654" sldId="260"/>
        </pc:sldMkLst>
      </pc:sldChg>
      <pc:sldChg chg="del">
        <pc:chgData name="Emily Petersen" userId="ed44ab3d-1e39-4576-8a65-94dc2243e207" providerId="ADAL" clId="{8B686DA9-CEFB-45FB-AAC4-F929AE71C300}" dt="2026-03-18T15:31:49.756" v="99" actId="47"/>
        <pc:sldMkLst>
          <pc:docMk/>
          <pc:sldMk cId="330802542" sldId="327"/>
        </pc:sldMkLst>
      </pc:sldChg>
      <pc:sldChg chg="del">
        <pc:chgData name="Emily Petersen" userId="ed44ab3d-1e39-4576-8a65-94dc2243e207" providerId="ADAL" clId="{8B686DA9-CEFB-45FB-AAC4-F929AE71C300}" dt="2026-03-18T15:31:50.355" v="100" actId="47"/>
        <pc:sldMkLst>
          <pc:docMk/>
          <pc:sldMk cId="596195316" sldId="332"/>
        </pc:sldMkLst>
      </pc:sldChg>
      <pc:sldChg chg="add">
        <pc:chgData name="Emily Petersen" userId="ed44ab3d-1e39-4576-8a65-94dc2243e207" providerId="ADAL" clId="{8B686DA9-CEFB-45FB-AAC4-F929AE71C300}" dt="2026-03-18T15:31:30.480" v="95"/>
        <pc:sldMkLst>
          <pc:docMk/>
          <pc:sldMk cId="4212723847" sldId="402"/>
        </pc:sldMkLst>
      </pc:sldChg>
      <pc:sldChg chg="del">
        <pc:chgData name="Emily Petersen" userId="ed44ab3d-1e39-4576-8a65-94dc2243e207" providerId="ADAL" clId="{8B686DA9-CEFB-45FB-AAC4-F929AE71C300}" dt="2026-03-18T15:31:48.622" v="97" actId="47"/>
        <pc:sldMkLst>
          <pc:docMk/>
          <pc:sldMk cId="2969470646" sldId="427"/>
        </pc:sldMkLst>
      </pc:sldChg>
      <pc:sldChg chg="del">
        <pc:chgData name="Emily Petersen" userId="ed44ab3d-1e39-4576-8a65-94dc2243e207" providerId="ADAL" clId="{8B686DA9-CEFB-45FB-AAC4-F929AE71C300}" dt="2026-03-18T15:31:49.234" v="98" actId="47"/>
        <pc:sldMkLst>
          <pc:docMk/>
          <pc:sldMk cId="4053279820" sldId="428"/>
        </pc:sldMkLst>
      </pc:sldChg>
      <pc:sldChg chg="modSp mod">
        <pc:chgData name="Emily Petersen" userId="ed44ab3d-1e39-4576-8a65-94dc2243e207" providerId="ADAL" clId="{8B686DA9-CEFB-45FB-AAC4-F929AE71C300}" dt="2026-03-18T15:29:04.517" v="59" actId="13926"/>
        <pc:sldMkLst>
          <pc:docMk/>
          <pc:sldMk cId="2011589139" sldId="438"/>
        </pc:sldMkLst>
        <pc:spChg chg="mod">
          <ac:chgData name="Emily Petersen" userId="ed44ab3d-1e39-4576-8a65-94dc2243e207" providerId="ADAL" clId="{8B686DA9-CEFB-45FB-AAC4-F929AE71C300}" dt="2026-03-18T15:29:04.517" v="59" actId="13926"/>
          <ac:spMkLst>
            <pc:docMk/>
            <pc:sldMk cId="2011589139" sldId="438"/>
            <ac:spMk id="3" creationId="{D5AAFE2F-B50B-2D80-19A2-609976AE8F30}"/>
          </ac:spMkLst>
        </pc:spChg>
      </pc:sldChg>
      <pc:sldChg chg="modSp mod">
        <pc:chgData name="Emily Petersen" userId="ed44ab3d-1e39-4576-8a65-94dc2243e207" providerId="ADAL" clId="{8B686DA9-CEFB-45FB-AAC4-F929AE71C300}" dt="2026-03-18T15:40:37.221" v="542" actId="14100"/>
        <pc:sldMkLst>
          <pc:docMk/>
          <pc:sldMk cId="2297390517" sldId="439"/>
        </pc:sldMkLst>
        <pc:spChg chg="mod">
          <ac:chgData name="Emily Petersen" userId="ed44ab3d-1e39-4576-8a65-94dc2243e207" providerId="ADAL" clId="{8B686DA9-CEFB-45FB-AAC4-F929AE71C300}" dt="2026-03-18T15:40:37.221" v="542" actId="14100"/>
          <ac:spMkLst>
            <pc:docMk/>
            <pc:sldMk cId="2297390517" sldId="439"/>
            <ac:spMk id="3" creationId="{5401E71C-1C89-926B-051C-0B871A24582F}"/>
          </ac:spMkLst>
        </pc:spChg>
        <pc:spChg chg="mod">
          <ac:chgData name="Emily Petersen" userId="ed44ab3d-1e39-4576-8a65-94dc2243e207" providerId="ADAL" clId="{8B686DA9-CEFB-45FB-AAC4-F929AE71C300}" dt="2026-03-18T15:29:15.889" v="91" actId="20577"/>
          <ac:spMkLst>
            <pc:docMk/>
            <pc:sldMk cId="2297390517" sldId="439"/>
            <ac:spMk id="12" creationId="{6D9228AE-591E-8AD9-FB58-C2B2596F2D2A}"/>
          </ac:spMkLst>
        </pc:spChg>
      </pc:sldChg>
      <pc:sldChg chg="modSp mod">
        <pc:chgData name="Emily Petersen" userId="ed44ab3d-1e39-4576-8a65-94dc2243e207" providerId="ADAL" clId="{8B686DA9-CEFB-45FB-AAC4-F929AE71C300}" dt="2026-03-18T15:35:39.036" v="182" actId="14734"/>
        <pc:sldMkLst>
          <pc:docMk/>
          <pc:sldMk cId="2981584472" sldId="440"/>
        </pc:sldMkLst>
        <pc:graphicFrameChg chg="mod modGraphic">
          <ac:chgData name="Emily Petersen" userId="ed44ab3d-1e39-4576-8a65-94dc2243e207" providerId="ADAL" clId="{8B686DA9-CEFB-45FB-AAC4-F929AE71C300}" dt="2026-03-18T15:35:39.036" v="182" actId="14734"/>
          <ac:graphicFrameMkLst>
            <pc:docMk/>
            <pc:sldMk cId="2981584472" sldId="440"/>
            <ac:graphicFrameMk id="4" creationId="{295F3416-E8A7-D0FB-DDB6-7D29B173960E}"/>
          </ac:graphicFrameMkLst>
        </pc:graphicFrameChg>
      </pc:sldChg>
      <pc:sldChg chg="del">
        <pc:chgData name="Emily Petersen" userId="ed44ab3d-1e39-4576-8a65-94dc2243e207" providerId="ADAL" clId="{8B686DA9-CEFB-45FB-AAC4-F929AE71C300}" dt="2026-03-18T15:35:35.829" v="181" actId="2696"/>
        <pc:sldMkLst>
          <pc:docMk/>
          <pc:sldMk cId="3959956496" sldId="441"/>
        </pc:sldMkLst>
      </pc:sldChg>
      <pc:sldChg chg="del">
        <pc:chgData name="Emily Petersen" userId="ed44ab3d-1e39-4576-8a65-94dc2243e207" providerId="ADAL" clId="{8B686DA9-CEFB-45FB-AAC4-F929AE71C300}" dt="2026-03-18T15:31:50.902" v="101" actId="47"/>
        <pc:sldMkLst>
          <pc:docMk/>
          <pc:sldMk cId="2445299880" sldId="442"/>
        </pc:sldMkLst>
      </pc:sldChg>
      <pc:sldChg chg="del">
        <pc:chgData name="Emily Petersen" userId="ed44ab3d-1e39-4576-8a65-94dc2243e207" providerId="ADAL" clId="{8B686DA9-CEFB-45FB-AAC4-F929AE71C300}" dt="2026-03-18T15:31:51.790" v="102" actId="47"/>
        <pc:sldMkLst>
          <pc:docMk/>
          <pc:sldMk cId="2639126102" sldId="443"/>
        </pc:sldMkLst>
      </pc:sldChg>
      <pc:sldChg chg="del">
        <pc:chgData name="Emily Petersen" userId="ed44ab3d-1e39-4576-8a65-94dc2243e207" providerId="ADAL" clId="{8B686DA9-CEFB-45FB-AAC4-F929AE71C300}" dt="2026-03-18T15:31:52.525" v="103" actId="47"/>
        <pc:sldMkLst>
          <pc:docMk/>
          <pc:sldMk cId="284152985" sldId="444"/>
        </pc:sldMkLst>
      </pc:sldChg>
      <pc:sldChg chg="add">
        <pc:chgData name="Emily Petersen" userId="ed44ab3d-1e39-4576-8a65-94dc2243e207" providerId="ADAL" clId="{8B686DA9-CEFB-45FB-AAC4-F929AE71C300}" dt="2026-03-18T15:31:45.965" v="96"/>
        <pc:sldMkLst>
          <pc:docMk/>
          <pc:sldMk cId="2159253902" sldId="452"/>
        </pc:sldMkLst>
      </pc:sldChg>
      <pc:sldChg chg="modSp add mod">
        <pc:chgData name="Emily Petersen" userId="ed44ab3d-1e39-4576-8a65-94dc2243e207" providerId="ADAL" clId="{8B686DA9-CEFB-45FB-AAC4-F929AE71C300}" dt="2026-03-18T15:44:25.568" v="687" actId="20577"/>
        <pc:sldMkLst>
          <pc:docMk/>
          <pc:sldMk cId="3494911868" sldId="453"/>
        </pc:sldMkLst>
        <pc:spChg chg="mod">
          <ac:chgData name="Emily Petersen" userId="ed44ab3d-1e39-4576-8a65-94dc2243e207" providerId="ADAL" clId="{8B686DA9-CEFB-45FB-AAC4-F929AE71C300}" dt="2026-03-18T15:44:25.568" v="687" actId="20577"/>
          <ac:spMkLst>
            <pc:docMk/>
            <pc:sldMk cId="3494911868" sldId="453"/>
            <ac:spMk id="3" creationId="{1565118C-0198-139E-E92D-C6CF5F49F314}"/>
          </ac:spMkLst>
        </pc:spChg>
        <pc:spChg chg="mod">
          <ac:chgData name="Emily Petersen" userId="ed44ab3d-1e39-4576-8a65-94dc2243e207" providerId="ADAL" clId="{8B686DA9-CEFB-45FB-AAC4-F929AE71C300}" dt="2026-03-18T15:42:28.729" v="585" actId="14100"/>
          <ac:spMkLst>
            <pc:docMk/>
            <pc:sldMk cId="3494911868" sldId="453"/>
            <ac:spMk id="12" creationId="{98328026-0AAF-2381-FA94-3C5D373187D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7072"/>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idx="1"/>
          </p:nvPr>
        </p:nvSpPr>
        <p:spPr>
          <a:xfrm>
            <a:off x="3978132" y="0"/>
            <a:ext cx="3043343" cy="467072"/>
          </a:xfrm>
          <a:prstGeom prst="rect">
            <a:avLst/>
          </a:prstGeom>
        </p:spPr>
        <p:txBody>
          <a:bodyPr vert="horz" lIns="93324" tIns="46662" rIns="93324" bIns="46662" rtlCol="0"/>
          <a:lstStyle>
            <a:lvl1pPr algn="r">
              <a:defRPr sz="1200"/>
            </a:lvl1pPr>
          </a:lstStyle>
          <a:p>
            <a:fld id="{83697811-CAEF-49DF-8B61-2C98CAF15A33}" type="datetimeFigureOut">
              <a:rPr lang="en-US" smtClean="0"/>
              <a:t>5/6/2026</a:t>
            </a:fld>
            <a:endParaRPr lang="en-US"/>
          </a:p>
        </p:txBody>
      </p:sp>
      <p:sp>
        <p:nvSpPr>
          <p:cNvPr id="4" name="Slide Image Placeholder 3"/>
          <p:cNvSpPr>
            <a:spLocks noGrp="1" noRot="1" noChangeAspect="1"/>
          </p:cNvSpPr>
          <p:nvPr>
            <p:ph type="sldImg" idx="2"/>
          </p:nvPr>
        </p:nvSpPr>
        <p:spPr>
          <a:xfrm>
            <a:off x="719138" y="1163638"/>
            <a:ext cx="5584825" cy="3141662"/>
          </a:xfrm>
          <a:prstGeom prst="rect">
            <a:avLst/>
          </a:prstGeom>
          <a:noFill/>
          <a:ln w="12700">
            <a:solidFill>
              <a:prstClr val="black"/>
            </a:solidFill>
          </a:ln>
        </p:spPr>
        <p:txBody>
          <a:bodyPr vert="horz" lIns="93324" tIns="46662" rIns="93324" bIns="46662" rtlCol="0" anchor="ctr"/>
          <a:lstStyle/>
          <a:p>
            <a:endParaRPr lang="en-US"/>
          </a:p>
        </p:txBody>
      </p:sp>
      <p:sp>
        <p:nvSpPr>
          <p:cNvPr id="5" name="Notes Placeholder 4"/>
          <p:cNvSpPr>
            <a:spLocks noGrp="1"/>
          </p:cNvSpPr>
          <p:nvPr>
            <p:ph type="body" sz="quarter" idx="3"/>
          </p:nvPr>
        </p:nvSpPr>
        <p:spPr>
          <a:xfrm>
            <a:off x="702310" y="4480004"/>
            <a:ext cx="5618480" cy="3665458"/>
          </a:xfrm>
          <a:prstGeom prst="rect">
            <a:avLst/>
          </a:prstGeom>
        </p:spPr>
        <p:txBody>
          <a:bodyPr vert="horz" lIns="93324" tIns="46662" rIns="93324" bIns="46662"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030"/>
            <a:ext cx="3043343" cy="467071"/>
          </a:xfrm>
          <a:prstGeom prst="rect">
            <a:avLst/>
          </a:prstGeom>
        </p:spPr>
        <p:txBody>
          <a:bodyPr vert="horz" lIns="93324" tIns="46662" rIns="93324" bIns="46662" rtlCol="0" anchor="b"/>
          <a:lstStyle>
            <a:lvl1pPr algn="l">
              <a:defRPr sz="1200"/>
            </a:lvl1pPr>
          </a:lstStyle>
          <a:p>
            <a:endParaRPr lang="en-US"/>
          </a:p>
        </p:txBody>
      </p:sp>
      <p:sp>
        <p:nvSpPr>
          <p:cNvPr id="7" name="Slide Number Placeholder 6"/>
          <p:cNvSpPr>
            <a:spLocks noGrp="1"/>
          </p:cNvSpPr>
          <p:nvPr>
            <p:ph type="sldNum" sz="quarter" idx="5"/>
          </p:nvPr>
        </p:nvSpPr>
        <p:spPr>
          <a:xfrm>
            <a:off x="3978132" y="8842030"/>
            <a:ext cx="3043343" cy="467071"/>
          </a:xfrm>
          <a:prstGeom prst="rect">
            <a:avLst/>
          </a:prstGeom>
        </p:spPr>
        <p:txBody>
          <a:bodyPr vert="horz" lIns="93324" tIns="46662" rIns="93324" bIns="46662" rtlCol="0" anchor="b"/>
          <a:lstStyle>
            <a:lvl1pPr algn="r">
              <a:defRPr sz="1200"/>
            </a:lvl1pPr>
          </a:lstStyle>
          <a:p>
            <a:fld id="{FC871D21-B514-402D-8C96-6D2AA8D3B576}" type="slidenum">
              <a:rPr lang="en-US" smtClean="0"/>
              <a:t>‹#›</a:t>
            </a:fld>
            <a:endParaRPr lang="en-US"/>
          </a:p>
        </p:txBody>
      </p:sp>
    </p:spTree>
    <p:extLst>
      <p:ext uri="{BB962C8B-B14F-4D97-AF65-F5344CB8AC3E}">
        <p14:creationId xmlns:p14="http://schemas.microsoft.com/office/powerpoint/2010/main" val="38893935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FC871D21-B514-402D-8C96-6D2AA8D3B576}" type="slidenum">
              <a:rPr lang="en-US" smtClean="0"/>
              <a:t>1</a:t>
            </a:fld>
            <a:endParaRPr lang="en-US"/>
          </a:p>
        </p:txBody>
      </p:sp>
    </p:spTree>
    <p:extLst>
      <p:ext uri="{BB962C8B-B14F-4D97-AF65-F5344CB8AC3E}">
        <p14:creationId xmlns:p14="http://schemas.microsoft.com/office/powerpoint/2010/main" val="676983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Example of supplemental services: transportation, consumable supplies, profession visits by nurse/OTs/PTs, and "Other" goods and services that enable older adults to remain living safely at home. Approvable goods and services may include, but are not limited to, minor home modifications, adaptive aids, assistive technologies, emergency response systems, incontinence supplies, over-the-counter medications, and communication and technology devices or equipment. </a:t>
            </a:r>
          </a:p>
        </p:txBody>
      </p:sp>
      <p:sp>
        <p:nvSpPr>
          <p:cNvPr id="4" name="Slide Number Placeholder 3"/>
          <p:cNvSpPr>
            <a:spLocks noGrp="1"/>
          </p:cNvSpPr>
          <p:nvPr>
            <p:ph type="sldNum" sz="quarter" idx="5"/>
          </p:nvPr>
        </p:nvSpPr>
        <p:spPr/>
        <p:txBody>
          <a:bodyPr/>
          <a:lstStyle/>
          <a:p>
            <a:fld id="{FC871D21-B514-402D-8C96-6D2AA8D3B576}" type="slidenum">
              <a:rPr lang="en-US" smtClean="0"/>
              <a:t>3</a:t>
            </a:fld>
            <a:endParaRPr lang="en-US"/>
          </a:p>
        </p:txBody>
      </p:sp>
    </p:spTree>
    <p:extLst>
      <p:ext uri="{BB962C8B-B14F-4D97-AF65-F5344CB8AC3E}">
        <p14:creationId xmlns:p14="http://schemas.microsoft.com/office/powerpoint/2010/main" val="36125377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r>
              <a:rPr lang="en-US" dirty="0">
                <a:ea typeface="Calibri"/>
                <a:cs typeface="Calibri"/>
              </a:rPr>
              <a:t>Caregiver Support Program is one of the services supported through Older Americans Act. The program Title 3-E funding from OAA (National Family Caregiver Support Program) as well as funds from State of WI general purpose revenue funding for the Alzheimer's Family and Caregiver Support Program (will review both of these in more detail).</a:t>
            </a:r>
            <a:endParaRPr lang="en-US" dirty="0"/>
          </a:p>
          <a:p>
            <a:endParaRPr lang="en-US" dirty="0">
              <a:ea typeface="Calibri"/>
              <a:cs typeface="Calibri"/>
            </a:endParaRPr>
          </a:p>
          <a:p>
            <a:r>
              <a:rPr lang="en-US" dirty="0">
                <a:ea typeface="Calibri"/>
                <a:cs typeface="Calibri"/>
              </a:rPr>
              <a:t>Program has previously been run by vendors (previously Interfaith Older Adult Programs and now Alzheimer's Association). Increasing state and national emphasis on caregiving, and Governor </a:t>
            </a:r>
            <a:r>
              <a:rPr lang="en-US" dirty="0" err="1">
                <a:ea typeface="Calibri"/>
                <a:cs typeface="Calibri"/>
              </a:rPr>
              <a:t>Ever's</a:t>
            </a:r>
            <a:r>
              <a:rPr lang="en-US" dirty="0">
                <a:ea typeface="Calibri"/>
                <a:cs typeface="Calibri"/>
              </a:rPr>
              <a:t> has proposed that all Aging Units should have at least part time Caregiver Support Coordinator. Goal in moving program internal is to have more funds available for direct program work and ensure outreach and innovation to make sure caregiver resources are being equitably distributed across Milwaukee County. May also open the door for expansion of caregiver supports across DHHS Services areas.  </a:t>
            </a:r>
          </a:p>
          <a:p>
            <a:endParaRPr lang="en-US" dirty="0">
              <a:ea typeface="Calibri"/>
              <a:cs typeface="Calibri"/>
            </a:endParaRPr>
          </a:p>
          <a:p>
            <a:r>
              <a:rPr lang="en-US" dirty="0">
                <a:ea typeface="Calibri"/>
                <a:cs typeface="Calibri"/>
              </a:rPr>
              <a:t>Program will fully transition to being an internal ADS program in 2024. Currently, NFCSP and AFCSP funds are still being granted through Alzheimer’s Association at (</a:t>
            </a:r>
            <a:r>
              <a:rPr lang="en-US" dirty="0"/>
              <a:t>414) 479-8800.</a:t>
            </a:r>
            <a:endParaRPr lang="en-US" dirty="0">
              <a:ea typeface="Calibri"/>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507C9FD-9C55-4B30-8B8B-002D5FC297C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212980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A4EDB8-C6BA-A74C-DBD1-8557F3BD79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7E5DB9A-43DC-4ED4-7AF0-0CC118EEC068}"/>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CD838F97-02B4-50EC-3057-8C7182797298}"/>
              </a:ext>
            </a:extLst>
          </p:cNvPr>
          <p:cNvSpPr>
            <a:spLocks noGrp="1"/>
          </p:cNvSpPr>
          <p:nvPr>
            <p:ph type="body" idx="1"/>
          </p:nvPr>
        </p:nvSpPr>
        <p:spPr/>
        <p:txBody>
          <a:bodyPr/>
          <a:lstStyle/>
          <a:p>
            <a:pPr defTabSz="933237">
              <a:defRPr/>
            </a:pPr>
            <a:endParaRPr lang="en-US" sz="1800" dirty="0">
              <a:latin typeface="Arial"/>
              <a:cs typeface="Arial"/>
            </a:endParaRPr>
          </a:p>
        </p:txBody>
      </p:sp>
      <p:sp>
        <p:nvSpPr>
          <p:cNvPr id="4" name="Slide Number Placeholder 3">
            <a:extLst>
              <a:ext uri="{FF2B5EF4-FFF2-40B4-BE49-F238E27FC236}">
                <a16:creationId xmlns:a16="http://schemas.microsoft.com/office/drawing/2014/main" id="{3360DEC0-0083-0101-CF78-FA2EBF18F34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507C9FD-9C55-4B30-8B8B-002D5FC297C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586902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804E2A-C889-6E75-D5C1-7AB114BD98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3D3D04-48E8-9859-D0FA-77A13BF99089}"/>
              </a:ext>
            </a:extLst>
          </p:cNvPr>
          <p:cNvSpPr>
            <a:spLocks noGrp="1" noRot="1" noChangeAspect="1"/>
          </p:cNvSpPr>
          <p:nvPr>
            <p:ph type="sldImg"/>
          </p:nvPr>
        </p:nvSpPr>
        <p:spPr/>
        <p:txBody>
          <a:bodyPr/>
          <a:lstStyle/>
          <a:p>
            <a:endParaRPr lang="en-US"/>
          </a:p>
        </p:txBody>
      </p:sp>
      <p:sp>
        <p:nvSpPr>
          <p:cNvPr id="3" name="Notes Placeholder 2">
            <a:extLst>
              <a:ext uri="{FF2B5EF4-FFF2-40B4-BE49-F238E27FC236}">
                <a16:creationId xmlns:a16="http://schemas.microsoft.com/office/drawing/2014/main" id="{125D9AE8-3146-08FE-504B-21EE655EE5E8}"/>
              </a:ext>
            </a:extLst>
          </p:cNvPr>
          <p:cNvSpPr>
            <a:spLocks noGrp="1"/>
          </p:cNvSpPr>
          <p:nvPr>
            <p:ph type="body" idx="1"/>
          </p:nvPr>
        </p:nvSpPr>
        <p:spPr/>
        <p:txBody>
          <a:bodyPr/>
          <a:lstStyle/>
          <a:p>
            <a:pPr defTabSz="933237">
              <a:defRPr/>
            </a:pPr>
            <a:endParaRPr lang="en-US" sz="1800" dirty="0">
              <a:latin typeface="Arial"/>
              <a:cs typeface="Arial"/>
            </a:endParaRPr>
          </a:p>
        </p:txBody>
      </p:sp>
      <p:sp>
        <p:nvSpPr>
          <p:cNvPr id="4" name="Slide Number Placeholder 3">
            <a:extLst>
              <a:ext uri="{FF2B5EF4-FFF2-40B4-BE49-F238E27FC236}">
                <a16:creationId xmlns:a16="http://schemas.microsoft.com/office/drawing/2014/main" id="{6F990DE4-65DA-AB5E-07C7-7C593438A75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1507C9FD-9C55-4B30-8B8B-002D5FC297C1}"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376784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Transportation Goals</a:t>
            </a:r>
            <a:endParaRPr lang="en-US" dirty="0"/>
          </a:p>
        </p:txBody>
      </p:sp>
      <p:sp>
        <p:nvSpPr>
          <p:cNvPr id="4" name="Slide Number Placeholder 3"/>
          <p:cNvSpPr>
            <a:spLocks noGrp="1"/>
          </p:cNvSpPr>
          <p:nvPr>
            <p:ph type="sldNum" sz="quarter" idx="5"/>
          </p:nvPr>
        </p:nvSpPr>
        <p:spPr/>
        <p:txBody>
          <a:bodyPr/>
          <a:lstStyle/>
          <a:p>
            <a:fld id="{FC871D21-B514-402D-8C96-6D2AA8D3B576}" type="slidenum">
              <a:rPr lang="en-US" smtClean="0"/>
              <a:t>9</a:t>
            </a:fld>
            <a:endParaRPr lang="en-US"/>
          </a:p>
        </p:txBody>
      </p:sp>
    </p:spTree>
    <p:extLst>
      <p:ext uri="{BB962C8B-B14F-4D97-AF65-F5344CB8AC3E}">
        <p14:creationId xmlns:p14="http://schemas.microsoft.com/office/powerpoint/2010/main" val="22848245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E098D3-8A2D-0F41-7692-4E360827FAE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CAC2EED-BA63-D5FC-DB00-B6652C0458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B2056A0-82B9-DE8B-7BE2-02599811C8CA}"/>
              </a:ext>
            </a:extLst>
          </p:cNvPr>
          <p:cNvSpPr>
            <a:spLocks noGrp="1"/>
          </p:cNvSpPr>
          <p:nvPr>
            <p:ph type="body" idx="1"/>
          </p:nvPr>
        </p:nvSpPr>
        <p:spPr/>
        <p:txBody>
          <a:bodyPr/>
          <a:lstStyle/>
          <a:p>
            <a:r>
              <a:rPr lang="en-US"/>
              <a:t>Transportation Goals</a:t>
            </a:r>
            <a:endParaRPr lang="en-US" dirty="0"/>
          </a:p>
        </p:txBody>
      </p:sp>
      <p:sp>
        <p:nvSpPr>
          <p:cNvPr id="4" name="Slide Number Placeholder 3">
            <a:extLst>
              <a:ext uri="{FF2B5EF4-FFF2-40B4-BE49-F238E27FC236}">
                <a16:creationId xmlns:a16="http://schemas.microsoft.com/office/drawing/2014/main" id="{6713DE57-B817-F70A-BFFB-9A9E330D5926}"/>
              </a:ext>
            </a:extLst>
          </p:cNvPr>
          <p:cNvSpPr>
            <a:spLocks noGrp="1"/>
          </p:cNvSpPr>
          <p:nvPr>
            <p:ph type="sldNum" sz="quarter" idx="5"/>
          </p:nvPr>
        </p:nvSpPr>
        <p:spPr/>
        <p:txBody>
          <a:bodyPr/>
          <a:lstStyle/>
          <a:p>
            <a:fld id="{FC871D21-B514-402D-8C96-6D2AA8D3B576}" type="slidenum">
              <a:rPr lang="en-US" smtClean="0"/>
              <a:t>10</a:t>
            </a:fld>
            <a:endParaRPr lang="en-US"/>
          </a:p>
        </p:txBody>
      </p:sp>
    </p:spTree>
    <p:extLst>
      <p:ext uri="{BB962C8B-B14F-4D97-AF65-F5344CB8AC3E}">
        <p14:creationId xmlns:p14="http://schemas.microsoft.com/office/powerpoint/2010/main" val="190798452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12" name="Picture 9" descr="Picture 9">
            <a:extLst>
              <a:ext uri="{FF2B5EF4-FFF2-40B4-BE49-F238E27FC236}">
                <a16:creationId xmlns:a16="http://schemas.microsoft.com/office/drawing/2014/main" id="{1CCCD860-1B1C-4AB7-BD22-68FCB86C951C}"/>
              </a:ext>
            </a:extLst>
          </p:cNvPr>
          <p:cNvPicPr>
            <a:picLocks noChangeAspect="1"/>
          </p:cNvPicPr>
          <p:nvPr userDrawn="1"/>
        </p:nvPicPr>
        <p:blipFill>
          <a:blip r:embed="rId2"/>
          <a:stretch>
            <a:fillRect/>
          </a:stretch>
        </p:blipFill>
        <p:spPr>
          <a:xfrm>
            <a:off x="4705" y="5839"/>
            <a:ext cx="12192000" cy="6858000"/>
          </a:xfrm>
          <a:prstGeom prst="rect">
            <a:avLst/>
          </a:prstGeom>
          <a:ln w="12700">
            <a:miter lim="400000"/>
          </a:ln>
        </p:spPr>
      </p:pic>
      <p:sp>
        <p:nvSpPr>
          <p:cNvPr id="13" name="Click to edit Master title style">
            <a:extLst>
              <a:ext uri="{FF2B5EF4-FFF2-40B4-BE49-F238E27FC236}">
                <a16:creationId xmlns:a16="http://schemas.microsoft.com/office/drawing/2014/main" id="{E165BB5D-4A7C-4B12-93B8-756EE1842BBB}"/>
              </a:ext>
            </a:extLst>
          </p:cNvPr>
          <p:cNvSpPr txBox="1">
            <a:spLocks noGrp="1"/>
          </p:cNvSpPr>
          <p:nvPr>
            <p:ph type="title" hasCustomPrompt="1"/>
          </p:nvPr>
        </p:nvSpPr>
        <p:spPr>
          <a:xfrm>
            <a:off x="1524000" y="1122362"/>
            <a:ext cx="9144000" cy="2286000"/>
          </a:xfrm>
          <a:prstGeom prst="rect">
            <a:avLst/>
          </a:prstGeom>
        </p:spPr>
        <p:txBody>
          <a:bodyPr anchor="b"/>
          <a:lstStyle>
            <a:lvl1pPr algn="ctr">
              <a:defRPr sz="6000">
                <a:solidFill>
                  <a:srgbClr val="FFFFFF"/>
                </a:solidFill>
              </a:defRPr>
            </a:lvl1pPr>
          </a:lstStyle>
          <a:p>
            <a:r>
              <a:t>Click to edit</a:t>
            </a:r>
            <a:br>
              <a:rPr lang="en-US"/>
            </a:br>
            <a:r>
              <a:t>Master </a:t>
            </a:r>
            <a:r>
              <a:rPr lang="en-US"/>
              <a:t>T</a:t>
            </a:r>
            <a:r>
              <a:t>itle</a:t>
            </a:r>
          </a:p>
        </p:txBody>
      </p:sp>
      <p:sp>
        <p:nvSpPr>
          <p:cNvPr id="14" name="Body Level One…">
            <a:extLst>
              <a:ext uri="{FF2B5EF4-FFF2-40B4-BE49-F238E27FC236}">
                <a16:creationId xmlns:a16="http://schemas.microsoft.com/office/drawing/2014/main" id="{D4EDCF45-4DF0-40BB-A4F6-743277795CCD}"/>
              </a:ext>
            </a:extLst>
          </p:cNvPr>
          <p:cNvSpPr txBox="1">
            <a:spLocks noGrp="1"/>
          </p:cNvSpPr>
          <p:nvPr>
            <p:ph type="body" sz="quarter" idx="1" hasCustomPrompt="1"/>
          </p:nvPr>
        </p:nvSpPr>
        <p:spPr>
          <a:xfrm>
            <a:off x="1524000" y="3602037"/>
            <a:ext cx="9144000" cy="1655763"/>
          </a:xfrm>
          <a:prstGeom prst="rect">
            <a:avLst/>
          </a:prstGeom>
        </p:spPr>
        <p:txBody>
          <a:bodyPr/>
          <a:lstStyle>
            <a:lvl1pPr marL="0" marR="0" indent="0" algn="ctr" defTabSz="914400" rtl="0" eaLnBrk="1" fontAlgn="auto" latinLnBrk="0" hangingPunct="1">
              <a:lnSpc>
                <a:spcPct val="90000"/>
              </a:lnSpc>
              <a:spcBef>
                <a:spcPts val="1000"/>
              </a:spcBef>
              <a:spcAft>
                <a:spcPts val="0"/>
              </a:spcAft>
              <a:buClrTx/>
              <a:buSzTx/>
              <a:buFontTx/>
              <a:buNone/>
              <a:tabLst/>
              <a:defRPr sz="3200">
                <a:solidFill>
                  <a:srgbClr val="FFFF00"/>
                </a:solidFill>
              </a:defRPr>
            </a:lvl1pPr>
            <a:lvl2pPr marL="0" indent="457200" algn="ctr">
              <a:buSzTx/>
              <a:buFontTx/>
              <a:buNone/>
              <a:defRPr sz="3200">
                <a:solidFill>
                  <a:srgbClr val="FFFF00"/>
                </a:solidFill>
              </a:defRPr>
            </a:lvl2pPr>
            <a:lvl3pPr marL="0" indent="914400" algn="ctr">
              <a:buSzTx/>
              <a:buFontTx/>
              <a:buNone/>
              <a:defRPr sz="3200">
                <a:solidFill>
                  <a:srgbClr val="FFFF00"/>
                </a:solidFill>
              </a:defRPr>
            </a:lvl3pPr>
            <a:lvl4pPr marL="0" indent="1371600" algn="ctr">
              <a:buSzTx/>
              <a:buFontTx/>
              <a:buNone/>
              <a:defRPr sz="3200">
                <a:solidFill>
                  <a:srgbClr val="FFFF00"/>
                </a:solidFill>
              </a:defRPr>
            </a:lvl4pPr>
            <a:lvl5pPr marL="0" indent="1828800" algn="ctr">
              <a:buSzTx/>
              <a:buFontTx/>
              <a:buNone/>
              <a:defRPr sz="3200">
                <a:solidFill>
                  <a:srgbClr val="FFFF00"/>
                </a:solidFill>
              </a:defRPr>
            </a:lvl5pPr>
          </a:lstStyle>
          <a:p>
            <a:r>
              <a:rPr lang="en-US"/>
              <a:t>Text text text text</a:t>
            </a:r>
            <a:r>
              <a:t> </a:t>
            </a:r>
            <a:r>
              <a:rPr lang="en-US"/>
              <a:t>text text text</a:t>
            </a:r>
          </a:p>
          <a:p>
            <a:pPr marL="0" marR="0" lvl="0" indent="0" algn="ctr" defTabSz="914400" rtl="0" eaLnBrk="1" fontAlgn="auto" latinLnBrk="0" hangingPunct="1">
              <a:lnSpc>
                <a:spcPct val="90000"/>
              </a:lnSpc>
              <a:spcBef>
                <a:spcPts val="1000"/>
              </a:spcBef>
              <a:spcAft>
                <a:spcPts val="0"/>
              </a:spcAft>
              <a:buClrTx/>
              <a:buSzTx/>
              <a:buFontTx/>
              <a:buNone/>
              <a:tabLst/>
              <a:defRPr/>
            </a:pPr>
            <a:r>
              <a:rPr lang="en-US"/>
              <a:t>text text text text text text text</a:t>
            </a:r>
          </a:p>
          <a:p>
            <a:pPr marL="0" marR="0" lvl="0" indent="0" algn="ctr" defTabSz="914400" rtl="0" eaLnBrk="1" fontAlgn="auto" latinLnBrk="0" hangingPunct="1">
              <a:lnSpc>
                <a:spcPct val="90000"/>
              </a:lnSpc>
              <a:spcBef>
                <a:spcPts val="1000"/>
              </a:spcBef>
              <a:spcAft>
                <a:spcPts val="0"/>
              </a:spcAft>
              <a:buClrTx/>
              <a:buSzTx/>
              <a:buFontTx/>
              <a:buNone/>
              <a:tabLst/>
              <a:defRPr/>
            </a:pPr>
            <a:r>
              <a:rPr lang="en-US"/>
              <a:t>text text text text text text text</a:t>
            </a:r>
          </a:p>
          <a:p>
            <a:endParaRPr/>
          </a:p>
        </p:txBody>
      </p:sp>
    </p:spTree>
    <p:extLst>
      <p:ext uri="{BB962C8B-B14F-4D97-AF65-F5344CB8AC3E}">
        <p14:creationId xmlns:p14="http://schemas.microsoft.com/office/powerpoint/2010/main" val="20596045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5" name="Title Text">
            <a:extLst>
              <a:ext uri="{FF2B5EF4-FFF2-40B4-BE49-F238E27FC236}">
                <a16:creationId xmlns:a16="http://schemas.microsoft.com/office/drawing/2014/main" id="{420725FA-9DBB-429B-834E-0C5A6C2CE9D9}"/>
              </a:ext>
            </a:extLst>
          </p:cNvPr>
          <p:cNvSpPr txBox="1">
            <a:spLocks noGrp="1"/>
          </p:cNvSpPr>
          <p:nvPr>
            <p:ph type="title"/>
          </p:nvPr>
        </p:nvSpPr>
        <p:spPr>
          <a:xfrm>
            <a:off x="838200" y="503624"/>
            <a:ext cx="10515600" cy="1325563"/>
          </a:xfrm>
          <a:prstGeom prst="rect">
            <a:avLst/>
          </a:prstGeom>
        </p:spPr>
        <p:txBody>
          <a:bodyPr/>
          <a:lstStyle/>
          <a:p>
            <a:r>
              <a:t>Title Text</a:t>
            </a:r>
          </a:p>
        </p:txBody>
      </p:sp>
      <p:sp>
        <p:nvSpPr>
          <p:cNvPr id="16" name="Body Level One…">
            <a:extLst>
              <a:ext uri="{FF2B5EF4-FFF2-40B4-BE49-F238E27FC236}">
                <a16:creationId xmlns:a16="http://schemas.microsoft.com/office/drawing/2014/main" id="{33536809-8B05-45B1-940B-2A2AFA88CF66}"/>
              </a:ext>
            </a:extLst>
          </p:cNvPr>
          <p:cNvSpPr txBox="1">
            <a:spLocks noGrp="1"/>
          </p:cNvSpPr>
          <p:nvPr>
            <p:ph type="body" idx="1" hasCustomPrompt="1"/>
          </p:nvPr>
        </p:nvSpPr>
        <p:spPr>
          <a:xfrm>
            <a:off x="838200" y="1964124"/>
            <a:ext cx="10515600" cy="4351338"/>
          </a:xfrm>
          <a:prstGeom prst="rect">
            <a:avLst/>
          </a:prstGeom>
        </p:spPr>
        <p:txBody>
          <a:bodyPr/>
          <a:lstStyle>
            <a:lvl1pPr>
              <a:defRPr/>
            </a:lvl1pPr>
          </a:lstStyle>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a:p>
            <a:r>
              <a:rPr lang="en-US"/>
              <a:t>Text text text text text text text text text text text.</a:t>
            </a:r>
          </a:p>
        </p:txBody>
      </p:sp>
    </p:spTree>
    <p:extLst>
      <p:ext uri="{BB962C8B-B14F-4D97-AF65-F5344CB8AC3E}">
        <p14:creationId xmlns:p14="http://schemas.microsoft.com/office/powerpoint/2010/main" val="1127921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669D7F86-6208-4DD7-BB70-DAF340F4EEA2}"/>
              </a:ext>
            </a:extLst>
          </p:cNvPr>
          <p:cNvSpPr>
            <a:spLocks noGrp="1"/>
          </p:cNvSpPr>
          <p:nvPr>
            <p:ph type="dt" sz="half" idx="10"/>
          </p:nvPr>
        </p:nvSpPr>
        <p:spPr/>
        <p:txBody>
          <a:bodyPr/>
          <a:lstStyle/>
          <a:p>
            <a:fld id="{73E4F78C-4CBE-4B94-A2BF-0CE3FD12AC11}" type="datetimeFigureOut">
              <a:rPr lang="en-US" smtClean="0"/>
              <a:t>5/6/2026</a:t>
            </a:fld>
            <a:endParaRPr lang="en-US"/>
          </a:p>
        </p:txBody>
      </p:sp>
      <p:sp>
        <p:nvSpPr>
          <p:cNvPr id="5" name="Footer Placeholder 4">
            <a:extLst>
              <a:ext uri="{FF2B5EF4-FFF2-40B4-BE49-F238E27FC236}">
                <a16:creationId xmlns:a16="http://schemas.microsoft.com/office/drawing/2014/main" id="{3B0EF360-1251-4B10-8CC9-676D0204CF9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4EB1B31-F7A1-4FBE-8792-D54B7DDE5B28}"/>
              </a:ext>
            </a:extLst>
          </p:cNvPr>
          <p:cNvSpPr>
            <a:spLocks noGrp="1"/>
          </p:cNvSpPr>
          <p:nvPr>
            <p:ph type="sldNum" sz="quarter" idx="12"/>
          </p:nvPr>
        </p:nvSpPr>
        <p:spPr/>
        <p:txBody>
          <a:bodyPr/>
          <a:lstStyle/>
          <a:p>
            <a:fld id="{72803C11-87D9-4C3B-95BA-DBCBEFE3BA38}" type="slidenum">
              <a:rPr lang="en-US" smtClean="0"/>
              <a:t>‹#›</a:t>
            </a:fld>
            <a:endParaRPr lang="en-US"/>
          </a:p>
        </p:txBody>
      </p:sp>
      <p:sp>
        <p:nvSpPr>
          <p:cNvPr id="9" name="Title Text">
            <a:extLst>
              <a:ext uri="{FF2B5EF4-FFF2-40B4-BE49-F238E27FC236}">
                <a16:creationId xmlns:a16="http://schemas.microsoft.com/office/drawing/2014/main" id="{41EE8D5C-5C30-4054-BF1F-70B98D237F5F}"/>
              </a:ext>
            </a:extLst>
          </p:cNvPr>
          <p:cNvSpPr txBox="1">
            <a:spLocks noGrp="1"/>
          </p:cNvSpPr>
          <p:nvPr>
            <p:ph type="title" hasCustomPrompt="1"/>
          </p:nvPr>
        </p:nvSpPr>
        <p:spPr>
          <a:xfrm>
            <a:off x="831850" y="1709738"/>
            <a:ext cx="10515600" cy="2852737"/>
          </a:xfrm>
          <a:prstGeom prst="rect">
            <a:avLst/>
          </a:prstGeom>
        </p:spPr>
        <p:txBody>
          <a:bodyPr anchor="b"/>
          <a:lstStyle>
            <a:lvl1pPr>
              <a:defRPr sz="6000" b="1">
                <a:solidFill>
                  <a:srgbClr val="009193"/>
                </a:solidFill>
              </a:defRPr>
            </a:lvl1pPr>
          </a:lstStyle>
          <a:p>
            <a:r>
              <a:rPr lang="en-US"/>
              <a:t>Section </a:t>
            </a:r>
            <a:r>
              <a:t>Title</a:t>
            </a:r>
          </a:p>
        </p:txBody>
      </p:sp>
      <p:sp>
        <p:nvSpPr>
          <p:cNvPr id="10" name="Body Level One…">
            <a:extLst>
              <a:ext uri="{FF2B5EF4-FFF2-40B4-BE49-F238E27FC236}">
                <a16:creationId xmlns:a16="http://schemas.microsoft.com/office/drawing/2014/main" id="{5ECBBA67-5A9B-45B6-9F3D-8F1DBF638E6A}"/>
              </a:ext>
            </a:extLst>
          </p:cNvPr>
          <p:cNvSpPr txBox="1">
            <a:spLocks noGrp="1"/>
          </p:cNvSpPr>
          <p:nvPr>
            <p:ph type="body" sz="quarter" idx="1" hasCustomPrompt="1"/>
          </p:nvPr>
        </p:nvSpPr>
        <p:spPr>
          <a:xfrm>
            <a:off x="831850" y="4589462"/>
            <a:ext cx="10515600" cy="1500188"/>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Tx/>
              <a:buNone/>
              <a:tabLst/>
              <a:defRPr sz="2400">
                <a:solidFill>
                  <a:schemeClr val="tx1"/>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r>
              <a:rPr lang="en-US"/>
              <a:t>Text text text text text text text text text text text text text.</a:t>
            </a:r>
          </a:p>
          <a:p>
            <a:pPr marL="0" marR="0" lvl="0" indent="0" algn="l" defTabSz="914400" rtl="0" eaLnBrk="1" fontAlgn="auto" latinLnBrk="0" hangingPunct="1">
              <a:lnSpc>
                <a:spcPct val="90000"/>
              </a:lnSpc>
              <a:spcBef>
                <a:spcPts val="1000"/>
              </a:spcBef>
              <a:spcAft>
                <a:spcPts val="0"/>
              </a:spcAft>
              <a:buClrTx/>
              <a:buSzTx/>
              <a:buFontTx/>
              <a:buNone/>
              <a:tabLst/>
              <a:defRPr/>
            </a:pPr>
            <a:r>
              <a:rPr lang="en-US"/>
              <a:t>Text text text text text text text text text text text text text.</a:t>
            </a:r>
          </a:p>
          <a:p>
            <a:endParaRPr/>
          </a:p>
        </p:txBody>
      </p:sp>
    </p:spTree>
    <p:extLst>
      <p:ext uri="{BB962C8B-B14F-4D97-AF65-F5344CB8AC3E}">
        <p14:creationId xmlns:p14="http://schemas.microsoft.com/office/powerpoint/2010/main" val="12460229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5" name="Date Placeholder 4">
            <a:extLst>
              <a:ext uri="{FF2B5EF4-FFF2-40B4-BE49-F238E27FC236}">
                <a16:creationId xmlns:a16="http://schemas.microsoft.com/office/drawing/2014/main" id="{19ABB11C-2FF6-4CD1-BA33-F54AED000382}"/>
              </a:ext>
            </a:extLst>
          </p:cNvPr>
          <p:cNvSpPr>
            <a:spLocks noGrp="1"/>
          </p:cNvSpPr>
          <p:nvPr>
            <p:ph type="dt" sz="half" idx="10"/>
          </p:nvPr>
        </p:nvSpPr>
        <p:spPr/>
        <p:txBody>
          <a:bodyPr/>
          <a:lstStyle/>
          <a:p>
            <a:fld id="{73E4F78C-4CBE-4B94-A2BF-0CE3FD12AC11}" type="datetimeFigureOut">
              <a:rPr lang="en-US" smtClean="0"/>
              <a:t>5/6/2026</a:t>
            </a:fld>
            <a:endParaRPr lang="en-US"/>
          </a:p>
        </p:txBody>
      </p:sp>
      <p:sp>
        <p:nvSpPr>
          <p:cNvPr id="6" name="Footer Placeholder 5">
            <a:extLst>
              <a:ext uri="{FF2B5EF4-FFF2-40B4-BE49-F238E27FC236}">
                <a16:creationId xmlns:a16="http://schemas.microsoft.com/office/drawing/2014/main" id="{1421EE90-BEF0-4B5E-89B1-45797AC9795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35B1B62-A550-4088-A16C-A11247654B38}"/>
              </a:ext>
            </a:extLst>
          </p:cNvPr>
          <p:cNvSpPr>
            <a:spLocks noGrp="1"/>
          </p:cNvSpPr>
          <p:nvPr>
            <p:ph type="sldNum" sz="quarter" idx="12"/>
          </p:nvPr>
        </p:nvSpPr>
        <p:spPr/>
        <p:txBody>
          <a:bodyPr/>
          <a:lstStyle/>
          <a:p>
            <a:fld id="{72803C11-87D9-4C3B-95BA-DBCBEFE3BA38}" type="slidenum">
              <a:rPr lang="en-US" smtClean="0"/>
              <a:t>‹#›</a:t>
            </a:fld>
            <a:endParaRPr lang="en-US"/>
          </a:p>
        </p:txBody>
      </p:sp>
      <p:sp>
        <p:nvSpPr>
          <p:cNvPr id="10" name="Title Text">
            <a:extLst>
              <a:ext uri="{FF2B5EF4-FFF2-40B4-BE49-F238E27FC236}">
                <a16:creationId xmlns:a16="http://schemas.microsoft.com/office/drawing/2014/main" id="{8AAF1CE5-EA3A-4521-9B34-9FDB235C1AEF}"/>
              </a:ext>
            </a:extLst>
          </p:cNvPr>
          <p:cNvSpPr txBox="1">
            <a:spLocks noGrp="1"/>
          </p:cNvSpPr>
          <p:nvPr>
            <p:ph type="title"/>
          </p:nvPr>
        </p:nvSpPr>
        <p:spPr>
          <a:xfrm>
            <a:off x="838200" y="365125"/>
            <a:ext cx="10515600" cy="1325563"/>
          </a:xfrm>
          <a:prstGeom prst="rect">
            <a:avLst/>
          </a:prstGeom>
        </p:spPr>
        <p:txBody>
          <a:bodyPr/>
          <a:lstStyle/>
          <a:p>
            <a:r>
              <a:t>Title Text</a:t>
            </a:r>
          </a:p>
        </p:txBody>
      </p:sp>
      <p:sp>
        <p:nvSpPr>
          <p:cNvPr id="11" name="Body Level One…">
            <a:extLst>
              <a:ext uri="{FF2B5EF4-FFF2-40B4-BE49-F238E27FC236}">
                <a16:creationId xmlns:a16="http://schemas.microsoft.com/office/drawing/2014/main" id="{789D8B46-BC2C-4985-A685-77ACDF5CE96B}"/>
              </a:ext>
            </a:extLst>
          </p:cNvPr>
          <p:cNvSpPr txBox="1">
            <a:spLocks noGrp="1"/>
          </p:cNvSpPr>
          <p:nvPr>
            <p:ph type="body" sz="half" idx="1" hasCustomPrompt="1"/>
          </p:nvPr>
        </p:nvSpPr>
        <p:spPr>
          <a:xfrm>
            <a:off x="838200" y="1825625"/>
            <a:ext cx="5181600" cy="4351338"/>
          </a:xfrm>
          <a:prstGeom prst="rect">
            <a:avLst/>
          </a:prstGeom>
        </p:spPr>
        <p:txBody>
          <a:bodyPr/>
          <a:lstStyle>
            <a:lvl1pPr marL="228600" marR="0" indent="-228600" algn="l" defTabSz="914400" rtl="0" eaLnBrk="1" fontAlgn="auto" latinLnBrk="0" hangingPunct="1">
              <a:lnSpc>
                <a:spcPct val="90000"/>
              </a:lnSpc>
              <a:spcBef>
                <a:spcPts val="1000"/>
              </a:spcBef>
              <a:spcAft>
                <a:spcPts val="0"/>
              </a:spcAft>
              <a:buClrTx/>
              <a:buSzPct val="100000"/>
              <a:buFont typeface="Arial"/>
              <a:buChar char="•"/>
              <a:tabLst/>
              <a:defRPr/>
            </a:lvl1pPr>
          </a:lstStyle>
          <a:p>
            <a:r>
              <a:rPr lang="en-US"/>
              <a:t>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a:t>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a:t>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a:t>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a:t>Text text text text text text.</a:t>
            </a:r>
          </a:p>
          <a:p>
            <a:endParaRPr lang="en-US"/>
          </a:p>
        </p:txBody>
      </p:sp>
      <p:sp>
        <p:nvSpPr>
          <p:cNvPr id="12" name="Body Level One…">
            <a:extLst>
              <a:ext uri="{FF2B5EF4-FFF2-40B4-BE49-F238E27FC236}">
                <a16:creationId xmlns:a16="http://schemas.microsoft.com/office/drawing/2014/main" id="{DDE2F2D4-43D8-44DF-9628-BF622B86E170}"/>
              </a:ext>
            </a:extLst>
          </p:cNvPr>
          <p:cNvSpPr txBox="1">
            <a:spLocks noGrp="1"/>
          </p:cNvSpPr>
          <p:nvPr>
            <p:ph type="body" sz="half" idx="13" hasCustomPrompt="1"/>
          </p:nvPr>
        </p:nvSpPr>
        <p:spPr>
          <a:xfrm>
            <a:off x="6199430" y="1831064"/>
            <a:ext cx="5181600" cy="4351338"/>
          </a:xfrm>
          <a:prstGeom prst="rect">
            <a:avLst/>
          </a:prstGeom>
        </p:spPr>
        <p:txBody>
          <a:bodyPr/>
          <a:lstStyle>
            <a:lvl1pPr marL="228600" marR="0" indent="-228600" algn="l" defTabSz="914400" rtl="0" eaLnBrk="1" fontAlgn="auto" latinLnBrk="0" hangingPunct="1">
              <a:lnSpc>
                <a:spcPct val="90000"/>
              </a:lnSpc>
              <a:spcBef>
                <a:spcPts val="1000"/>
              </a:spcBef>
              <a:spcAft>
                <a:spcPts val="0"/>
              </a:spcAft>
              <a:buClrTx/>
              <a:buSzPct val="100000"/>
              <a:buFont typeface="Arial"/>
              <a:buChar char="•"/>
              <a:tabLst/>
              <a:defRPr/>
            </a:lvl1pPr>
          </a:lstStyle>
          <a:p>
            <a:r>
              <a:rPr lang="en-US"/>
              <a:t>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a:t>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a:t>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a:t>Text text text text text text.</a:t>
            </a:r>
          </a:p>
          <a:p>
            <a:pPr marL="228600" marR="0" lvl="0" indent="-228600" algn="l" defTabSz="914400" rtl="0" eaLnBrk="1" fontAlgn="auto" latinLnBrk="0" hangingPunct="1">
              <a:lnSpc>
                <a:spcPct val="90000"/>
              </a:lnSpc>
              <a:spcBef>
                <a:spcPts val="1000"/>
              </a:spcBef>
              <a:spcAft>
                <a:spcPts val="0"/>
              </a:spcAft>
              <a:buClrTx/>
              <a:buSzPct val="100000"/>
              <a:buFont typeface="Arial"/>
              <a:buChar char="•"/>
              <a:tabLst/>
              <a:defRPr/>
            </a:pPr>
            <a:r>
              <a:rPr lang="en-US"/>
              <a:t>Text text text text text text.</a:t>
            </a:r>
          </a:p>
          <a:p>
            <a:endParaRPr lang="en-US"/>
          </a:p>
        </p:txBody>
      </p:sp>
    </p:spTree>
    <p:extLst>
      <p:ext uri="{BB962C8B-B14F-4D97-AF65-F5344CB8AC3E}">
        <p14:creationId xmlns:p14="http://schemas.microsoft.com/office/powerpoint/2010/main" val="42322842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9E2001-624E-4719-9F08-1D4DC8DC5E7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5666432F-B050-4D16-83EA-055AFB8CC8BE}"/>
              </a:ext>
            </a:extLst>
          </p:cNvPr>
          <p:cNvSpPr>
            <a:spLocks noGrp="1"/>
          </p:cNvSpPr>
          <p:nvPr>
            <p:ph type="dt" sz="half" idx="10"/>
          </p:nvPr>
        </p:nvSpPr>
        <p:spPr/>
        <p:txBody>
          <a:bodyPr/>
          <a:lstStyle/>
          <a:p>
            <a:fld id="{73E4F78C-4CBE-4B94-A2BF-0CE3FD12AC11}" type="datetimeFigureOut">
              <a:rPr lang="en-US" smtClean="0"/>
              <a:t>5/6/2026</a:t>
            </a:fld>
            <a:endParaRPr lang="en-US"/>
          </a:p>
        </p:txBody>
      </p:sp>
      <p:sp>
        <p:nvSpPr>
          <p:cNvPr id="4" name="Footer Placeholder 3">
            <a:extLst>
              <a:ext uri="{FF2B5EF4-FFF2-40B4-BE49-F238E27FC236}">
                <a16:creationId xmlns:a16="http://schemas.microsoft.com/office/drawing/2014/main" id="{0FEE4B42-93E1-49E8-BA7D-4F6AE4C0846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6F5D65F-DBA5-4DE3-A2E1-F6B03DAF7360}"/>
              </a:ext>
            </a:extLst>
          </p:cNvPr>
          <p:cNvSpPr>
            <a:spLocks noGrp="1"/>
          </p:cNvSpPr>
          <p:nvPr>
            <p:ph type="sldNum" sz="quarter" idx="12"/>
          </p:nvPr>
        </p:nvSpPr>
        <p:spPr/>
        <p:txBody>
          <a:bodyPr/>
          <a:lstStyle/>
          <a:p>
            <a:fld id="{72803C11-87D9-4C3B-95BA-DBCBEFE3BA38}" type="slidenum">
              <a:rPr lang="en-US" smtClean="0"/>
              <a:t>‹#›</a:t>
            </a:fld>
            <a:endParaRPr lang="en-US"/>
          </a:p>
        </p:txBody>
      </p:sp>
    </p:spTree>
    <p:extLst>
      <p:ext uri="{BB962C8B-B14F-4D97-AF65-F5344CB8AC3E}">
        <p14:creationId xmlns:p14="http://schemas.microsoft.com/office/powerpoint/2010/main" val="34074412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A1A28-D76E-415E-A044-F62CAB2CED63}"/>
              </a:ext>
            </a:extLst>
          </p:cNvPr>
          <p:cNvSpPr>
            <a:spLocks noGrp="1"/>
          </p:cNvSpPr>
          <p:nvPr>
            <p:ph type="title"/>
          </p:nvPr>
        </p:nvSpPr>
        <p:spPr>
          <a:xfrm>
            <a:off x="839788" y="365125"/>
            <a:ext cx="10515600" cy="1325563"/>
          </a:xfrm>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Text Placeholder 2">
            <a:extLst>
              <a:ext uri="{FF2B5EF4-FFF2-40B4-BE49-F238E27FC236}">
                <a16:creationId xmlns:a16="http://schemas.microsoft.com/office/drawing/2014/main" id="{DEBA50E2-6134-461F-87A5-260E15BC11B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88ECD32-1FC4-4C2B-97FF-A0EFBA1096A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78B8E6D-4842-4C77-B97B-C154B329F74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236F14FC-15BF-42DE-B49B-BA582DA0DE4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EA71679-41C0-4423-BC7E-069B147F5F09}"/>
              </a:ext>
            </a:extLst>
          </p:cNvPr>
          <p:cNvSpPr>
            <a:spLocks noGrp="1"/>
          </p:cNvSpPr>
          <p:nvPr>
            <p:ph type="dt" sz="half" idx="10"/>
          </p:nvPr>
        </p:nvSpPr>
        <p:spPr/>
        <p:txBody>
          <a:bodyPr/>
          <a:lstStyle/>
          <a:p>
            <a:fld id="{73E4F78C-4CBE-4B94-A2BF-0CE3FD12AC11}" type="datetimeFigureOut">
              <a:rPr lang="en-US" smtClean="0"/>
              <a:t>5/6/2026</a:t>
            </a:fld>
            <a:endParaRPr lang="en-US"/>
          </a:p>
        </p:txBody>
      </p:sp>
      <p:sp>
        <p:nvSpPr>
          <p:cNvPr id="8" name="Footer Placeholder 7">
            <a:extLst>
              <a:ext uri="{FF2B5EF4-FFF2-40B4-BE49-F238E27FC236}">
                <a16:creationId xmlns:a16="http://schemas.microsoft.com/office/drawing/2014/main" id="{0ACB85B7-E4CF-4C44-B6AB-A461491ADE9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0EC3A54-3614-4991-9CD0-EFE278CFAA9D}"/>
              </a:ext>
            </a:extLst>
          </p:cNvPr>
          <p:cNvSpPr>
            <a:spLocks noGrp="1"/>
          </p:cNvSpPr>
          <p:nvPr>
            <p:ph type="sldNum" sz="quarter" idx="12"/>
          </p:nvPr>
        </p:nvSpPr>
        <p:spPr/>
        <p:txBody>
          <a:bodyPr/>
          <a:lstStyle/>
          <a:p>
            <a:fld id="{72803C11-87D9-4C3B-95BA-DBCBEFE3BA38}" type="slidenum">
              <a:rPr lang="en-US" smtClean="0"/>
              <a:t>‹#›</a:t>
            </a:fld>
            <a:endParaRPr lang="en-US"/>
          </a:p>
        </p:txBody>
      </p:sp>
    </p:spTree>
    <p:extLst>
      <p:ext uri="{BB962C8B-B14F-4D97-AF65-F5344CB8AC3E}">
        <p14:creationId xmlns:p14="http://schemas.microsoft.com/office/powerpoint/2010/main" val="17299081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7FF201-8D88-4815-A179-1FBEB0706CA4}"/>
              </a:ext>
            </a:extLst>
          </p:cNvPr>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Date Placeholder 2">
            <a:extLst>
              <a:ext uri="{FF2B5EF4-FFF2-40B4-BE49-F238E27FC236}">
                <a16:creationId xmlns:a16="http://schemas.microsoft.com/office/drawing/2014/main" id="{6017A95C-7CE8-46E7-AE48-372D93E8F373}"/>
              </a:ext>
            </a:extLst>
          </p:cNvPr>
          <p:cNvSpPr>
            <a:spLocks noGrp="1"/>
          </p:cNvSpPr>
          <p:nvPr>
            <p:ph type="dt" sz="half" idx="10"/>
          </p:nvPr>
        </p:nvSpPr>
        <p:spPr/>
        <p:txBody>
          <a:bodyPr/>
          <a:lstStyle/>
          <a:p>
            <a:fld id="{73E4F78C-4CBE-4B94-A2BF-0CE3FD12AC11}" type="datetimeFigureOut">
              <a:rPr lang="en-US" smtClean="0"/>
              <a:t>5/6/2026</a:t>
            </a:fld>
            <a:endParaRPr lang="en-US"/>
          </a:p>
        </p:txBody>
      </p:sp>
      <p:sp>
        <p:nvSpPr>
          <p:cNvPr id="4" name="Footer Placeholder 3">
            <a:extLst>
              <a:ext uri="{FF2B5EF4-FFF2-40B4-BE49-F238E27FC236}">
                <a16:creationId xmlns:a16="http://schemas.microsoft.com/office/drawing/2014/main" id="{60567214-C6CC-48CE-824C-2755721F01A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23BDDC3-F786-4CF9-99DB-176EF6844438}"/>
              </a:ext>
            </a:extLst>
          </p:cNvPr>
          <p:cNvSpPr>
            <a:spLocks noGrp="1"/>
          </p:cNvSpPr>
          <p:nvPr>
            <p:ph type="sldNum" sz="quarter" idx="12"/>
          </p:nvPr>
        </p:nvSpPr>
        <p:spPr/>
        <p:txBody>
          <a:bodyPr/>
          <a:lstStyle/>
          <a:p>
            <a:fld id="{72803C11-87D9-4C3B-95BA-DBCBEFE3BA38}" type="slidenum">
              <a:rPr lang="en-US" smtClean="0"/>
              <a:t>‹#›</a:t>
            </a:fld>
            <a:endParaRPr lang="en-US"/>
          </a:p>
        </p:txBody>
      </p:sp>
    </p:spTree>
    <p:extLst>
      <p:ext uri="{BB962C8B-B14F-4D97-AF65-F5344CB8AC3E}">
        <p14:creationId xmlns:p14="http://schemas.microsoft.com/office/powerpoint/2010/main" val="13518153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4DB2969-C66D-4F43-B128-558BC927320F}"/>
              </a:ext>
            </a:extLst>
          </p:cNvPr>
          <p:cNvSpPr>
            <a:spLocks noGrp="1"/>
          </p:cNvSpPr>
          <p:nvPr>
            <p:ph type="dt" sz="half" idx="10"/>
          </p:nvPr>
        </p:nvSpPr>
        <p:spPr/>
        <p:txBody>
          <a:bodyPr/>
          <a:lstStyle/>
          <a:p>
            <a:fld id="{73E4F78C-4CBE-4B94-A2BF-0CE3FD12AC11}" type="datetimeFigureOut">
              <a:rPr lang="en-US" smtClean="0"/>
              <a:t>5/6/2026</a:t>
            </a:fld>
            <a:endParaRPr lang="en-US"/>
          </a:p>
        </p:txBody>
      </p:sp>
      <p:sp>
        <p:nvSpPr>
          <p:cNvPr id="3" name="Footer Placeholder 2">
            <a:extLst>
              <a:ext uri="{FF2B5EF4-FFF2-40B4-BE49-F238E27FC236}">
                <a16:creationId xmlns:a16="http://schemas.microsoft.com/office/drawing/2014/main" id="{31F51B39-AF4D-4E3F-B18F-524707A4737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1A2FDC70-0247-436E-82F9-B405622B351D}"/>
              </a:ext>
            </a:extLst>
          </p:cNvPr>
          <p:cNvSpPr>
            <a:spLocks noGrp="1"/>
          </p:cNvSpPr>
          <p:nvPr>
            <p:ph type="sldNum" sz="quarter" idx="12"/>
          </p:nvPr>
        </p:nvSpPr>
        <p:spPr/>
        <p:txBody>
          <a:bodyPr/>
          <a:lstStyle/>
          <a:p>
            <a:fld id="{72803C11-87D9-4C3B-95BA-DBCBEFE3BA38}" type="slidenum">
              <a:rPr lang="en-US" smtClean="0"/>
              <a:t>‹#›</a:t>
            </a:fld>
            <a:endParaRPr lang="en-US"/>
          </a:p>
        </p:txBody>
      </p:sp>
    </p:spTree>
    <p:extLst>
      <p:ext uri="{BB962C8B-B14F-4D97-AF65-F5344CB8AC3E}">
        <p14:creationId xmlns:p14="http://schemas.microsoft.com/office/powerpoint/2010/main" val="3471702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B2956D-D422-4885-BDE1-D383E7E0B24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4233C76-15C3-47B6-9B6E-8EB72975B14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222C93F0-29B4-49DC-8128-B2819767BD1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0F2D7D4-F418-4F42-ACB6-0C0B57274F53}"/>
              </a:ext>
            </a:extLst>
          </p:cNvPr>
          <p:cNvSpPr>
            <a:spLocks noGrp="1"/>
          </p:cNvSpPr>
          <p:nvPr>
            <p:ph type="dt" sz="half" idx="10"/>
          </p:nvPr>
        </p:nvSpPr>
        <p:spPr/>
        <p:txBody>
          <a:bodyPr/>
          <a:lstStyle/>
          <a:p>
            <a:fld id="{73E4F78C-4CBE-4B94-A2BF-0CE3FD12AC11}" type="datetimeFigureOut">
              <a:rPr lang="en-US" smtClean="0"/>
              <a:t>5/6/2026</a:t>
            </a:fld>
            <a:endParaRPr lang="en-US"/>
          </a:p>
        </p:txBody>
      </p:sp>
      <p:sp>
        <p:nvSpPr>
          <p:cNvPr id="6" name="Footer Placeholder 5">
            <a:extLst>
              <a:ext uri="{FF2B5EF4-FFF2-40B4-BE49-F238E27FC236}">
                <a16:creationId xmlns:a16="http://schemas.microsoft.com/office/drawing/2014/main" id="{592AD3A9-CD40-41BD-9052-21082F6BE83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1BB1BF7-0286-4B6B-85E1-97DEEB7F90EF}"/>
              </a:ext>
            </a:extLst>
          </p:cNvPr>
          <p:cNvSpPr>
            <a:spLocks noGrp="1"/>
          </p:cNvSpPr>
          <p:nvPr>
            <p:ph type="sldNum" sz="quarter" idx="12"/>
          </p:nvPr>
        </p:nvSpPr>
        <p:spPr/>
        <p:txBody>
          <a:bodyPr/>
          <a:lstStyle/>
          <a:p>
            <a:fld id="{72803C11-87D9-4C3B-95BA-DBCBEFE3BA38}" type="slidenum">
              <a:rPr lang="en-US" smtClean="0"/>
              <a:t>‹#›</a:t>
            </a:fld>
            <a:endParaRPr lang="en-US"/>
          </a:p>
        </p:txBody>
      </p:sp>
    </p:spTree>
    <p:extLst>
      <p:ext uri="{BB962C8B-B14F-4D97-AF65-F5344CB8AC3E}">
        <p14:creationId xmlns:p14="http://schemas.microsoft.com/office/powerpoint/2010/main" val="4882791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FBAEE6-F25C-4523-A2BB-A7D42B403ED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87954E4E-B3E6-4CBA-BC97-EF7C84E89C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6C829CA-6F73-4B8A-9B83-F94325CE3E3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C2EB776-5692-44BA-BDEB-4FAFBC169780}"/>
              </a:ext>
            </a:extLst>
          </p:cNvPr>
          <p:cNvSpPr>
            <a:spLocks noGrp="1"/>
          </p:cNvSpPr>
          <p:nvPr>
            <p:ph type="dt" sz="half" idx="10"/>
          </p:nvPr>
        </p:nvSpPr>
        <p:spPr/>
        <p:txBody>
          <a:bodyPr/>
          <a:lstStyle/>
          <a:p>
            <a:fld id="{73E4F78C-4CBE-4B94-A2BF-0CE3FD12AC11}" type="datetimeFigureOut">
              <a:rPr lang="en-US" smtClean="0"/>
              <a:t>5/6/2026</a:t>
            </a:fld>
            <a:endParaRPr lang="en-US"/>
          </a:p>
        </p:txBody>
      </p:sp>
      <p:sp>
        <p:nvSpPr>
          <p:cNvPr id="6" name="Footer Placeholder 5">
            <a:extLst>
              <a:ext uri="{FF2B5EF4-FFF2-40B4-BE49-F238E27FC236}">
                <a16:creationId xmlns:a16="http://schemas.microsoft.com/office/drawing/2014/main" id="{BDA53207-46C8-4C58-848C-D3607D1C3E6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47322F-2AE4-4F5B-AF16-91ED312C427B}"/>
              </a:ext>
            </a:extLst>
          </p:cNvPr>
          <p:cNvSpPr>
            <a:spLocks noGrp="1"/>
          </p:cNvSpPr>
          <p:nvPr>
            <p:ph type="sldNum" sz="quarter" idx="12"/>
          </p:nvPr>
        </p:nvSpPr>
        <p:spPr/>
        <p:txBody>
          <a:bodyPr/>
          <a:lstStyle/>
          <a:p>
            <a:fld id="{72803C11-87D9-4C3B-95BA-DBCBEFE3BA38}" type="slidenum">
              <a:rPr lang="en-US" smtClean="0"/>
              <a:t>‹#›</a:t>
            </a:fld>
            <a:endParaRPr lang="en-US"/>
          </a:p>
        </p:txBody>
      </p:sp>
    </p:spTree>
    <p:extLst>
      <p:ext uri="{BB962C8B-B14F-4D97-AF65-F5344CB8AC3E}">
        <p14:creationId xmlns:p14="http://schemas.microsoft.com/office/powerpoint/2010/main" val="5789979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C1E74-37A0-4946-9857-AFD69110DE3F}"/>
              </a:ext>
            </a:extLst>
          </p:cNvPr>
          <p:cNvSpPr>
            <a:spLocks noGrp="1"/>
          </p:cNvSpPr>
          <p:nvPr>
            <p:ph type="title"/>
          </p:nvPr>
        </p:nvSpPr>
        <p:spPr/>
        <p:txBody>
          <a:bodyPr/>
          <a:lstStyle>
            <a:lvl1pPr>
              <a:defRPr>
                <a:latin typeface="Arial" panose="020B0604020202020204" pitchFamily="34" charset="0"/>
                <a:cs typeface="Arial" panose="020B0604020202020204" pitchFamily="34" charset="0"/>
              </a:defRPr>
            </a:lvl1pPr>
          </a:lstStyle>
          <a:p>
            <a:r>
              <a:rPr lang="en-US"/>
              <a:t>Click to edit Master title style</a:t>
            </a:r>
          </a:p>
        </p:txBody>
      </p:sp>
      <p:sp>
        <p:nvSpPr>
          <p:cNvPr id="3" name="Vertical Text Placeholder 2">
            <a:extLst>
              <a:ext uri="{FF2B5EF4-FFF2-40B4-BE49-F238E27FC236}">
                <a16:creationId xmlns:a16="http://schemas.microsoft.com/office/drawing/2014/main" id="{1439CC7F-D4ED-4F32-A288-C04647C81860}"/>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415D96-2E2F-463E-9B2E-3EEC75CD8B8A}"/>
              </a:ext>
            </a:extLst>
          </p:cNvPr>
          <p:cNvSpPr>
            <a:spLocks noGrp="1"/>
          </p:cNvSpPr>
          <p:nvPr>
            <p:ph type="dt" sz="half" idx="10"/>
          </p:nvPr>
        </p:nvSpPr>
        <p:spPr/>
        <p:txBody>
          <a:bodyPr/>
          <a:lstStyle/>
          <a:p>
            <a:fld id="{73E4F78C-4CBE-4B94-A2BF-0CE3FD12AC11}" type="datetimeFigureOut">
              <a:rPr lang="en-US" smtClean="0"/>
              <a:t>5/6/2026</a:t>
            </a:fld>
            <a:endParaRPr lang="en-US"/>
          </a:p>
        </p:txBody>
      </p:sp>
      <p:sp>
        <p:nvSpPr>
          <p:cNvPr id="5" name="Footer Placeholder 4">
            <a:extLst>
              <a:ext uri="{FF2B5EF4-FFF2-40B4-BE49-F238E27FC236}">
                <a16:creationId xmlns:a16="http://schemas.microsoft.com/office/drawing/2014/main" id="{E46C3ABE-F325-4B40-BA4E-53338B4C0C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AC5F103-942D-40F5-81FA-43E8281C8351}"/>
              </a:ext>
            </a:extLst>
          </p:cNvPr>
          <p:cNvSpPr>
            <a:spLocks noGrp="1"/>
          </p:cNvSpPr>
          <p:nvPr>
            <p:ph type="sldNum" sz="quarter" idx="12"/>
          </p:nvPr>
        </p:nvSpPr>
        <p:spPr/>
        <p:txBody>
          <a:bodyPr/>
          <a:lstStyle/>
          <a:p>
            <a:fld id="{72803C11-87D9-4C3B-95BA-DBCBEFE3BA38}" type="slidenum">
              <a:rPr lang="en-US" smtClean="0"/>
              <a:t>‹#›</a:t>
            </a:fld>
            <a:endParaRPr lang="en-US"/>
          </a:p>
        </p:txBody>
      </p:sp>
    </p:spTree>
    <p:extLst>
      <p:ext uri="{BB962C8B-B14F-4D97-AF65-F5344CB8AC3E}">
        <p14:creationId xmlns:p14="http://schemas.microsoft.com/office/powerpoint/2010/main" val="22368468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B898554-DDB3-4FCB-B30F-F3E07270806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9B2959F-8738-4D56-B9FF-9C3AD71F8980}"/>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58E8AD0-316A-4D56-AB2F-079D8BCC9408}"/>
              </a:ext>
            </a:extLst>
          </p:cNvPr>
          <p:cNvSpPr>
            <a:spLocks noGrp="1"/>
          </p:cNvSpPr>
          <p:nvPr>
            <p:ph type="dt" sz="half" idx="10"/>
          </p:nvPr>
        </p:nvSpPr>
        <p:spPr/>
        <p:txBody>
          <a:bodyPr/>
          <a:lstStyle/>
          <a:p>
            <a:fld id="{73E4F78C-4CBE-4B94-A2BF-0CE3FD12AC11}" type="datetimeFigureOut">
              <a:rPr lang="en-US" smtClean="0"/>
              <a:t>5/6/2026</a:t>
            </a:fld>
            <a:endParaRPr lang="en-US"/>
          </a:p>
        </p:txBody>
      </p:sp>
      <p:sp>
        <p:nvSpPr>
          <p:cNvPr id="5" name="Footer Placeholder 4">
            <a:extLst>
              <a:ext uri="{FF2B5EF4-FFF2-40B4-BE49-F238E27FC236}">
                <a16:creationId xmlns:a16="http://schemas.microsoft.com/office/drawing/2014/main" id="{553EBC6E-59F3-4961-BC5D-9A8B68FD05F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C9A0510-5917-43BD-BF8D-56E7F4B70963}"/>
              </a:ext>
            </a:extLst>
          </p:cNvPr>
          <p:cNvSpPr>
            <a:spLocks noGrp="1"/>
          </p:cNvSpPr>
          <p:nvPr>
            <p:ph type="sldNum" sz="quarter" idx="12"/>
          </p:nvPr>
        </p:nvSpPr>
        <p:spPr/>
        <p:txBody>
          <a:bodyPr/>
          <a:lstStyle/>
          <a:p>
            <a:fld id="{72803C11-87D9-4C3B-95BA-DBCBEFE3BA38}" type="slidenum">
              <a:rPr lang="en-US" smtClean="0"/>
              <a:t>‹#›</a:t>
            </a:fld>
            <a:endParaRPr lang="en-US"/>
          </a:p>
        </p:txBody>
      </p:sp>
      <p:pic>
        <p:nvPicPr>
          <p:cNvPr id="9" name="Picture 8">
            <a:extLst>
              <a:ext uri="{FF2B5EF4-FFF2-40B4-BE49-F238E27FC236}">
                <a16:creationId xmlns:a16="http://schemas.microsoft.com/office/drawing/2014/main" id="{40ADF22E-1A8F-40A0-9B32-D33A5C98C75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7920159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F240EB6-DAB2-4DFE-85D3-1C5F5059C25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638365E-2D85-4397-B1E4-EB6FDA8276B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3222F0A-4F98-42F3-85B8-CCF0CFB0881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E4F78C-4CBE-4B94-A2BF-0CE3FD12AC11}" type="datetimeFigureOut">
              <a:rPr lang="en-US" smtClean="0"/>
              <a:t>5/6/2026</a:t>
            </a:fld>
            <a:endParaRPr lang="en-US"/>
          </a:p>
        </p:txBody>
      </p:sp>
      <p:sp>
        <p:nvSpPr>
          <p:cNvPr id="5" name="Footer Placeholder 4">
            <a:extLst>
              <a:ext uri="{FF2B5EF4-FFF2-40B4-BE49-F238E27FC236}">
                <a16:creationId xmlns:a16="http://schemas.microsoft.com/office/drawing/2014/main" id="{9D404824-99EF-4A15-B0EC-3449538E8B5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874B5C3-0ABF-485D-935B-8DF51B5EC9C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803C11-87D9-4C3B-95BA-DBCBEFE3BA38}" type="slidenum">
              <a:rPr lang="en-US" smtClean="0"/>
              <a:t>‹#›</a:t>
            </a:fld>
            <a:endParaRPr lang="en-US"/>
          </a:p>
        </p:txBody>
      </p:sp>
      <p:pic>
        <p:nvPicPr>
          <p:cNvPr id="7" name="Picture 6" descr="Picture 6">
            <a:extLst>
              <a:ext uri="{FF2B5EF4-FFF2-40B4-BE49-F238E27FC236}">
                <a16:creationId xmlns:a16="http://schemas.microsoft.com/office/drawing/2014/main" id="{AD23CF4E-0328-4565-96B4-D839FEE3BB03}"/>
              </a:ext>
            </a:extLst>
          </p:cNvPr>
          <p:cNvPicPr>
            <a:picLocks noChangeAspect="1"/>
          </p:cNvPicPr>
          <p:nvPr userDrawn="1"/>
        </p:nvPicPr>
        <p:blipFill>
          <a:blip r:embed="rId14"/>
          <a:stretch>
            <a:fillRect/>
          </a:stretch>
        </p:blipFill>
        <p:spPr>
          <a:xfrm>
            <a:off x="0" y="0"/>
            <a:ext cx="12192000" cy="6858000"/>
          </a:xfrm>
          <a:prstGeom prst="rect">
            <a:avLst/>
          </a:prstGeom>
          <a:ln w="12700">
            <a:miter lim="400000"/>
          </a:ln>
        </p:spPr>
      </p:pic>
    </p:spTree>
    <p:extLst>
      <p:ext uri="{BB962C8B-B14F-4D97-AF65-F5344CB8AC3E}">
        <p14:creationId xmlns:p14="http://schemas.microsoft.com/office/powerpoint/2010/main" val="29925268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60"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7.svg"/><Relationship Id="rId2" Type="http://schemas.openxmlformats.org/officeDocument/2006/relationships/notesSlide" Target="../notesSlides/notesSlide3.xml"/><Relationship Id="rId1" Type="http://schemas.openxmlformats.org/officeDocument/2006/relationships/slideLayout" Target="../slideLayouts/slideLayout8.xml"/><Relationship Id="rId6" Type="http://schemas.openxmlformats.org/officeDocument/2006/relationships/hyperlink" Target="mailto:caregiversupport@milwaukeecountywi.gov" TargetMode="External"/><Relationship Id="rId5" Type="http://schemas.openxmlformats.org/officeDocument/2006/relationships/image" Target="../media/image6.svg"/><Relationship Id="rId4" Type="http://schemas.openxmlformats.org/officeDocument/2006/relationships/image" Target="../media/image5.sv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7" Type="http://schemas.openxmlformats.org/officeDocument/2006/relationships/hyperlink" Target="wisconsincaregiver.org" TargetMode="External"/><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hyperlink" Target="mailto:wisconsincaregiver.trualta.com" TargetMode="External"/><Relationship Id="rId5" Type="http://schemas.openxmlformats.org/officeDocument/2006/relationships/image" Target="../media/image10.svg"/><Relationship Id="rId4" Type="http://schemas.openxmlformats.org/officeDocument/2006/relationships/image" Target="../media/image9.sv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100DB-86E3-4E3F-BF70-5F00F94B6FAB}"/>
              </a:ext>
            </a:extLst>
          </p:cNvPr>
          <p:cNvSpPr>
            <a:spLocks noGrp="1"/>
          </p:cNvSpPr>
          <p:nvPr>
            <p:ph type="title"/>
          </p:nvPr>
        </p:nvSpPr>
        <p:spPr>
          <a:xfrm>
            <a:off x="504177" y="2668243"/>
            <a:ext cx="11183645" cy="1521513"/>
          </a:xfrm>
        </p:spPr>
        <p:txBody>
          <a:bodyPr anchor="t">
            <a:noAutofit/>
          </a:bodyPr>
          <a:lstStyle/>
          <a:p>
            <a:pPr>
              <a:lnSpc>
                <a:spcPct val="100000"/>
              </a:lnSpc>
              <a:spcBef>
                <a:spcPts val="0"/>
              </a:spcBef>
              <a:spcAft>
                <a:spcPts val="3000"/>
              </a:spcAft>
            </a:pPr>
            <a:r>
              <a:rPr lang="en-US" sz="5000" b="1" dirty="0">
                <a:latin typeface="Univers" panose="020B0503020202020204" pitchFamily="34" charset="0"/>
                <a:cs typeface="Helvetica" panose="020B0604020202020204" pitchFamily="34" charset="0"/>
              </a:rPr>
              <a:t>Older Americans Act Review—Caregiver Support Programs</a:t>
            </a:r>
            <a:br>
              <a:rPr lang="en-US" sz="5000" b="1" dirty="0">
                <a:latin typeface="Univers" panose="020B0503020202020204" pitchFamily="34" charset="0"/>
                <a:cs typeface="Helvetica" panose="020B0604020202020204" pitchFamily="34" charset="0"/>
              </a:rPr>
            </a:br>
            <a:br>
              <a:rPr lang="en-US" sz="5000" b="1" dirty="0">
                <a:latin typeface="Univers" panose="020B0503020202020204" pitchFamily="34" charset="0"/>
                <a:cs typeface="Helvetica" panose="020B0604020202020204" pitchFamily="34" charset="0"/>
              </a:rPr>
            </a:br>
            <a:br>
              <a:rPr lang="en-US" sz="5000" b="1" dirty="0">
                <a:latin typeface="Univers" panose="020B0503020202020204" pitchFamily="34" charset="0"/>
                <a:cs typeface="Helvetica" panose="020B0604020202020204" pitchFamily="34" charset="0"/>
              </a:rPr>
            </a:br>
            <a:r>
              <a:rPr lang="en-US" sz="3200" b="1" dirty="0">
                <a:latin typeface="Univers" panose="020B0503020202020204" pitchFamily="34" charset="0"/>
                <a:cs typeface="Helvetica" panose="020B0604020202020204" pitchFamily="34" charset="0"/>
              </a:rPr>
              <a:t>May 2026 Advisory Council Meeting</a:t>
            </a:r>
            <a:br>
              <a:rPr lang="en-US" sz="5000" b="1" dirty="0">
                <a:latin typeface="Univers" panose="020B0503020202020204" pitchFamily="34" charset="0"/>
                <a:cs typeface="Helvetica" panose="020B0604020202020204" pitchFamily="34" charset="0"/>
              </a:rPr>
            </a:br>
            <a:br>
              <a:rPr lang="en-US" sz="5000" b="1" dirty="0">
                <a:latin typeface="Univers" panose="020B0503020202020204" pitchFamily="34" charset="0"/>
                <a:cs typeface="Helvetica" panose="020B0604020202020204" pitchFamily="34" charset="0"/>
              </a:rPr>
            </a:br>
            <a:endParaRPr lang="en-US" sz="2800" i="1" dirty="0">
              <a:latin typeface="Univers" panose="020B0503020202020204" pitchFamily="34" charset="0"/>
              <a:cs typeface="Helvetica" panose="020B0604020202020204" pitchFamily="34" charset="0"/>
            </a:endParaRPr>
          </a:p>
        </p:txBody>
      </p:sp>
    </p:spTree>
    <p:extLst>
      <p:ext uri="{BB962C8B-B14F-4D97-AF65-F5344CB8AC3E}">
        <p14:creationId xmlns:p14="http://schemas.microsoft.com/office/powerpoint/2010/main" val="22668112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8B4DFB-E9E9-3207-515D-173E00345B9C}"/>
            </a:ext>
          </a:extLst>
        </p:cNvPr>
        <p:cNvGrpSpPr/>
        <p:nvPr/>
      </p:nvGrpSpPr>
      <p:grpSpPr>
        <a:xfrm>
          <a:off x="0" y="0"/>
          <a:ext cx="0" cy="0"/>
          <a:chOff x="0" y="0"/>
          <a:chExt cx="0" cy="0"/>
        </a:xfrm>
      </p:grpSpPr>
      <p:sp>
        <p:nvSpPr>
          <p:cNvPr id="12" name="Title Text">
            <a:extLst>
              <a:ext uri="{FF2B5EF4-FFF2-40B4-BE49-F238E27FC236}">
                <a16:creationId xmlns:a16="http://schemas.microsoft.com/office/drawing/2014/main" id="{27A2F5C4-554C-8644-B41C-9F94C94207F8}"/>
              </a:ext>
            </a:extLst>
          </p:cNvPr>
          <p:cNvSpPr txBox="1">
            <a:spLocks/>
          </p:cNvSpPr>
          <p:nvPr/>
        </p:nvSpPr>
        <p:spPr>
          <a:xfrm>
            <a:off x="646700" y="838358"/>
            <a:ext cx="9359378" cy="771711"/>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a:latin typeface="Univers" panose="020B0503020202020204" pitchFamily="34" charset="0"/>
                <a:cs typeface="Helvetica" panose="020B0604020202020204" pitchFamily="34" charset="0"/>
              </a:rPr>
              <a:t>Area Agency on Aging</a:t>
            </a:r>
          </a:p>
        </p:txBody>
      </p:sp>
      <p:sp>
        <p:nvSpPr>
          <p:cNvPr id="3" name="Text Placeholder 2">
            <a:extLst>
              <a:ext uri="{FF2B5EF4-FFF2-40B4-BE49-F238E27FC236}">
                <a16:creationId xmlns:a16="http://schemas.microsoft.com/office/drawing/2014/main" id="{D5AAFE2F-B50B-2D80-19A2-609976AE8F30}"/>
              </a:ext>
            </a:extLst>
          </p:cNvPr>
          <p:cNvSpPr>
            <a:spLocks noGrp="1"/>
          </p:cNvSpPr>
          <p:nvPr>
            <p:ph type="body" idx="1"/>
          </p:nvPr>
        </p:nvSpPr>
        <p:spPr>
          <a:xfrm>
            <a:off x="646700" y="2001437"/>
            <a:ext cx="11375254" cy="4611119"/>
          </a:xfrm>
        </p:spPr>
        <p:txBody>
          <a:bodyPr>
            <a:normAutofit fontScale="40000" lnSpcReduction="20000"/>
          </a:bodyPr>
          <a:lstStyle/>
          <a:p>
            <a:pPr marL="287338" indent="-287338">
              <a:lnSpc>
                <a:spcPct val="110000"/>
              </a:lnSpc>
              <a:spcBef>
                <a:spcPts val="1200"/>
              </a:spcBef>
            </a:pPr>
            <a:r>
              <a:rPr lang="en-US" sz="5900" dirty="0">
                <a:latin typeface="Arial" panose="020B0604020202020204" pitchFamily="34" charset="0"/>
                <a:cs typeface="Arial" panose="020B0604020202020204" pitchFamily="34" charset="0"/>
              </a:rPr>
              <a:t>Title III of the Act authorizes federal funds to provide the following services:</a:t>
            </a:r>
          </a:p>
          <a:p>
            <a:pPr marL="744538" lvl="1" indent="-287338">
              <a:lnSpc>
                <a:spcPct val="110000"/>
              </a:lnSpc>
              <a:spcBef>
                <a:spcPts val="1200"/>
              </a:spcBef>
            </a:pPr>
            <a:r>
              <a:rPr lang="en-US" sz="5900" dirty="0">
                <a:latin typeface="Arial" panose="020B0604020202020204" pitchFamily="34" charset="0"/>
                <a:cs typeface="Arial" panose="020B0604020202020204" pitchFamily="34" charset="0"/>
              </a:rPr>
              <a:t>Supportive services (socialization, social supports, senior centers, transportation)</a:t>
            </a:r>
          </a:p>
          <a:p>
            <a:pPr marL="744538" lvl="1" indent="-287338">
              <a:lnSpc>
                <a:spcPct val="110000"/>
              </a:lnSpc>
              <a:spcBef>
                <a:spcPts val="1200"/>
              </a:spcBef>
            </a:pPr>
            <a:r>
              <a:rPr lang="en-US" sz="5900" dirty="0">
                <a:latin typeface="Arial" panose="020B0604020202020204" pitchFamily="34" charset="0"/>
                <a:cs typeface="Arial" panose="020B0604020202020204" pitchFamily="34" charset="0"/>
              </a:rPr>
              <a:t>Nutrition services (congregate and home-delivered)</a:t>
            </a:r>
          </a:p>
          <a:p>
            <a:pPr marL="744538" lvl="1" indent="-287338">
              <a:lnSpc>
                <a:spcPct val="110000"/>
              </a:lnSpc>
              <a:spcBef>
                <a:spcPts val="1200"/>
              </a:spcBef>
            </a:pPr>
            <a:r>
              <a:rPr lang="en-US" sz="5900" dirty="0">
                <a:latin typeface="Arial" panose="020B0604020202020204" pitchFamily="34" charset="0"/>
                <a:cs typeface="Arial" panose="020B0604020202020204" pitchFamily="34" charset="0"/>
              </a:rPr>
              <a:t>Evidence-based disease prevention and health promotion services</a:t>
            </a:r>
          </a:p>
          <a:p>
            <a:pPr marL="744538" lvl="1" indent="-287338">
              <a:lnSpc>
                <a:spcPct val="110000"/>
              </a:lnSpc>
              <a:spcBef>
                <a:spcPts val="1200"/>
              </a:spcBef>
            </a:pPr>
            <a:r>
              <a:rPr lang="en-US" sz="5900" dirty="0">
                <a:highlight>
                  <a:srgbClr val="FFFF00"/>
                </a:highlight>
                <a:latin typeface="Arial" panose="020B0604020202020204" pitchFamily="34" charset="0"/>
                <a:cs typeface="Arial" panose="020B0604020202020204" pitchFamily="34" charset="0"/>
              </a:rPr>
              <a:t>Family caregiver support services</a:t>
            </a:r>
          </a:p>
          <a:p>
            <a:pPr marL="287338" indent="-287338">
              <a:lnSpc>
                <a:spcPct val="110000"/>
              </a:lnSpc>
              <a:spcBef>
                <a:spcPts val="1200"/>
              </a:spcBef>
            </a:pPr>
            <a:r>
              <a:rPr lang="en-US" sz="5900" dirty="0">
                <a:latin typeface="Arial" panose="020B0604020202020204" pitchFamily="34" charset="0"/>
                <a:cs typeface="Arial" panose="020B0604020202020204" pitchFamily="34" charset="0"/>
              </a:rPr>
              <a:t>Title II of the Act authorizes federal funds to provide:</a:t>
            </a:r>
          </a:p>
          <a:p>
            <a:pPr marL="744538" lvl="1" indent="-287338">
              <a:lnSpc>
                <a:spcPct val="110000"/>
              </a:lnSpc>
              <a:spcBef>
                <a:spcPts val="1200"/>
              </a:spcBef>
            </a:pPr>
            <a:r>
              <a:rPr lang="en-US" sz="5900" dirty="0">
                <a:latin typeface="Arial" panose="020B0604020202020204" pitchFamily="34" charset="0"/>
                <a:cs typeface="Arial" panose="020B0604020202020204" pitchFamily="34" charset="0"/>
              </a:rPr>
              <a:t>Advocacy</a:t>
            </a:r>
          </a:p>
          <a:p>
            <a:pPr marL="744538" lvl="1" indent="-287338">
              <a:lnSpc>
                <a:spcPct val="110000"/>
              </a:lnSpc>
              <a:spcBef>
                <a:spcPts val="1200"/>
              </a:spcBef>
            </a:pPr>
            <a:r>
              <a:rPr lang="en-US" sz="5900" dirty="0">
                <a:latin typeface="Arial" panose="020B0604020202020204" pitchFamily="34" charset="0"/>
                <a:cs typeface="Arial" panose="020B0604020202020204" pitchFamily="34" charset="0"/>
              </a:rPr>
              <a:t>Administration</a:t>
            </a:r>
          </a:p>
          <a:p>
            <a:endParaRPr lang="en-US" dirty="0"/>
          </a:p>
        </p:txBody>
      </p:sp>
    </p:spTree>
    <p:extLst>
      <p:ext uri="{BB962C8B-B14F-4D97-AF65-F5344CB8AC3E}">
        <p14:creationId xmlns:p14="http://schemas.microsoft.com/office/powerpoint/2010/main" val="20115891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3AFEE9-409E-AD58-D2DF-EC609BA62190}"/>
            </a:ext>
          </a:extLst>
        </p:cNvPr>
        <p:cNvGrpSpPr/>
        <p:nvPr/>
      </p:nvGrpSpPr>
      <p:grpSpPr>
        <a:xfrm>
          <a:off x="0" y="0"/>
          <a:ext cx="0" cy="0"/>
          <a:chOff x="0" y="0"/>
          <a:chExt cx="0" cy="0"/>
        </a:xfrm>
      </p:grpSpPr>
      <p:sp>
        <p:nvSpPr>
          <p:cNvPr id="12" name="Title Text">
            <a:extLst>
              <a:ext uri="{FF2B5EF4-FFF2-40B4-BE49-F238E27FC236}">
                <a16:creationId xmlns:a16="http://schemas.microsoft.com/office/drawing/2014/main" id="{6D9228AE-591E-8AD9-FB58-C2B2596F2D2A}"/>
              </a:ext>
            </a:extLst>
          </p:cNvPr>
          <p:cNvSpPr txBox="1">
            <a:spLocks/>
          </p:cNvSpPr>
          <p:nvPr/>
        </p:nvSpPr>
        <p:spPr>
          <a:xfrm>
            <a:off x="646700" y="838358"/>
            <a:ext cx="9359378" cy="771711"/>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a:latin typeface="Univers" panose="020B0503020202020204" pitchFamily="34" charset="0"/>
                <a:cs typeface="Helvetica" panose="020B0604020202020204" pitchFamily="34" charset="0"/>
              </a:rPr>
              <a:t>Caregiver Support in the OAA</a:t>
            </a:r>
          </a:p>
        </p:txBody>
      </p:sp>
      <p:sp>
        <p:nvSpPr>
          <p:cNvPr id="3" name="Text Placeholder 2">
            <a:extLst>
              <a:ext uri="{FF2B5EF4-FFF2-40B4-BE49-F238E27FC236}">
                <a16:creationId xmlns:a16="http://schemas.microsoft.com/office/drawing/2014/main" id="{5401E71C-1C89-926B-051C-0B871A24582F}"/>
              </a:ext>
            </a:extLst>
          </p:cNvPr>
          <p:cNvSpPr>
            <a:spLocks noGrp="1"/>
          </p:cNvSpPr>
          <p:nvPr>
            <p:ph type="body" idx="1"/>
          </p:nvPr>
        </p:nvSpPr>
        <p:spPr>
          <a:xfrm>
            <a:off x="646700" y="1610069"/>
            <a:ext cx="10483416" cy="4618819"/>
          </a:xfrm>
        </p:spPr>
        <p:txBody>
          <a:bodyPr>
            <a:normAutofit fontScale="92500"/>
          </a:bodyPr>
          <a:lstStyle/>
          <a:p>
            <a:r>
              <a:rPr lang="en-US" sz="3600" dirty="0">
                <a:latin typeface="Arial" panose="020B0604020202020204" pitchFamily="34" charset="0"/>
                <a:cs typeface="Arial" panose="020B0604020202020204" pitchFamily="34" charset="0"/>
              </a:rPr>
              <a:t>Community-based interventions that include:</a:t>
            </a:r>
          </a:p>
          <a:p>
            <a:pPr lvl="1"/>
            <a:r>
              <a:rPr lang="en-US" sz="3200" dirty="0">
                <a:latin typeface="Arial" panose="020B0604020202020204" pitchFamily="34" charset="0"/>
                <a:cs typeface="Arial" panose="020B0604020202020204" pitchFamily="34" charset="0"/>
              </a:rPr>
              <a:t>Information to family caregivers about available services</a:t>
            </a:r>
          </a:p>
          <a:p>
            <a:pPr lvl="1"/>
            <a:r>
              <a:rPr lang="en-US" sz="3200" dirty="0">
                <a:latin typeface="Arial" panose="020B0604020202020204" pitchFamily="34" charset="0"/>
                <a:cs typeface="Arial" panose="020B0604020202020204" pitchFamily="34" charset="0"/>
              </a:rPr>
              <a:t>Assistance to family caregiver in gaining access to services</a:t>
            </a:r>
            <a:r>
              <a:rPr lang="en-US" sz="2800" dirty="0">
                <a:latin typeface="Arial" panose="020B0604020202020204" pitchFamily="34" charset="0"/>
                <a:cs typeface="Arial" panose="020B0604020202020204" pitchFamily="34" charset="0"/>
              </a:rPr>
              <a:t> (individual information or case management services)</a:t>
            </a:r>
          </a:p>
          <a:p>
            <a:pPr lvl="1"/>
            <a:r>
              <a:rPr lang="en-US" sz="3200" dirty="0">
                <a:latin typeface="Arial" panose="020B0604020202020204" pitchFamily="34" charset="0"/>
                <a:cs typeface="Arial" panose="020B0604020202020204" pitchFamily="34" charset="0"/>
              </a:rPr>
              <a:t>Individual counseling, coordination of support groups, and caregiver training to assist family caregivers in those areas in which they need support</a:t>
            </a:r>
          </a:p>
          <a:p>
            <a:pPr lvl="1"/>
            <a:r>
              <a:rPr lang="en-US" sz="3200" dirty="0">
                <a:latin typeface="Arial" panose="020B0604020202020204" pitchFamily="34" charset="0"/>
                <a:cs typeface="Arial" panose="020B0604020202020204" pitchFamily="34" charset="0"/>
              </a:rPr>
              <a:t>Respite care for temporary relief from caregiving responsibilities</a:t>
            </a:r>
          </a:p>
          <a:p>
            <a:pPr lvl="1"/>
            <a:r>
              <a:rPr lang="en-US" sz="3200" dirty="0">
                <a:latin typeface="Arial" panose="020B0604020202020204" pitchFamily="34" charset="0"/>
                <a:cs typeface="Arial" panose="020B0604020202020204" pitchFamily="34" charset="0"/>
              </a:rPr>
              <a:t>Supplemental services as determined by the agency</a:t>
            </a:r>
          </a:p>
        </p:txBody>
      </p:sp>
    </p:spTree>
    <p:extLst>
      <p:ext uri="{BB962C8B-B14F-4D97-AF65-F5344CB8AC3E}">
        <p14:creationId xmlns:p14="http://schemas.microsoft.com/office/powerpoint/2010/main" val="22973905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DCE1F9-87AC-7D26-193A-750F4C6475DF}"/>
            </a:ext>
          </a:extLst>
        </p:cNvPr>
        <p:cNvGrpSpPr/>
        <p:nvPr/>
      </p:nvGrpSpPr>
      <p:grpSpPr>
        <a:xfrm>
          <a:off x="0" y="0"/>
          <a:ext cx="0" cy="0"/>
          <a:chOff x="0" y="0"/>
          <a:chExt cx="0" cy="0"/>
        </a:xfrm>
      </p:grpSpPr>
      <p:sp>
        <p:nvSpPr>
          <p:cNvPr id="12" name="Title Text">
            <a:extLst>
              <a:ext uri="{FF2B5EF4-FFF2-40B4-BE49-F238E27FC236}">
                <a16:creationId xmlns:a16="http://schemas.microsoft.com/office/drawing/2014/main" id="{E362CF46-7C40-53F9-FC0F-D8DEBD53B55A}"/>
              </a:ext>
            </a:extLst>
          </p:cNvPr>
          <p:cNvSpPr txBox="1">
            <a:spLocks/>
          </p:cNvSpPr>
          <p:nvPr/>
        </p:nvSpPr>
        <p:spPr>
          <a:xfrm>
            <a:off x="646700" y="838358"/>
            <a:ext cx="9359378" cy="771711"/>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a:latin typeface="Univers" panose="020B0503020202020204" pitchFamily="34" charset="0"/>
                <a:cs typeface="Helvetica" panose="020B0604020202020204" pitchFamily="34" charset="0"/>
              </a:rPr>
              <a:t>Caregiver Support in the OAA</a:t>
            </a:r>
          </a:p>
        </p:txBody>
      </p:sp>
      <p:sp>
        <p:nvSpPr>
          <p:cNvPr id="3" name="Text Placeholder 2">
            <a:extLst>
              <a:ext uri="{FF2B5EF4-FFF2-40B4-BE49-F238E27FC236}">
                <a16:creationId xmlns:a16="http://schemas.microsoft.com/office/drawing/2014/main" id="{4A6C1437-29B2-C507-9B26-EA95CC2EB245}"/>
              </a:ext>
            </a:extLst>
          </p:cNvPr>
          <p:cNvSpPr>
            <a:spLocks noGrp="1"/>
          </p:cNvSpPr>
          <p:nvPr>
            <p:ph type="body" idx="1"/>
          </p:nvPr>
        </p:nvSpPr>
        <p:spPr>
          <a:xfrm>
            <a:off x="646700" y="1610069"/>
            <a:ext cx="10483416" cy="4618819"/>
          </a:xfrm>
        </p:spPr>
        <p:txBody>
          <a:bodyPr>
            <a:normAutofit/>
          </a:bodyPr>
          <a:lstStyle/>
          <a:p>
            <a:r>
              <a:rPr lang="en-US" sz="3600" dirty="0">
                <a:latin typeface="Arial" panose="020B0604020202020204" pitchFamily="34" charset="0"/>
                <a:cs typeface="Arial" panose="020B0604020202020204" pitchFamily="34" charset="0"/>
              </a:rPr>
              <a:t>Eligibility for services:</a:t>
            </a:r>
          </a:p>
          <a:p>
            <a:pPr lvl="1"/>
            <a:r>
              <a:rPr lang="en-US" sz="2800" dirty="0">
                <a:latin typeface="Arial" panose="020B0604020202020204" pitchFamily="34" charset="0"/>
                <a:cs typeface="Arial" panose="020B0604020202020204" pitchFamily="34" charset="0"/>
              </a:rPr>
              <a:t>Family caregivers (18+) for older adults aged 60 or older or an individual of any age with Alzheimer’s disease or a related disorder</a:t>
            </a:r>
          </a:p>
          <a:p>
            <a:pPr lvl="1"/>
            <a:r>
              <a:rPr lang="en-US" sz="2800" dirty="0">
                <a:latin typeface="Arial" panose="020B0604020202020204" pitchFamily="34" charset="0"/>
                <a:cs typeface="Arial" panose="020B0604020202020204" pitchFamily="34" charset="0"/>
              </a:rPr>
              <a:t>Grandparents or older relatives age 55+ caring for children younger than 18 years of age when the caregiver lives with the child, is primary caregiver, and has guardianship or is raising child informally. </a:t>
            </a:r>
          </a:p>
          <a:p>
            <a:pPr lvl="1"/>
            <a:r>
              <a:rPr lang="en-US" sz="2800" dirty="0">
                <a:latin typeface="Arial" panose="020B0604020202020204" pitchFamily="34" charset="0"/>
                <a:cs typeface="Arial" panose="020B0604020202020204" pitchFamily="34" charset="0"/>
              </a:rPr>
              <a:t>Relative caregivers age 55+ providing care for adults </a:t>
            </a:r>
            <a:br>
              <a:rPr lang="en-US" sz="2800" dirty="0">
                <a:latin typeface="Arial" panose="020B0604020202020204" pitchFamily="34" charset="0"/>
                <a:cs typeface="Arial" panose="020B0604020202020204" pitchFamily="34" charset="0"/>
              </a:rPr>
            </a:br>
            <a:r>
              <a:rPr lang="en-US" sz="2800" dirty="0">
                <a:latin typeface="Arial" panose="020B0604020202020204" pitchFamily="34" charset="0"/>
                <a:cs typeface="Arial" panose="020B0604020202020204" pitchFamily="34" charset="0"/>
              </a:rPr>
              <a:t>with a disability who are between 18 and 59 years of age</a:t>
            </a:r>
          </a:p>
        </p:txBody>
      </p:sp>
    </p:spTree>
    <p:extLst>
      <p:ext uri="{BB962C8B-B14F-4D97-AF65-F5344CB8AC3E}">
        <p14:creationId xmlns:p14="http://schemas.microsoft.com/office/powerpoint/2010/main" val="40127172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29723A-FCA1-1AF3-6625-01BD162724E0}"/>
            </a:ext>
          </a:extLst>
        </p:cNvPr>
        <p:cNvGrpSpPr/>
        <p:nvPr/>
      </p:nvGrpSpPr>
      <p:grpSpPr>
        <a:xfrm>
          <a:off x="0" y="0"/>
          <a:ext cx="0" cy="0"/>
          <a:chOff x="0" y="0"/>
          <a:chExt cx="0" cy="0"/>
        </a:xfrm>
      </p:grpSpPr>
      <p:sp>
        <p:nvSpPr>
          <p:cNvPr id="12" name="Title Text">
            <a:extLst>
              <a:ext uri="{FF2B5EF4-FFF2-40B4-BE49-F238E27FC236}">
                <a16:creationId xmlns:a16="http://schemas.microsoft.com/office/drawing/2014/main" id="{8ED0E257-EF76-C502-1D30-8D25AA111DB8}"/>
              </a:ext>
            </a:extLst>
          </p:cNvPr>
          <p:cNvSpPr txBox="1">
            <a:spLocks/>
          </p:cNvSpPr>
          <p:nvPr/>
        </p:nvSpPr>
        <p:spPr>
          <a:xfrm>
            <a:off x="646700" y="838358"/>
            <a:ext cx="9359378" cy="771711"/>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b="1" dirty="0">
                <a:latin typeface="Univers" panose="020B0503020202020204" pitchFamily="34" charset="0"/>
                <a:cs typeface="Helvetica" panose="020B0604020202020204" pitchFamily="34" charset="0"/>
              </a:rPr>
              <a:t>Caregiver Support in the OAA</a:t>
            </a:r>
          </a:p>
        </p:txBody>
      </p:sp>
      <p:sp>
        <p:nvSpPr>
          <p:cNvPr id="3" name="Text Placeholder 2">
            <a:extLst>
              <a:ext uri="{FF2B5EF4-FFF2-40B4-BE49-F238E27FC236}">
                <a16:creationId xmlns:a16="http://schemas.microsoft.com/office/drawing/2014/main" id="{31ECCFCD-76E3-0CE0-E960-AB8EF64F9E91}"/>
              </a:ext>
            </a:extLst>
          </p:cNvPr>
          <p:cNvSpPr>
            <a:spLocks noGrp="1"/>
          </p:cNvSpPr>
          <p:nvPr>
            <p:ph type="body" idx="1"/>
          </p:nvPr>
        </p:nvSpPr>
        <p:spPr>
          <a:xfrm>
            <a:off x="646700" y="1610069"/>
            <a:ext cx="10483416" cy="4618819"/>
          </a:xfrm>
        </p:spPr>
        <p:txBody>
          <a:bodyPr>
            <a:normAutofit fontScale="92500" lnSpcReduction="10000"/>
          </a:bodyPr>
          <a:lstStyle/>
          <a:p>
            <a:r>
              <a:rPr lang="en-US" sz="3600" dirty="0">
                <a:latin typeface="Arial" panose="020B0604020202020204" pitchFamily="34" charset="0"/>
                <a:cs typeface="Arial" panose="020B0604020202020204" pitchFamily="34" charset="0"/>
              </a:rPr>
              <a:t>Additional eligibility criteria:</a:t>
            </a:r>
          </a:p>
          <a:p>
            <a:pPr lvl="1"/>
            <a:r>
              <a:rPr lang="en-US" sz="2800" dirty="0">
                <a:latin typeface="Arial" panose="020B0604020202020204" pitchFamily="34" charset="0"/>
                <a:cs typeface="Arial" panose="020B0604020202020204" pitchFamily="34" charset="0"/>
              </a:rPr>
              <a:t>For respite and supplemental services care recipient must be determined to be functionally impaired because the individual:</a:t>
            </a:r>
          </a:p>
          <a:p>
            <a:pPr lvl="2"/>
            <a:r>
              <a:rPr lang="en-US" sz="2400" dirty="0">
                <a:latin typeface="Arial" panose="020B0604020202020204" pitchFamily="34" charset="0"/>
                <a:cs typeface="Arial" panose="020B0604020202020204" pitchFamily="34" charset="0"/>
              </a:rPr>
              <a:t>Is unable to perform at least two activities of daily living without substantial assistance</a:t>
            </a:r>
          </a:p>
          <a:p>
            <a:pPr lvl="2"/>
            <a:r>
              <a:rPr lang="en-US" sz="2400" dirty="0">
                <a:latin typeface="Arial" panose="020B0604020202020204" pitchFamily="34" charset="0"/>
                <a:cs typeface="Arial" panose="020B0604020202020204" pitchFamily="34" charset="0"/>
              </a:rPr>
              <a:t>Due to cognitive or other mental impairment, requires substantial supervision because the individual poses a serious health or safety hazard to themselves or others</a:t>
            </a:r>
          </a:p>
          <a:p>
            <a:pPr lvl="1"/>
            <a:r>
              <a:rPr lang="en-US" sz="2800" dirty="0">
                <a:latin typeface="Arial" panose="020B0604020202020204" pitchFamily="34" charset="0"/>
                <a:cs typeface="Arial" panose="020B0604020202020204" pitchFamily="34" charset="0"/>
              </a:rPr>
              <a:t>Priority is to be given to the following: </a:t>
            </a:r>
          </a:p>
          <a:p>
            <a:pPr lvl="2"/>
            <a:r>
              <a:rPr lang="en-US" sz="2400" dirty="0">
                <a:latin typeface="Arial" panose="020B0604020202020204" pitchFamily="34" charset="0"/>
                <a:cs typeface="Arial" panose="020B0604020202020204" pitchFamily="34" charset="0"/>
              </a:rPr>
              <a:t>Caregivers of individuals living at home who are at risk of being </a:t>
            </a:r>
            <a:br>
              <a:rPr lang="en-US" sz="2400" dirty="0">
                <a:latin typeface="Arial" panose="020B0604020202020204" pitchFamily="34" charset="0"/>
                <a:cs typeface="Arial" panose="020B0604020202020204" pitchFamily="34" charset="0"/>
              </a:rPr>
            </a:br>
            <a:r>
              <a:rPr lang="en-US" sz="2400" dirty="0">
                <a:latin typeface="Arial" panose="020B0604020202020204" pitchFamily="34" charset="0"/>
                <a:cs typeface="Arial" panose="020B0604020202020204" pitchFamily="34" charset="0"/>
              </a:rPr>
              <a:t>admitted to a nursing home or skilled care facility </a:t>
            </a:r>
          </a:p>
          <a:p>
            <a:pPr lvl="2"/>
            <a:r>
              <a:rPr lang="en-US" sz="2400" dirty="0">
                <a:latin typeface="Arial" panose="020B0604020202020204" pitchFamily="34" charset="0"/>
                <a:cs typeface="Arial" panose="020B0604020202020204" pitchFamily="34" charset="0"/>
              </a:rPr>
              <a:t>Caregivers and care recipients with greatest social and economic </a:t>
            </a:r>
            <a:br>
              <a:rPr lang="en-US" sz="2400" dirty="0">
                <a:latin typeface="Arial" panose="020B0604020202020204" pitchFamily="34" charset="0"/>
                <a:cs typeface="Arial" panose="020B0604020202020204" pitchFamily="34" charset="0"/>
              </a:rPr>
            </a:br>
            <a:r>
              <a:rPr lang="en-US" sz="2400" dirty="0">
                <a:latin typeface="Arial" panose="020B0604020202020204" pitchFamily="34" charset="0"/>
                <a:cs typeface="Arial" panose="020B0604020202020204" pitchFamily="34" charset="0"/>
              </a:rPr>
              <a:t>needs</a:t>
            </a:r>
          </a:p>
          <a:p>
            <a:endParaRPr lang="en-US" sz="36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667554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53FADFDC-DED7-4E8F-0547-A21C6C99D89F}"/>
              </a:ext>
              <a:ext uri="{C183D7F6-B498-43B3-948B-1728B52AA6E4}">
                <adec:decorative xmlns:adec="http://schemas.microsoft.com/office/drawing/2017/decorative" val="1"/>
              </a:ext>
            </a:extLst>
          </p:cNvPr>
          <p:cNvSpPr/>
          <p:nvPr/>
        </p:nvSpPr>
        <p:spPr>
          <a:xfrm>
            <a:off x="1712095" y="1242909"/>
            <a:ext cx="6772139" cy="1502651"/>
          </a:xfrm>
          <a:prstGeom prst="rect">
            <a:avLst/>
          </a:prstGeom>
          <a:solidFill>
            <a:srgbClr val="339999">
              <a:alpha val="50196"/>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itle Text" descr="Caregiver Support Program &#10;">
            <a:extLst>
              <a:ext uri="{FF2B5EF4-FFF2-40B4-BE49-F238E27FC236}">
                <a16:creationId xmlns:a16="http://schemas.microsoft.com/office/drawing/2014/main" id="{2D3D6BB7-9270-4AEB-8100-DF2A7EE5EABE}"/>
              </a:ext>
            </a:extLst>
          </p:cNvPr>
          <p:cNvSpPr txBox="1">
            <a:spLocks noGrp="1"/>
          </p:cNvSpPr>
          <p:nvPr>
            <p:ph type="title" idx="4294967295"/>
          </p:nvPr>
        </p:nvSpPr>
        <p:spPr>
          <a:xfrm>
            <a:off x="74020" y="572803"/>
            <a:ext cx="6512726" cy="56798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US" sz="3600" b="1" i="0" u="none" strike="noStrike" kern="1200" cap="none" spc="0" normalizeH="0" baseline="0" noProof="0" dirty="0">
                <a:ln>
                  <a:noFill/>
                </a:ln>
                <a:solidFill>
                  <a:prstClr val="black"/>
                </a:solidFill>
                <a:effectLst/>
                <a:uLnTx/>
                <a:uFillTx/>
                <a:latin typeface="Univers" panose="020B0503020202020204" pitchFamily="34" charset="0"/>
                <a:ea typeface="+mj-ea"/>
                <a:cs typeface="Helvetica"/>
              </a:rPr>
              <a:t>Caregiver Support Program </a:t>
            </a:r>
            <a:endParaRPr kumimoji="0" lang="en-US" sz="3600" b="1" i="0" u="none" strike="noStrike" kern="1200" cap="none" spc="0" normalizeH="0" baseline="0" noProof="0" dirty="0">
              <a:ln>
                <a:noFill/>
              </a:ln>
              <a:solidFill>
                <a:prstClr val="black"/>
              </a:solidFill>
              <a:effectLst/>
              <a:uLnTx/>
              <a:uFillTx/>
              <a:latin typeface="Univers" panose="020B0503020202020204" pitchFamily="34" charset="0"/>
              <a:ea typeface="+mj-ea"/>
              <a:cs typeface="Helvetica" panose="020B0604020202020204" pitchFamily="34" charset="0"/>
            </a:endParaRPr>
          </a:p>
        </p:txBody>
      </p:sp>
      <p:pic>
        <p:nvPicPr>
          <p:cNvPr id="5" name="Picture 4" descr="Aging Mom and her adult daughter walking arm in arm">
            <a:extLst>
              <a:ext uri="{FF2B5EF4-FFF2-40B4-BE49-F238E27FC236}">
                <a16:creationId xmlns:a16="http://schemas.microsoft.com/office/drawing/2014/main" id="{3E14211A-098A-AA30-08E0-911029EB249C}"/>
              </a:ext>
            </a:extLst>
          </p:cNvPr>
          <p:cNvPicPr>
            <a:picLocks noChangeAspect="1"/>
          </p:cNvPicPr>
          <p:nvPr/>
        </p:nvPicPr>
        <p:blipFill>
          <a:blip r:embed="rId3"/>
          <a:stretch>
            <a:fillRect/>
          </a:stretch>
        </p:blipFill>
        <p:spPr>
          <a:xfrm>
            <a:off x="8701395" y="1177039"/>
            <a:ext cx="3461328" cy="2650681"/>
          </a:xfrm>
          <a:prstGeom prst="rect">
            <a:avLst/>
          </a:prstGeom>
        </p:spPr>
      </p:pic>
      <p:sp>
        <p:nvSpPr>
          <p:cNvPr id="13" name="Rectangle 12" descr="Purpose:&#10;">
            <a:extLst>
              <a:ext uri="{FF2B5EF4-FFF2-40B4-BE49-F238E27FC236}">
                <a16:creationId xmlns:a16="http://schemas.microsoft.com/office/drawing/2014/main" id="{7398AAAD-B82D-2F0B-3B3B-63E7C54F59C8}"/>
              </a:ext>
            </a:extLst>
          </p:cNvPr>
          <p:cNvSpPr/>
          <p:nvPr/>
        </p:nvSpPr>
        <p:spPr>
          <a:xfrm>
            <a:off x="110578" y="1242909"/>
            <a:ext cx="1643399" cy="584775"/>
          </a:xfrm>
          <a:prstGeom prst="rect">
            <a:avLst/>
          </a:prstGeom>
          <a:noFill/>
        </p:spPr>
        <p:txBody>
          <a:bodyPr wrap="none" lIns="91440" tIns="45720" rIns="91440" bIns="45720">
            <a:spAutoFit/>
          </a:bodyPr>
          <a:lstStyle/>
          <a:p>
            <a:r>
              <a:rPr kumimoji="0" lang="en-US" sz="3200" b="1" i="0" u="none" strike="noStrike" kern="1200" cap="none" spc="0" normalizeH="0" baseline="0" noProof="0" dirty="0">
                <a:ln w="0"/>
                <a:solidFill>
                  <a:srgbClr val="007680"/>
                </a:solidFill>
                <a:uLnTx/>
                <a:uFillTx/>
                <a:latin typeface="Univers Condensed" panose="020B0506020202050204" pitchFamily="34" charset="0"/>
                <a:cs typeface="Helvetica"/>
              </a:rPr>
              <a:t>Purpose:</a:t>
            </a:r>
            <a:endParaRPr lang="en-US" sz="2400" cap="none" spc="0" dirty="0">
              <a:ln w="0"/>
              <a:solidFill>
                <a:srgbClr val="007680"/>
              </a:solidFill>
              <a:latin typeface="Univers Condensed" panose="020B0506020202050204" pitchFamily="34" charset="0"/>
            </a:endParaRPr>
          </a:p>
        </p:txBody>
      </p:sp>
      <p:sp>
        <p:nvSpPr>
          <p:cNvPr id="16" name="Rectangle 15" descr="Provide support services, education and advocacy&#10;to promote the health and wellbeing of Milwaukee &#10;County caregivers.&#10;">
            <a:extLst>
              <a:ext uri="{FF2B5EF4-FFF2-40B4-BE49-F238E27FC236}">
                <a16:creationId xmlns:a16="http://schemas.microsoft.com/office/drawing/2014/main" id="{52DB237D-6A62-8001-D173-924DEB78E11D}"/>
              </a:ext>
            </a:extLst>
          </p:cNvPr>
          <p:cNvSpPr/>
          <p:nvPr/>
        </p:nvSpPr>
        <p:spPr>
          <a:xfrm>
            <a:off x="1801590" y="1347515"/>
            <a:ext cx="6772139" cy="1246495"/>
          </a:xfrm>
          <a:prstGeom prst="rect">
            <a:avLst/>
          </a:prstGeom>
          <a:noFill/>
        </p:spPr>
        <p:txBody>
          <a:bodyPr wrap="square" lIns="91440" tIns="45720" rIns="91440" bIns="45720">
            <a:spAutoFit/>
          </a:bodyPr>
          <a:lstStyle/>
          <a:p>
            <a:r>
              <a:rPr kumimoji="0" lang="en-US" sz="2500" i="1" u="none" strike="noStrike" kern="1200" cap="none" spc="0" normalizeH="0" baseline="0" noProof="0" dirty="0">
                <a:ln w="0"/>
                <a:uLnTx/>
                <a:uFillTx/>
                <a:latin typeface="Univers Condensed" panose="020B0506020202050204" pitchFamily="34" charset="0"/>
                <a:cs typeface="Helvetica"/>
              </a:rPr>
              <a:t>Provide support services, education and advocacy</a:t>
            </a:r>
          </a:p>
          <a:p>
            <a:r>
              <a:rPr kumimoji="0" lang="en-US" sz="2500" i="1" u="none" strike="noStrike" kern="1200" cap="none" spc="0" normalizeH="0" baseline="0" noProof="0" dirty="0">
                <a:ln w="0"/>
                <a:uLnTx/>
                <a:uFillTx/>
                <a:latin typeface="Univers Condensed" panose="020B0506020202050204" pitchFamily="34" charset="0"/>
                <a:cs typeface="Helvetica"/>
              </a:rPr>
              <a:t>to promote the health </a:t>
            </a:r>
            <a:r>
              <a:rPr lang="en-US" sz="2500" i="1" dirty="0">
                <a:ln w="0"/>
                <a:latin typeface="Univers Condensed" panose="020B0506020202050204" pitchFamily="34" charset="0"/>
                <a:cs typeface="Helvetica"/>
              </a:rPr>
              <a:t>and wellbeing of Milwaukee </a:t>
            </a:r>
          </a:p>
          <a:p>
            <a:r>
              <a:rPr lang="en-US" sz="2500" i="1" dirty="0">
                <a:ln w="0"/>
                <a:latin typeface="Univers Condensed" panose="020B0506020202050204" pitchFamily="34" charset="0"/>
                <a:cs typeface="Helvetica"/>
              </a:rPr>
              <a:t>County caregivers.</a:t>
            </a:r>
            <a:endParaRPr lang="en-US" sz="2500" i="1" cap="none" spc="0" dirty="0">
              <a:ln w="0"/>
              <a:latin typeface="Univers Condensed" panose="020B0506020202050204" pitchFamily="34" charset="0"/>
            </a:endParaRPr>
          </a:p>
        </p:txBody>
      </p:sp>
      <p:sp>
        <p:nvSpPr>
          <p:cNvPr id="14" name="Rectangle 13" descr="Supporting Individuals&#10; 🌣 Respite and Support&#10; 🌣 Resources and Information&#10; 🌣 Family Consultation&#10;">
            <a:extLst>
              <a:ext uri="{FF2B5EF4-FFF2-40B4-BE49-F238E27FC236}">
                <a16:creationId xmlns:a16="http://schemas.microsoft.com/office/drawing/2014/main" id="{DE349918-98CD-2FF7-EDF2-F29936D2FA50}"/>
              </a:ext>
            </a:extLst>
          </p:cNvPr>
          <p:cNvSpPr/>
          <p:nvPr/>
        </p:nvSpPr>
        <p:spPr>
          <a:xfrm>
            <a:off x="850248" y="3003947"/>
            <a:ext cx="3953326" cy="1569660"/>
          </a:xfrm>
          <a:prstGeom prst="rect">
            <a:avLst/>
          </a:prstGeom>
          <a:noFill/>
        </p:spPr>
        <p:txBody>
          <a:bodyPr wrap="none" lIns="91440" tIns="45720" rIns="91440" bIns="45720">
            <a:spAutoFit/>
          </a:bodyPr>
          <a:lstStyle/>
          <a:p>
            <a:r>
              <a:rPr kumimoji="0" lang="en-US" sz="2400" b="1" i="0" u="none" strike="noStrike" kern="1200" cap="none" spc="0" normalizeH="0" baseline="0" noProof="0" dirty="0">
                <a:ln w="0"/>
                <a:solidFill>
                  <a:srgbClr val="339999"/>
                </a:solidFill>
                <a:uLnTx/>
                <a:uFillTx/>
                <a:latin typeface="Univers Condensed" panose="020B0506020202050204" pitchFamily="34" charset="0"/>
                <a:cs typeface="Helvetica"/>
              </a:rPr>
              <a:t>Supporting Individuals</a:t>
            </a:r>
          </a:p>
          <a:p>
            <a:r>
              <a:rPr lang="en-US" sz="2400" dirty="0">
                <a:ln w="0"/>
                <a:solidFill>
                  <a:schemeClr val="accent4"/>
                </a:solidFill>
                <a:latin typeface="Segoe UI Symbol" panose="020B0502040204020203" pitchFamily="34" charset="0"/>
                <a:ea typeface="Segoe UI Symbol" panose="020B0502040204020203" pitchFamily="34" charset="0"/>
                <a:cs typeface="Helvetica"/>
              </a:rPr>
              <a:t> 🌣 </a:t>
            </a:r>
            <a:r>
              <a:rPr lang="en-US" sz="2300" dirty="0">
                <a:ln w="0"/>
                <a:latin typeface="Univers Condensed" panose="020B0506020202050204" pitchFamily="34" charset="0"/>
                <a:cs typeface="Helvetica"/>
              </a:rPr>
              <a:t>Respite and Support</a:t>
            </a:r>
          </a:p>
          <a:p>
            <a:r>
              <a:rPr lang="en-US" sz="2400" cap="none" spc="0" dirty="0">
                <a:ln w="0"/>
                <a:solidFill>
                  <a:schemeClr val="accent4"/>
                </a:solidFill>
                <a:latin typeface="Segoe UI Symbol" panose="020B0502040204020203" pitchFamily="34" charset="0"/>
                <a:ea typeface="Segoe UI Symbol" panose="020B0502040204020203" pitchFamily="34" charset="0"/>
                <a:cs typeface="Helvetica"/>
              </a:rPr>
              <a:t> 🌣 </a:t>
            </a:r>
            <a:r>
              <a:rPr lang="en-US" sz="2300" cap="none" spc="0" dirty="0">
                <a:ln w="0"/>
                <a:latin typeface="Univers Condensed" panose="020B0506020202050204" pitchFamily="34" charset="0"/>
                <a:cs typeface="Helvetica"/>
              </a:rPr>
              <a:t>Resources and Information</a:t>
            </a:r>
          </a:p>
          <a:p>
            <a:r>
              <a:rPr lang="en-US" sz="2400" dirty="0">
                <a:ln w="0"/>
                <a:solidFill>
                  <a:schemeClr val="accent4"/>
                </a:solidFill>
                <a:latin typeface="Segoe UI Symbol" panose="020B0502040204020203" pitchFamily="34" charset="0"/>
                <a:ea typeface="Segoe UI Symbol" panose="020B0502040204020203" pitchFamily="34" charset="0"/>
                <a:cs typeface="Helvetica"/>
              </a:rPr>
              <a:t> 🌣 </a:t>
            </a:r>
            <a:r>
              <a:rPr lang="en-US" sz="2300" dirty="0">
                <a:ln w="0"/>
                <a:latin typeface="Univers Condensed" panose="020B0506020202050204" pitchFamily="34" charset="0"/>
                <a:cs typeface="Helvetica"/>
              </a:rPr>
              <a:t>Family Consultation</a:t>
            </a:r>
            <a:endParaRPr lang="en-US" sz="2300" cap="none" spc="0" dirty="0">
              <a:ln w="0"/>
              <a:latin typeface="Univers Condensed" panose="020B0506020202050204" pitchFamily="34" charset="0"/>
            </a:endParaRPr>
          </a:p>
        </p:txBody>
      </p:sp>
      <p:sp>
        <p:nvSpPr>
          <p:cNvPr id="15" name="Rectangle 14" descr="Supporting Communities&#10; 🌣 Community Education&#10; 🌣 Advocacy&#10; 🌣 Local Implementation of the &#10;       National Strategy to Support Family Caregivers">
            <a:extLst>
              <a:ext uri="{FF2B5EF4-FFF2-40B4-BE49-F238E27FC236}">
                <a16:creationId xmlns:a16="http://schemas.microsoft.com/office/drawing/2014/main" id="{A997968E-4C0B-21E3-30AF-ACDA40E5DDF6}"/>
              </a:ext>
            </a:extLst>
          </p:cNvPr>
          <p:cNvSpPr/>
          <p:nvPr/>
        </p:nvSpPr>
        <p:spPr>
          <a:xfrm>
            <a:off x="5152781" y="3004274"/>
            <a:ext cx="6167073" cy="1923604"/>
          </a:xfrm>
          <a:prstGeom prst="rect">
            <a:avLst/>
          </a:prstGeom>
          <a:noFill/>
        </p:spPr>
        <p:txBody>
          <a:bodyPr wrap="none" lIns="91440" tIns="45720" rIns="91440" bIns="45720">
            <a:spAutoFit/>
          </a:bodyPr>
          <a:lstStyle/>
          <a:p>
            <a:r>
              <a:rPr kumimoji="0" lang="en-US" sz="2400" b="1" i="0" u="none" strike="noStrike" kern="1200" cap="none" spc="0" normalizeH="0" baseline="0" noProof="0" dirty="0">
                <a:ln w="0"/>
                <a:solidFill>
                  <a:srgbClr val="339999"/>
                </a:solidFill>
                <a:uLnTx/>
                <a:uFillTx/>
                <a:latin typeface="Univers Condensed" panose="020B0506020202050204" pitchFamily="34" charset="0"/>
                <a:cs typeface="Helvetica"/>
              </a:rPr>
              <a:t>Supporting Communities</a:t>
            </a:r>
          </a:p>
          <a:p>
            <a:r>
              <a:rPr lang="en-US" sz="2400" dirty="0">
                <a:ln w="0"/>
                <a:solidFill>
                  <a:schemeClr val="accent4"/>
                </a:solidFill>
                <a:latin typeface="Segoe UI Symbol" panose="020B0502040204020203" pitchFamily="34" charset="0"/>
                <a:ea typeface="Segoe UI Symbol" panose="020B0502040204020203" pitchFamily="34" charset="0"/>
                <a:cs typeface="Helvetica"/>
              </a:rPr>
              <a:t> 🌣 </a:t>
            </a:r>
            <a:r>
              <a:rPr lang="en-US" sz="2300" dirty="0">
                <a:ln w="0"/>
                <a:latin typeface="Univers Condensed" panose="020B0506020202050204" pitchFamily="34" charset="0"/>
                <a:ea typeface="Segoe UI Symbol" panose="020B0502040204020203" pitchFamily="34" charset="0"/>
                <a:cs typeface="Helvetica"/>
              </a:rPr>
              <a:t>Community Education</a:t>
            </a:r>
            <a:endParaRPr lang="en-US" sz="2300" dirty="0">
              <a:ln w="0"/>
              <a:latin typeface="Univers Condensed" panose="020B0506020202050204" pitchFamily="34" charset="0"/>
              <a:cs typeface="Helvetica"/>
            </a:endParaRPr>
          </a:p>
          <a:p>
            <a:r>
              <a:rPr lang="en-US" sz="2400" cap="none" spc="0" dirty="0">
                <a:ln w="0"/>
                <a:solidFill>
                  <a:schemeClr val="accent4"/>
                </a:solidFill>
                <a:latin typeface="Segoe UI Symbol" panose="020B0502040204020203" pitchFamily="34" charset="0"/>
                <a:ea typeface="Segoe UI Symbol" panose="020B0502040204020203" pitchFamily="34" charset="0"/>
                <a:cs typeface="Helvetica"/>
              </a:rPr>
              <a:t> 🌣 </a:t>
            </a:r>
            <a:r>
              <a:rPr lang="en-US" sz="2300" cap="none" spc="0" dirty="0">
                <a:ln w="0"/>
                <a:latin typeface="Univers Condensed" panose="020B0506020202050204" pitchFamily="34" charset="0"/>
                <a:cs typeface="Helvetica"/>
              </a:rPr>
              <a:t>Advocacy</a:t>
            </a:r>
          </a:p>
          <a:p>
            <a:r>
              <a:rPr lang="en-US" sz="2400" dirty="0">
                <a:ln w="0"/>
                <a:solidFill>
                  <a:schemeClr val="accent4"/>
                </a:solidFill>
                <a:latin typeface="Segoe UI Symbol" panose="020B0502040204020203" pitchFamily="34" charset="0"/>
                <a:ea typeface="Segoe UI Symbol" panose="020B0502040204020203" pitchFamily="34" charset="0"/>
                <a:cs typeface="Helvetica"/>
              </a:rPr>
              <a:t> 🌣 </a:t>
            </a:r>
            <a:r>
              <a:rPr lang="en-US" sz="2300" dirty="0">
                <a:ln w="0"/>
                <a:latin typeface="Univers Condensed" panose="020B0506020202050204" pitchFamily="34" charset="0"/>
                <a:cs typeface="Helvetica"/>
              </a:rPr>
              <a:t>Local Implementation of the </a:t>
            </a:r>
          </a:p>
          <a:p>
            <a:r>
              <a:rPr lang="en-US" sz="2300" dirty="0">
                <a:ln w="0"/>
                <a:latin typeface="Univers Condensed" panose="020B0506020202050204" pitchFamily="34" charset="0"/>
                <a:cs typeface="Helvetica"/>
              </a:rPr>
              <a:t>       National Strategy </a:t>
            </a:r>
            <a:r>
              <a:rPr lang="en-US" sz="2300" cap="none" spc="0" dirty="0">
                <a:ln w="0"/>
                <a:latin typeface="Univers Condensed" panose="020B0506020202050204" pitchFamily="34" charset="0"/>
                <a:cs typeface="Helvetica"/>
              </a:rPr>
              <a:t>to </a:t>
            </a:r>
            <a:r>
              <a:rPr lang="en-US" sz="2300" dirty="0">
                <a:ln w="0"/>
                <a:latin typeface="Univers Condensed" panose="020B0506020202050204" pitchFamily="34" charset="0"/>
                <a:cs typeface="Helvetica"/>
              </a:rPr>
              <a:t>Support Family Caregivers</a:t>
            </a:r>
            <a:endParaRPr lang="en-US" sz="2300" cap="none" spc="0" dirty="0">
              <a:ln w="0"/>
              <a:latin typeface="Univers Condensed" panose="020B0506020202050204" pitchFamily="34" charset="0"/>
            </a:endParaRPr>
          </a:p>
        </p:txBody>
      </p:sp>
      <p:pic>
        <p:nvPicPr>
          <p:cNvPr id="7" name="Graphic 6" descr="Information with solid fill">
            <a:extLst>
              <a:ext uri="{FF2B5EF4-FFF2-40B4-BE49-F238E27FC236}">
                <a16:creationId xmlns:a16="http://schemas.microsoft.com/office/drawing/2014/main" id="{69EA6C65-D879-6B26-24B8-9461DA04382B}"/>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69727" y="4916394"/>
            <a:ext cx="785157" cy="785157"/>
          </a:xfrm>
          <a:prstGeom prst="rect">
            <a:avLst/>
          </a:prstGeom>
        </p:spPr>
      </p:pic>
      <p:sp>
        <p:nvSpPr>
          <p:cNvPr id="10" name="Rectangle 9" descr="Get more information:&#10;">
            <a:extLst>
              <a:ext uri="{FF2B5EF4-FFF2-40B4-BE49-F238E27FC236}">
                <a16:creationId xmlns:a16="http://schemas.microsoft.com/office/drawing/2014/main" id="{6F38F9BA-ED8F-D8DB-760E-E688C165A42F}"/>
              </a:ext>
            </a:extLst>
          </p:cNvPr>
          <p:cNvSpPr/>
          <p:nvPr/>
        </p:nvSpPr>
        <p:spPr>
          <a:xfrm>
            <a:off x="954884" y="5086304"/>
            <a:ext cx="2435283" cy="400110"/>
          </a:xfrm>
          <a:prstGeom prst="rect">
            <a:avLst/>
          </a:prstGeom>
          <a:noFill/>
        </p:spPr>
        <p:txBody>
          <a:bodyPr wrap="none" lIns="91440" tIns="45720" rIns="91440" bIns="45720">
            <a:spAutoFit/>
          </a:bodyPr>
          <a:lstStyle/>
          <a:p>
            <a:pPr algn="ctr"/>
            <a:r>
              <a:rPr lang="en-US" sz="2000" b="1" dirty="0">
                <a:ln w="0"/>
                <a:latin typeface="Univers Condensed" panose="020B0506020202050204" pitchFamily="34" charset="0"/>
              </a:rPr>
              <a:t>Get more information:</a:t>
            </a:r>
            <a:endParaRPr lang="en-US" sz="2000" b="1" cap="none" spc="0" dirty="0">
              <a:ln w="0"/>
              <a:solidFill>
                <a:schemeClr val="tx1"/>
              </a:solidFill>
              <a:latin typeface="Univers Condensed" panose="020B0506020202050204" pitchFamily="34" charset="0"/>
            </a:endParaRPr>
          </a:p>
        </p:txBody>
      </p:sp>
      <p:pic>
        <p:nvPicPr>
          <p:cNvPr id="8" name="Graphic 7" descr="Email icon">
            <a:extLst>
              <a:ext uri="{FF2B5EF4-FFF2-40B4-BE49-F238E27FC236}">
                <a16:creationId xmlns:a16="http://schemas.microsoft.com/office/drawing/2014/main" id="{39880412-1B54-E4A2-09E5-ADDF410F0C68}"/>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205572" y="5504787"/>
            <a:ext cx="506523" cy="506523"/>
          </a:xfrm>
          <a:prstGeom prst="rect">
            <a:avLst/>
          </a:prstGeom>
        </p:spPr>
      </p:pic>
      <p:sp>
        <p:nvSpPr>
          <p:cNvPr id="12" name="Rectangle 11" descr="caregiversupport@milwaukeecountywi.gov&#10;">
            <a:extLst>
              <a:ext uri="{FF2B5EF4-FFF2-40B4-BE49-F238E27FC236}">
                <a16:creationId xmlns:a16="http://schemas.microsoft.com/office/drawing/2014/main" id="{556647F5-70FC-ACFA-B26D-4FFBAFC42A13}"/>
              </a:ext>
            </a:extLst>
          </p:cNvPr>
          <p:cNvSpPr/>
          <p:nvPr/>
        </p:nvSpPr>
        <p:spPr>
          <a:xfrm>
            <a:off x="1648288" y="5541533"/>
            <a:ext cx="4751622" cy="400110"/>
          </a:xfrm>
          <a:prstGeom prst="rect">
            <a:avLst/>
          </a:prstGeom>
          <a:noFill/>
        </p:spPr>
        <p:txBody>
          <a:bodyPr wrap="none" lIns="91440" tIns="45720" rIns="91440" bIns="45720">
            <a:spAutoFit/>
          </a:bodyPr>
          <a:lstStyle/>
          <a:p>
            <a:r>
              <a:rPr lang="en-US" sz="2000" dirty="0">
                <a:ln w="0"/>
                <a:latin typeface="Univers Condensed" panose="020B0506020202050204" pitchFamily="34" charset="0"/>
                <a:hlinkClick r:id="rId6"/>
              </a:rPr>
              <a:t>caregiversupport@milwaukeecountywi.gov</a:t>
            </a:r>
            <a:endParaRPr lang="en-US" sz="2000" cap="none" spc="0" dirty="0">
              <a:ln w="0"/>
              <a:solidFill>
                <a:schemeClr val="tx1"/>
              </a:solidFill>
              <a:latin typeface="Univers Condensed" panose="020B0506020202050204" pitchFamily="34" charset="0"/>
            </a:endParaRPr>
          </a:p>
        </p:txBody>
      </p:sp>
      <p:pic>
        <p:nvPicPr>
          <p:cNvPr id="9" name="Graphic 8" descr="Telephone icon">
            <a:extLst>
              <a:ext uri="{FF2B5EF4-FFF2-40B4-BE49-F238E27FC236}">
                <a16:creationId xmlns:a16="http://schemas.microsoft.com/office/drawing/2014/main" id="{AEEA2B6D-97C7-1F85-FA53-6066AB3B18F5}"/>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1156741" y="5992318"/>
            <a:ext cx="665905" cy="665905"/>
          </a:xfrm>
          <a:prstGeom prst="rect">
            <a:avLst/>
          </a:prstGeom>
        </p:spPr>
      </p:pic>
      <p:sp>
        <p:nvSpPr>
          <p:cNvPr id="11" name="Rectangle 10" descr="(414) 289-6565&#10;">
            <a:extLst>
              <a:ext uri="{FF2B5EF4-FFF2-40B4-BE49-F238E27FC236}">
                <a16:creationId xmlns:a16="http://schemas.microsoft.com/office/drawing/2014/main" id="{20049EFA-8E64-0E74-5CC8-72ABC7ED7528}"/>
              </a:ext>
            </a:extLst>
          </p:cNvPr>
          <p:cNvSpPr/>
          <p:nvPr/>
        </p:nvSpPr>
        <p:spPr>
          <a:xfrm>
            <a:off x="1753977" y="6094437"/>
            <a:ext cx="1888659" cy="461665"/>
          </a:xfrm>
          <a:prstGeom prst="rect">
            <a:avLst/>
          </a:prstGeom>
          <a:noFill/>
        </p:spPr>
        <p:txBody>
          <a:bodyPr wrap="none" lIns="91440" tIns="45720" rIns="91440" bIns="45720">
            <a:spAutoFit/>
          </a:bodyPr>
          <a:lstStyle/>
          <a:p>
            <a:pPr algn="ctr"/>
            <a:r>
              <a:rPr lang="en-US" sz="2400" b="1" dirty="0">
                <a:ln w="0"/>
                <a:latin typeface="Univers Condensed" panose="020B0506020202050204" pitchFamily="34" charset="0"/>
              </a:rPr>
              <a:t>(414) 289-6565</a:t>
            </a:r>
            <a:endParaRPr lang="en-US" sz="2400" b="1" cap="none" spc="0" dirty="0">
              <a:ln w="0"/>
              <a:solidFill>
                <a:schemeClr val="tx1"/>
              </a:solidFill>
              <a:latin typeface="Univers Condensed" panose="020B0506020202050204" pitchFamily="34" charset="0"/>
            </a:endParaRPr>
          </a:p>
        </p:txBody>
      </p:sp>
    </p:spTree>
    <p:extLst>
      <p:ext uri="{BB962C8B-B14F-4D97-AF65-F5344CB8AC3E}">
        <p14:creationId xmlns:p14="http://schemas.microsoft.com/office/powerpoint/2010/main" val="25381961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2506B3-3F7E-EE05-CB41-0FA259AAC38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FE8D7B-57FF-9973-FE9C-0627F24EEDD7}"/>
              </a:ext>
            </a:extLst>
          </p:cNvPr>
          <p:cNvSpPr>
            <a:spLocks noGrp="1"/>
          </p:cNvSpPr>
          <p:nvPr>
            <p:ph type="title" idx="4294967295"/>
          </p:nvPr>
        </p:nvSpPr>
        <p:spPr>
          <a:xfrm>
            <a:off x="150126" y="208664"/>
            <a:ext cx="11423175" cy="1325563"/>
          </a:xfrm>
        </p:spPr>
        <p:txBody>
          <a:bodyPr>
            <a:normAutofit/>
          </a:bodyPr>
          <a:lstStyle/>
          <a:p>
            <a:r>
              <a:rPr lang="en-US" sz="3600" b="1" dirty="0">
                <a:latin typeface="Univers" panose="020B0503020202020204" pitchFamily="34" charset="0"/>
              </a:rPr>
              <a:t>Family Caregiver Respite Care &amp; Support</a:t>
            </a:r>
          </a:p>
        </p:txBody>
      </p:sp>
      <p:pic>
        <p:nvPicPr>
          <p:cNvPr id="1026" name="Picture 2" descr="picture of older woman with walker and caregiver ">
            <a:extLst>
              <a:ext uri="{FF2B5EF4-FFF2-40B4-BE49-F238E27FC236}">
                <a16:creationId xmlns:a16="http://schemas.microsoft.com/office/drawing/2014/main" id="{F833E14C-DF6A-4733-81F1-983FB51692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5270" r="5270"/>
          <a:stretch/>
        </p:blipFill>
        <p:spPr bwMode="auto">
          <a:xfrm>
            <a:off x="8355561" y="1280808"/>
            <a:ext cx="3836439" cy="285898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descr="🔲 National Family Caregiver Support Program (NFCSP):&#10;">
            <a:extLst>
              <a:ext uri="{FF2B5EF4-FFF2-40B4-BE49-F238E27FC236}">
                <a16:creationId xmlns:a16="http://schemas.microsoft.com/office/drawing/2014/main" id="{1999A657-1DC4-CA31-885C-A20D4895F302}"/>
              </a:ext>
            </a:extLst>
          </p:cNvPr>
          <p:cNvSpPr/>
          <p:nvPr/>
        </p:nvSpPr>
        <p:spPr>
          <a:xfrm>
            <a:off x="48114" y="1151841"/>
            <a:ext cx="7646980" cy="492443"/>
          </a:xfrm>
          <a:prstGeom prst="rect">
            <a:avLst/>
          </a:prstGeom>
          <a:noFill/>
        </p:spPr>
        <p:txBody>
          <a:bodyPr wrap="square" lIns="91440" tIns="45720" rIns="91440" bIns="45720">
            <a:spAutoFit/>
          </a:bodyPr>
          <a:lstStyle/>
          <a:p>
            <a:r>
              <a:rPr lang="en-US" sz="2500" b="1" cap="none" spc="0" dirty="0">
                <a:ln w="0"/>
                <a:solidFill>
                  <a:srgbClr val="007680"/>
                </a:solidFill>
                <a:latin typeface="Segoe UI Symbol" panose="020B0502040204020203" pitchFamily="34" charset="0"/>
                <a:ea typeface="Segoe UI Symbol" panose="020B0502040204020203" pitchFamily="34" charset="0"/>
              </a:rPr>
              <a:t>🔲 </a:t>
            </a:r>
            <a:r>
              <a:rPr lang="en-US" sz="2500" b="1" cap="none" spc="0" dirty="0">
                <a:ln w="0"/>
                <a:solidFill>
                  <a:srgbClr val="007680"/>
                </a:solidFill>
                <a:latin typeface="Univers Condensed" panose="020B0506020202050204" pitchFamily="34" charset="0"/>
              </a:rPr>
              <a:t>National Family Caregiver Support Program </a:t>
            </a:r>
            <a:r>
              <a:rPr lang="en-US" sz="2400" cap="none" spc="0" dirty="0">
                <a:ln w="0"/>
                <a:solidFill>
                  <a:srgbClr val="007680"/>
                </a:solidFill>
                <a:latin typeface="Univers Condensed" panose="020B0506020202050204" pitchFamily="34" charset="0"/>
              </a:rPr>
              <a:t>(NFCSP):</a:t>
            </a:r>
            <a:endParaRPr lang="en-US" sz="2700" cap="none" spc="0" dirty="0">
              <a:ln w="0"/>
              <a:solidFill>
                <a:srgbClr val="007680"/>
              </a:solidFill>
              <a:latin typeface="Univers Condensed" panose="020B0506020202050204" pitchFamily="34" charset="0"/>
            </a:endParaRPr>
          </a:p>
        </p:txBody>
      </p:sp>
      <p:sp>
        <p:nvSpPr>
          <p:cNvPr id="5" name="Rectangle 4" descr="Respite, information, support and other resources &#10;to qualifying family caregivers&#10;">
            <a:extLst>
              <a:ext uri="{FF2B5EF4-FFF2-40B4-BE49-F238E27FC236}">
                <a16:creationId xmlns:a16="http://schemas.microsoft.com/office/drawing/2014/main" id="{02738158-48C7-E991-3068-CD74F3D0721E}"/>
              </a:ext>
            </a:extLst>
          </p:cNvPr>
          <p:cNvSpPr/>
          <p:nvPr/>
        </p:nvSpPr>
        <p:spPr>
          <a:xfrm>
            <a:off x="484382" y="1557294"/>
            <a:ext cx="6301840" cy="830997"/>
          </a:xfrm>
          <a:prstGeom prst="rect">
            <a:avLst/>
          </a:prstGeom>
          <a:noFill/>
        </p:spPr>
        <p:txBody>
          <a:bodyPr wrap="square" lIns="91440" tIns="45720" rIns="91440" bIns="45720">
            <a:spAutoFit/>
          </a:bodyPr>
          <a:lstStyle/>
          <a:p>
            <a:r>
              <a:rPr lang="en-US" sz="2300" i="1" dirty="0">
                <a:ln w="0"/>
                <a:latin typeface="Univers Condensed" panose="020B0506020202050204" pitchFamily="34" charset="0"/>
              </a:rPr>
              <a:t>Respite, information, support and other resources </a:t>
            </a:r>
          </a:p>
          <a:p>
            <a:r>
              <a:rPr lang="en-US" sz="2300" i="1" dirty="0">
                <a:ln w="0"/>
                <a:latin typeface="Univers Condensed" panose="020B0506020202050204" pitchFamily="34" charset="0"/>
              </a:rPr>
              <a:t>to</a:t>
            </a:r>
            <a:r>
              <a:rPr lang="en-US" sz="2300" i="1" cap="none" spc="0" dirty="0">
                <a:ln w="0"/>
                <a:latin typeface="Univers Condensed" panose="020B0506020202050204" pitchFamily="34" charset="0"/>
              </a:rPr>
              <a:t> qualifying family caregivers</a:t>
            </a:r>
          </a:p>
        </p:txBody>
      </p:sp>
      <p:sp>
        <p:nvSpPr>
          <p:cNvPr id="4" name="Rectangle 3" descr="🔲 Alzheimer’s Family and Caregiver Support Program (AFCSP):&#10;">
            <a:extLst>
              <a:ext uri="{FF2B5EF4-FFF2-40B4-BE49-F238E27FC236}">
                <a16:creationId xmlns:a16="http://schemas.microsoft.com/office/drawing/2014/main" id="{9321516F-D440-31D5-951F-9AC591DD1C68}"/>
              </a:ext>
            </a:extLst>
          </p:cNvPr>
          <p:cNvSpPr/>
          <p:nvPr/>
        </p:nvSpPr>
        <p:spPr>
          <a:xfrm>
            <a:off x="48114" y="2339817"/>
            <a:ext cx="8524045" cy="477054"/>
          </a:xfrm>
          <a:prstGeom prst="rect">
            <a:avLst/>
          </a:prstGeom>
          <a:noFill/>
        </p:spPr>
        <p:txBody>
          <a:bodyPr wrap="square" lIns="91440" tIns="45720" rIns="91440" bIns="45720">
            <a:spAutoFit/>
          </a:bodyPr>
          <a:lstStyle/>
          <a:p>
            <a:r>
              <a:rPr lang="en-US" sz="2500" b="1" dirty="0">
                <a:ln w="0"/>
                <a:solidFill>
                  <a:srgbClr val="007680"/>
                </a:solidFill>
                <a:latin typeface="Segoe UI Symbol" panose="020B0502040204020203" pitchFamily="34" charset="0"/>
                <a:ea typeface="Segoe UI Symbol" panose="020B0502040204020203" pitchFamily="34" charset="0"/>
              </a:rPr>
              <a:t>🔲 </a:t>
            </a:r>
            <a:r>
              <a:rPr lang="en-US" sz="2500" b="1" dirty="0">
                <a:ln w="0"/>
                <a:solidFill>
                  <a:srgbClr val="007680"/>
                </a:solidFill>
                <a:latin typeface="Univers Condensed" panose="020B0506020202050204" pitchFamily="34" charset="0"/>
              </a:rPr>
              <a:t>Alzheimer’s </a:t>
            </a:r>
            <a:r>
              <a:rPr lang="en-US" sz="2500" b="1" cap="none" spc="0" dirty="0">
                <a:ln w="0"/>
                <a:solidFill>
                  <a:srgbClr val="007680"/>
                </a:solidFill>
                <a:latin typeface="Univers Condensed" panose="020B0506020202050204" pitchFamily="34" charset="0"/>
              </a:rPr>
              <a:t>Family and Caregiver Support Program </a:t>
            </a:r>
            <a:r>
              <a:rPr lang="en-US" sz="2400" cap="none" spc="0" dirty="0">
                <a:ln w="0"/>
                <a:solidFill>
                  <a:srgbClr val="007680"/>
                </a:solidFill>
                <a:latin typeface="Univers Condensed" panose="020B0506020202050204" pitchFamily="34" charset="0"/>
              </a:rPr>
              <a:t>(AFCSP):</a:t>
            </a:r>
          </a:p>
        </p:txBody>
      </p:sp>
      <p:sp>
        <p:nvSpPr>
          <p:cNvPr id="7" name="Rectangle 6" descr="Funding for goods and services for qualifying families supporting an individual with a diagnosis of Alzheimer’s or another dementia.&#10;">
            <a:extLst>
              <a:ext uri="{FF2B5EF4-FFF2-40B4-BE49-F238E27FC236}">
                <a16:creationId xmlns:a16="http://schemas.microsoft.com/office/drawing/2014/main" id="{50751BC0-8007-A1F8-56A0-05680F519E57}"/>
              </a:ext>
            </a:extLst>
          </p:cNvPr>
          <p:cNvSpPr/>
          <p:nvPr/>
        </p:nvSpPr>
        <p:spPr>
          <a:xfrm>
            <a:off x="484382" y="2764174"/>
            <a:ext cx="7871179" cy="800219"/>
          </a:xfrm>
          <a:prstGeom prst="rect">
            <a:avLst/>
          </a:prstGeom>
          <a:noFill/>
        </p:spPr>
        <p:txBody>
          <a:bodyPr wrap="square" lIns="91440" tIns="45720" rIns="91440" bIns="45720">
            <a:spAutoFit/>
          </a:bodyPr>
          <a:lstStyle/>
          <a:p>
            <a:r>
              <a:rPr lang="en-US" sz="2300" i="1" dirty="0">
                <a:ln w="0"/>
                <a:latin typeface="Univers Condensed" panose="020B0506020202050204" pitchFamily="34" charset="0"/>
              </a:rPr>
              <a:t>Funding for goods and services for qualifying families supporting an individual with a diagnosis of Alzheimer’s or another dementia.</a:t>
            </a:r>
          </a:p>
        </p:txBody>
      </p:sp>
      <p:sp>
        <p:nvSpPr>
          <p:cNvPr id="8" name="Rectangle 7" descr="🔲 Alzheimer’s &amp; Other Dementia Family Counseling">
            <a:extLst>
              <a:ext uri="{FF2B5EF4-FFF2-40B4-BE49-F238E27FC236}">
                <a16:creationId xmlns:a16="http://schemas.microsoft.com/office/drawing/2014/main" id="{CDF61F81-1D53-9181-1289-DB2E99EC73FA}"/>
              </a:ext>
            </a:extLst>
          </p:cNvPr>
          <p:cNvSpPr/>
          <p:nvPr/>
        </p:nvSpPr>
        <p:spPr>
          <a:xfrm>
            <a:off x="48114" y="3583404"/>
            <a:ext cx="8524045" cy="477054"/>
          </a:xfrm>
          <a:prstGeom prst="rect">
            <a:avLst/>
          </a:prstGeom>
          <a:noFill/>
        </p:spPr>
        <p:txBody>
          <a:bodyPr wrap="square" lIns="91440" tIns="45720" rIns="91440" bIns="45720">
            <a:spAutoFit/>
          </a:bodyPr>
          <a:lstStyle/>
          <a:p>
            <a:r>
              <a:rPr lang="en-US" sz="2500" b="1" dirty="0">
                <a:ln w="0"/>
                <a:solidFill>
                  <a:srgbClr val="007680"/>
                </a:solidFill>
                <a:latin typeface="Segoe UI Symbol" panose="020B0502040204020203" pitchFamily="34" charset="0"/>
                <a:ea typeface="Segoe UI Symbol" panose="020B0502040204020203" pitchFamily="34" charset="0"/>
              </a:rPr>
              <a:t>🔲 </a:t>
            </a:r>
            <a:r>
              <a:rPr lang="en-US" sz="2500" b="1" dirty="0">
                <a:ln w="0"/>
                <a:solidFill>
                  <a:srgbClr val="007680"/>
                </a:solidFill>
                <a:latin typeface="Univers Condensed" panose="020B0506020202050204" pitchFamily="34" charset="0"/>
              </a:rPr>
              <a:t>Alzheimer’s &amp; Other Dementia Counseling and Education</a:t>
            </a:r>
            <a:r>
              <a:rPr lang="en-US" sz="2500" cap="none" spc="0" dirty="0">
                <a:ln w="0"/>
                <a:solidFill>
                  <a:srgbClr val="007680"/>
                </a:solidFill>
                <a:latin typeface="Univers Condensed" panose="020B0506020202050204" pitchFamily="34" charset="0"/>
              </a:rPr>
              <a:t>:</a:t>
            </a:r>
          </a:p>
        </p:txBody>
      </p:sp>
      <p:sp>
        <p:nvSpPr>
          <p:cNvPr id="9" name="Rectangle 8" descr="Alzheimer’s Association (414) 479-8800&#10;">
            <a:extLst>
              <a:ext uri="{FF2B5EF4-FFF2-40B4-BE49-F238E27FC236}">
                <a16:creationId xmlns:a16="http://schemas.microsoft.com/office/drawing/2014/main" id="{89E21BDE-7ED8-3B00-7615-278BA7815689}"/>
              </a:ext>
            </a:extLst>
          </p:cNvPr>
          <p:cNvSpPr/>
          <p:nvPr/>
        </p:nvSpPr>
        <p:spPr>
          <a:xfrm>
            <a:off x="1051560" y="4001278"/>
            <a:ext cx="7871179" cy="446276"/>
          </a:xfrm>
          <a:prstGeom prst="rect">
            <a:avLst/>
          </a:prstGeom>
          <a:noFill/>
        </p:spPr>
        <p:txBody>
          <a:bodyPr wrap="square" lIns="91440" tIns="45720" rIns="91440" bIns="45720">
            <a:spAutoFit/>
          </a:bodyPr>
          <a:lstStyle/>
          <a:p>
            <a:r>
              <a:rPr lang="en-US" sz="2300" i="1" dirty="0">
                <a:ln w="0"/>
                <a:latin typeface="Univers Condensed" panose="020B0506020202050204" pitchFamily="34" charset="0"/>
              </a:rPr>
              <a:t>Alzheimer’s Association (414) 479-8800</a:t>
            </a:r>
          </a:p>
        </p:txBody>
      </p:sp>
      <p:sp>
        <p:nvSpPr>
          <p:cNvPr id="10" name="Rectangle 9" descr="🔲 Caregiver Support Online 24/7 through Trualta:&#10;">
            <a:extLst>
              <a:ext uri="{FF2B5EF4-FFF2-40B4-BE49-F238E27FC236}">
                <a16:creationId xmlns:a16="http://schemas.microsoft.com/office/drawing/2014/main" id="{574C2F01-D87D-9C48-A087-4AB61F2F967B}"/>
              </a:ext>
            </a:extLst>
          </p:cNvPr>
          <p:cNvSpPr/>
          <p:nvPr/>
        </p:nvSpPr>
        <p:spPr>
          <a:xfrm>
            <a:off x="48114" y="5726006"/>
            <a:ext cx="8524045" cy="477054"/>
          </a:xfrm>
          <a:prstGeom prst="rect">
            <a:avLst/>
          </a:prstGeom>
          <a:noFill/>
        </p:spPr>
        <p:txBody>
          <a:bodyPr wrap="square" lIns="91440" tIns="45720" rIns="91440" bIns="45720">
            <a:spAutoFit/>
          </a:bodyPr>
          <a:lstStyle/>
          <a:p>
            <a:r>
              <a:rPr lang="en-US" sz="2500" b="1" cap="none" spc="0" dirty="0">
                <a:ln w="0"/>
                <a:solidFill>
                  <a:srgbClr val="007680"/>
                </a:solidFill>
                <a:latin typeface="Segoe UI Symbol" panose="020B0502040204020203" pitchFamily="34" charset="0"/>
                <a:ea typeface="Segoe UI Symbol" panose="020B0502040204020203" pitchFamily="34" charset="0"/>
              </a:rPr>
              <a:t>🔲 </a:t>
            </a:r>
            <a:r>
              <a:rPr lang="en-US" sz="2500" b="1" cap="none" spc="0" dirty="0">
                <a:ln w="0"/>
                <a:solidFill>
                  <a:srgbClr val="007680"/>
                </a:solidFill>
                <a:latin typeface="Univers Condensed" panose="020B0506020202050204" pitchFamily="34" charset="0"/>
              </a:rPr>
              <a:t>Caregiver Support Online 24/7</a:t>
            </a:r>
            <a:r>
              <a:rPr lang="en-US" sz="2500" cap="none" spc="0" dirty="0">
                <a:ln w="0"/>
                <a:solidFill>
                  <a:srgbClr val="007680"/>
                </a:solidFill>
                <a:latin typeface="Univers Condensed" panose="020B0506020202050204" pitchFamily="34" charset="0"/>
              </a:rPr>
              <a:t>:</a:t>
            </a:r>
          </a:p>
        </p:txBody>
      </p:sp>
      <p:pic>
        <p:nvPicPr>
          <p:cNvPr id="13" name="Graphic 12" descr="Email icon">
            <a:extLst>
              <a:ext uri="{FF2B5EF4-FFF2-40B4-BE49-F238E27FC236}">
                <a16:creationId xmlns:a16="http://schemas.microsoft.com/office/drawing/2014/main" id="{CEBFAC34-6569-4A0D-F58B-CB132695AAE8}"/>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501169" y="6213411"/>
            <a:ext cx="533603" cy="446276"/>
          </a:xfrm>
          <a:prstGeom prst="rect">
            <a:avLst/>
          </a:prstGeom>
        </p:spPr>
      </p:pic>
      <p:pic>
        <p:nvPicPr>
          <p:cNvPr id="15" name="Graphic 14" descr="Telephone with solid fill">
            <a:extLst>
              <a:ext uri="{FF2B5EF4-FFF2-40B4-BE49-F238E27FC236}">
                <a16:creationId xmlns:a16="http://schemas.microsoft.com/office/drawing/2014/main" id="{6B3A6D50-D135-9CB0-9218-95B30EBF27D5}"/>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501169" y="3940276"/>
            <a:ext cx="567178" cy="567178"/>
          </a:xfrm>
          <a:prstGeom prst="rect">
            <a:avLst/>
          </a:prstGeom>
        </p:spPr>
      </p:pic>
      <p:sp>
        <p:nvSpPr>
          <p:cNvPr id="11" name="Rectangle 10" descr="wisconsincaregiver.trualta.com&#10;">
            <a:extLst>
              <a:ext uri="{FF2B5EF4-FFF2-40B4-BE49-F238E27FC236}">
                <a16:creationId xmlns:a16="http://schemas.microsoft.com/office/drawing/2014/main" id="{054DF44A-2506-0840-FCAA-CE116D2ED93A}"/>
              </a:ext>
            </a:extLst>
          </p:cNvPr>
          <p:cNvSpPr/>
          <p:nvPr/>
        </p:nvSpPr>
        <p:spPr>
          <a:xfrm>
            <a:off x="1147889" y="6253327"/>
            <a:ext cx="8359903" cy="446276"/>
          </a:xfrm>
          <a:prstGeom prst="rect">
            <a:avLst/>
          </a:prstGeom>
          <a:noFill/>
        </p:spPr>
        <p:txBody>
          <a:bodyPr wrap="square" lIns="91440" tIns="45720" rIns="91440" bIns="45720">
            <a:spAutoFit/>
          </a:bodyPr>
          <a:lstStyle/>
          <a:p>
            <a:r>
              <a:rPr lang="en-US" sz="2300" i="1" dirty="0">
                <a:ln w="0"/>
                <a:latin typeface="Univers Condensed" panose="020B0506020202050204" pitchFamily="34" charset="0"/>
                <a:hlinkClick r:id="rId6"/>
              </a:rPr>
              <a:t>wisconsincaregiver.trualta.com</a:t>
            </a:r>
            <a:r>
              <a:rPr lang="en-US" sz="2300" i="1" dirty="0">
                <a:ln w="0"/>
                <a:latin typeface="Univers Condensed" panose="020B0506020202050204" pitchFamily="34" charset="0"/>
              </a:rPr>
              <a:t> and </a:t>
            </a:r>
            <a:r>
              <a:rPr lang="en-US" sz="2300" i="1" dirty="0">
                <a:ln w="0"/>
                <a:latin typeface="Univers Condensed" panose="020B0506020202050204" pitchFamily="34" charset="0"/>
                <a:hlinkClick r:id="rId7" action="ppaction://hlinkfile"/>
              </a:rPr>
              <a:t>wisconsincaregiver.org </a:t>
            </a:r>
            <a:endParaRPr lang="en-US" sz="2300" i="1" dirty="0">
              <a:ln w="0"/>
              <a:latin typeface="Univers Condensed" panose="020B0506020202050204" pitchFamily="34" charset="0"/>
            </a:endParaRPr>
          </a:p>
        </p:txBody>
      </p:sp>
      <p:sp>
        <p:nvSpPr>
          <p:cNvPr id="6" name="Rectangle 5" descr="🔲 Alzheimer’s &amp; Other Dementia Family Counseling">
            <a:extLst>
              <a:ext uri="{FF2B5EF4-FFF2-40B4-BE49-F238E27FC236}">
                <a16:creationId xmlns:a16="http://schemas.microsoft.com/office/drawing/2014/main" id="{1ECFAA1F-CD15-3061-9837-50B8CEA19992}"/>
              </a:ext>
            </a:extLst>
          </p:cNvPr>
          <p:cNvSpPr/>
          <p:nvPr/>
        </p:nvSpPr>
        <p:spPr>
          <a:xfrm>
            <a:off x="48114" y="4462428"/>
            <a:ext cx="8524045" cy="861774"/>
          </a:xfrm>
          <a:prstGeom prst="rect">
            <a:avLst/>
          </a:prstGeom>
          <a:noFill/>
        </p:spPr>
        <p:txBody>
          <a:bodyPr wrap="square" lIns="91440" tIns="45720" rIns="91440" bIns="45720">
            <a:spAutoFit/>
          </a:bodyPr>
          <a:lstStyle/>
          <a:p>
            <a:r>
              <a:rPr lang="en-US" sz="2500" b="1" dirty="0">
                <a:ln w="0"/>
                <a:solidFill>
                  <a:srgbClr val="007680"/>
                </a:solidFill>
                <a:latin typeface="Segoe UI Symbol" panose="020B0502040204020203" pitchFamily="34" charset="0"/>
                <a:ea typeface="Segoe UI Symbol" panose="020B0502040204020203" pitchFamily="34" charset="0"/>
              </a:rPr>
              <a:t>🔲 </a:t>
            </a:r>
            <a:r>
              <a:rPr lang="en-US" sz="2500" b="1" dirty="0">
                <a:ln w="0"/>
                <a:solidFill>
                  <a:srgbClr val="007680"/>
                </a:solidFill>
                <a:latin typeface="Univers Condensed" panose="020B0506020202050204" pitchFamily="34" charset="0"/>
              </a:rPr>
              <a:t>Support for Older Adult Caregivers of Individuals with       </a:t>
            </a:r>
          </a:p>
          <a:p>
            <a:r>
              <a:rPr lang="en-US" sz="2500" b="1" dirty="0">
                <a:ln w="0"/>
                <a:solidFill>
                  <a:srgbClr val="007680"/>
                </a:solidFill>
                <a:latin typeface="Univers Condensed" panose="020B0506020202050204" pitchFamily="34" charset="0"/>
              </a:rPr>
              <a:t>     Intellectual/Developmental Disabilities</a:t>
            </a:r>
            <a:r>
              <a:rPr lang="en-US" sz="2500" cap="none" spc="0" dirty="0">
                <a:ln w="0"/>
                <a:solidFill>
                  <a:srgbClr val="007680"/>
                </a:solidFill>
                <a:latin typeface="Univers Condensed" panose="020B0506020202050204" pitchFamily="34" charset="0"/>
              </a:rPr>
              <a:t>:</a:t>
            </a:r>
          </a:p>
        </p:txBody>
      </p:sp>
      <p:pic>
        <p:nvPicPr>
          <p:cNvPr id="12" name="Graphic 11" descr="Telephone with solid fill">
            <a:extLst>
              <a:ext uri="{FF2B5EF4-FFF2-40B4-BE49-F238E27FC236}">
                <a16:creationId xmlns:a16="http://schemas.microsoft.com/office/drawing/2014/main" id="{CDE22B97-0DC7-3B2A-2B10-E0D568BD7DAD}"/>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484381" y="5249909"/>
            <a:ext cx="550391" cy="550391"/>
          </a:xfrm>
          <a:prstGeom prst="rect">
            <a:avLst/>
          </a:prstGeom>
        </p:spPr>
      </p:pic>
      <p:sp>
        <p:nvSpPr>
          <p:cNvPr id="14" name="Rectangle 13" descr="Alzheimer’s Association (414) 479-8800&#10;">
            <a:extLst>
              <a:ext uri="{FF2B5EF4-FFF2-40B4-BE49-F238E27FC236}">
                <a16:creationId xmlns:a16="http://schemas.microsoft.com/office/drawing/2014/main" id="{D06F8418-3E11-A915-E526-91EFE2C40167}"/>
              </a:ext>
            </a:extLst>
          </p:cNvPr>
          <p:cNvSpPr/>
          <p:nvPr/>
        </p:nvSpPr>
        <p:spPr>
          <a:xfrm>
            <a:off x="1016552" y="5301966"/>
            <a:ext cx="7871179" cy="446276"/>
          </a:xfrm>
          <a:prstGeom prst="rect">
            <a:avLst/>
          </a:prstGeom>
          <a:noFill/>
        </p:spPr>
        <p:txBody>
          <a:bodyPr wrap="square" lIns="91440" tIns="45720" rIns="91440" bIns="45720">
            <a:spAutoFit/>
          </a:bodyPr>
          <a:lstStyle/>
          <a:p>
            <a:r>
              <a:rPr lang="en-US" sz="2300" i="1" dirty="0">
                <a:ln w="0"/>
                <a:latin typeface="Univers Condensed" panose="020B0506020202050204" pitchFamily="34" charset="0"/>
              </a:rPr>
              <a:t>Life Navigators (414) 774-6255</a:t>
            </a:r>
          </a:p>
        </p:txBody>
      </p:sp>
    </p:spTree>
    <p:extLst>
      <p:ext uri="{BB962C8B-B14F-4D97-AF65-F5344CB8AC3E}">
        <p14:creationId xmlns:p14="http://schemas.microsoft.com/office/powerpoint/2010/main" val="5748121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D1CCF5-EEBC-A513-2629-37F1D158D83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758EFD7-CB18-C007-BD6A-D1FF9C84A4A8}"/>
              </a:ext>
            </a:extLst>
          </p:cNvPr>
          <p:cNvSpPr>
            <a:spLocks noGrp="1"/>
          </p:cNvSpPr>
          <p:nvPr>
            <p:ph type="title" idx="4294967295"/>
          </p:nvPr>
        </p:nvSpPr>
        <p:spPr>
          <a:xfrm>
            <a:off x="205430" y="640939"/>
            <a:ext cx="11423175" cy="1325563"/>
          </a:xfrm>
        </p:spPr>
        <p:txBody>
          <a:bodyPr>
            <a:normAutofit/>
          </a:bodyPr>
          <a:lstStyle/>
          <a:p>
            <a:r>
              <a:rPr lang="en-US" sz="3600" b="1" dirty="0">
                <a:latin typeface="Univers" panose="020B0503020202020204" pitchFamily="34" charset="0"/>
              </a:rPr>
              <a:t>Community Engagement and Advocacy for Caregiver in Milwaukee County </a:t>
            </a:r>
          </a:p>
        </p:txBody>
      </p:sp>
      <p:sp>
        <p:nvSpPr>
          <p:cNvPr id="4" name="Rectangle 3" descr="🔲 Alzheimer’s Family and Caregiver Support Program (AFCSP):&#10;">
            <a:extLst>
              <a:ext uri="{FF2B5EF4-FFF2-40B4-BE49-F238E27FC236}">
                <a16:creationId xmlns:a16="http://schemas.microsoft.com/office/drawing/2014/main" id="{A4AD20B3-A99D-945A-7E7A-CAAE9F71AEB1}"/>
              </a:ext>
            </a:extLst>
          </p:cNvPr>
          <p:cNvSpPr/>
          <p:nvPr/>
        </p:nvSpPr>
        <p:spPr>
          <a:xfrm>
            <a:off x="578395" y="2238153"/>
            <a:ext cx="8524045" cy="477054"/>
          </a:xfrm>
          <a:prstGeom prst="rect">
            <a:avLst/>
          </a:prstGeom>
          <a:noFill/>
        </p:spPr>
        <p:txBody>
          <a:bodyPr wrap="square" lIns="91440" tIns="45720" rIns="91440" bIns="45720">
            <a:spAutoFit/>
          </a:bodyPr>
          <a:lstStyle/>
          <a:p>
            <a:r>
              <a:rPr lang="en-US" sz="2500" b="1" dirty="0">
                <a:ln w="0"/>
                <a:solidFill>
                  <a:srgbClr val="007680"/>
                </a:solidFill>
                <a:latin typeface="Segoe UI Symbol" panose="020B0502040204020203" pitchFamily="34" charset="0"/>
                <a:ea typeface="Segoe UI Symbol" panose="020B0502040204020203" pitchFamily="34" charset="0"/>
              </a:rPr>
              <a:t>🔲 </a:t>
            </a:r>
            <a:r>
              <a:rPr lang="en-US" sz="2500" b="1" dirty="0">
                <a:ln w="0"/>
                <a:solidFill>
                  <a:srgbClr val="007680"/>
                </a:solidFill>
                <a:latin typeface="Univers Condensed" panose="020B0506020202050204" pitchFamily="34" charset="0"/>
              </a:rPr>
              <a:t>Milwaukee Coalition for African American Caregivers </a:t>
            </a:r>
            <a:endParaRPr lang="en-US" sz="2400" cap="none" spc="0" dirty="0">
              <a:ln w="0"/>
              <a:solidFill>
                <a:srgbClr val="007680"/>
              </a:solidFill>
              <a:latin typeface="Univers Condensed" panose="020B0506020202050204" pitchFamily="34" charset="0"/>
            </a:endParaRPr>
          </a:p>
        </p:txBody>
      </p:sp>
      <p:sp>
        <p:nvSpPr>
          <p:cNvPr id="8" name="Rectangle 7" descr="🔲 Alzheimer’s &amp; Other Dementia Family Counseling">
            <a:extLst>
              <a:ext uri="{FF2B5EF4-FFF2-40B4-BE49-F238E27FC236}">
                <a16:creationId xmlns:a16="http://schemas.microsoft.com/office/drawing/2014/main" id="{FC80700D-59B9-7034-8147-D7991A33C29A}"/>
              </a:ext>
            </a:extLst>
          </p:cNvPr>
          <p:cNvSpPr/>
          <p:nvPr/>
        </p:nvSpPr>
        <p:spPr>
          <a:xfrm>
            <a:off x="578396" y="3258508"/>
            <a:ext cx="8524045" cy="477054"/>
          </a:xfrm>
          <a:prstGeom prst="rect">
            <a:avLst/>
          </a:prstGeom>
          <a:noFill/>
        </p:spPr>
        <p:txBody>
          <a:bodyPr wrap="square" lIns="91440" tIns="45720" rIns="91440" bIns="45720">
            <a:spAutoFit/>
          </a:bodyPr>
          <a:lstStyle/>
          <a:p>
            <a:r>
              <a:rPr lang="en-US" sz="2500" b="1" dirty="0">
                <a:ln w="0"/>
                <a:solidFill>
                  <a:srgbClr val="007680"/>
                </a:solidFill>
                <a:latin typeface="Segoe UI Symbol" panose="020B0502040204020203" pitchFamily="34" charset="0"/>
                <a:ea typeface="Segoe UI Symbol" panose="020B0502040204020203" pitchFamily="34" charset="0"/>
              </a:rPr>
              <a:t>🔲 </a:t>
            </a:r>
            <a:r>
              <a:rPr lang="en-US" sz="2500" b="1" dirty="0">
                <a:ln w="0"/>
                <a:solidFill>
                  <a:srgbClr val="007680"/>
                </a:solidFill>
                <a:latin typeface="Univers Condensed" panose="020B0506020202050204" pitchFamily="34" charset="0"/>
              </a:rPr>
              <a:t>Alzheimer's Association Health Equity Coalition </a:t>
            </a:r>
            <a:endParaRPr lang="en-US" sz="2500" cap="none" spc="0" dirty="0">
              <a:ln w="0"/>
              <a:solidFill>
                <a:srgbClr val="007680"/>
              </a:solidFill>
              <a:latin typeface="Univers Condensed" panose="020B0506020202050204" pitchFamily="34" charset="0"/>
            </a:endParaRPr>
          </a:p>
        </p:txBody>
      </p:sp>
      <p:sp>
        <p:nvSpPr>
          <p:cNvPr id="10" name="Rectangle 9" descr="🔲 Caregiver Support Online 24/7 through Trualta:&#10;">
            <a:extLst>
              <a:ext uri="{FF2B5EF4-FFF2-40B4-BE49-F238E27FC236}">
                <a16:creationId xmlns:a16="http://schemas.microsoft.com/office/drawing/2014/main" id="{8257E2D9-320E-A542-401B-244288522DA5}"/>
              </a:ext>
            </a:extLst>
          </p:cNvPr>
          <p:cNvSpPr/>
          <p:nvPr/>
        </p:nvSpPr>
        <p:spPr>
          <a:xfrm>
            <a:off x="578395" y="5525360"/>
            <a:ext cx="8524045" cy="477054"/>
          </a:xfrm>
          <a:prstGeom prst="rect">
            <a:avLst/>
          </a:prstGeom>
          <a:noFill/>
        </p:spPr>
        <p:txBody>
          <a:bodyPr wrap="square" lIns="91440" tIns="45720" rIns="91440" bIns="45720">
            <a:spAutoFit/>
          </a:bodyPr>
          <a:lstStyle/>
          <a:p>
            <a:r>
              <a:rPr lang="en-US" sz="2500" b="1" cap="none" spc="0" dirty="0">
                <a:ln w="0"/>
                <a:solidFill>
                  <a:srgbClr val="007680"/>
                </a:solidFill>
                <a:latin typeface="Segoe UI Symbol" panose="020B0502040204020203" pitchFamily="34" charset="0"/>
                <a:ea typeface="Segoe UI Symbol" panose="020B0502040204020203" pitchFamily="34" charset="0"/>
              </a:rPr>
              <a:t>🔲 </a:t>
            </a:r>
            <a:r>
              <a:rPr lang="en-US" sz="2500" b="1" cap="none" spc="0" dirty="0">
                <a:ln w="0"/>
                <a:solidFill>
                  <a:srgbClr val="007680"/>
                </a:solidFill>
                <a:latin typeface="Univers Condensed" panose="020B0506020202050204" pitchFamily="34" charset="0"/>
              </a:rPr>
              <a:t>Wisconsin Family and Caregiver Support Alliance </a:t>
            </a:r>
            <a:endParaRPr lang="en-US" sz="2500" cap="none" spc="0" dirty="0">
              <a:ln w="0"/>
              <a:solidFill>
                <a:srgbClr val="007680"/>
              </a:solidFill>
              <a:latin typeface="Univers Condensed" panose="020B0506020202050204" pitchFamily="34" charset="0"/>
            </a:endParaRPr>
          </a:p>
        </p:txBody>
      </p:sp>
      <p:sp>
        <p:nvSpPr>
          <p:cNvPr id="6" name="Rectangle 5" descr="🔲 Alzheimer’s &amp; Other Dementia Family Counseling">
            <a:extLst>
              <a:ext uri="{FF2B5EF4-FFF2-40B4-BE49-F238E27FC236}">
                <a16:creationId xmlns:a16="http://schemas.microsoft.com/office/drawing/2014/main" id="{3B651408-954E-39D9-0B9F-95BBF4A87A4D}"/>
              </a:ext>
            </a:extLst>
          </p:cNvPr>
          <p:cNvSpPr/>
          <p:nvPr/>
        </p:nvSpPr>
        <p:spPr>
          <a:xfrm>
            <a:off x="578396" y="4278863"/>
            <a:ext cx="8524045" cy="861774"/>
          </a:xfrm>
          <a:prstGeom prst="rect">
            <a:avLst/>
          </a:prstGeom>
          <a:noFill/>
        </p:spPr>
        <p:txBody>
          <a:bodyPr wrap="square" lIns="91440" tIns="45720" rIns="91440" bIns="45720">
            <a:spAutoFit/>
          </a:bodyPr>
          <a:lstStyle/>
          <a:p>
            <a:r>
              <a:rPr lang="en-US" sz="2500" b="1" dirty="0">
                <a:ln w="0"/>
                <a:solidFill>
                  <a:srgbClr val="007680"/>
                </a:solidFill>
                <a:latin typeface="Segoe UI Symbol" panose="020B0502040204020203" pitchFamily="34" charset="0"/>
                <a:ea typeface="Segoe UI Symbol" panose="020B0502040204020203" pitchFamily="34" charset="0"/>
              </a:rPr>
              <a:t>🔲 </a:t>
            </a:r>
            <a:r>
              <a:rPr lang="en-US" sz="2500" b="1" dirty="0">
                <a:ln w="0"/>
                <a:solidFill>
                  <a:srgbClr val="007680"/>
                </a:solidFill>
                <a:latin typeface="Univers Condensed" panose="020B0506020202050204" pitchFamily="34" charset="0"/>
              </a:rPr>
              <a:t>Wisconsin State Dementia Plan Leadership Team – Policy     </a:t>
            </a:r>
          </a:p>
          <a:p>
            <a:r>
              <a:rPr lang="en-US" sz="2500" b="1" dirty="0">
                <a:ln w="0"/>
                <a:solidFill>
                  <a:srgbClr val="007680"/>
                </a:solidFill>
                <a:latin typeface="Univers Condensed" panose="020B0506020202050204" pitchFamily="34" charset="0"/>
              </a:rPr>
              <a:t>      and Advocacy Co-Lead </a:t>
            </a:r>
            <a:endParaRPr lang="en-US" sz="2500" cap="none" spc="0" dirty="0">
              <a:ln w="0"/>
              <a:solidFill>
                <a:srgbClr val="007680"/>
              </a:solidFill>
              <a:latin typeface="Univers Condensed" panose="020B0506020202050204" pitchFamily="34" charset="0"/>
            </a:endParaRPr>
          </a:p>
        </p:txBody>
      </p:sp>
    </p:spTree>
    <p:extLst>
      <p:ext uri="{BB962C8B-B14F-4D97-AF65-F5344CB8AC3E}">
        <p14:creationId xmlns:p14="http://schemas.microsoft.com/office/powerpoint/2010/main" val="22224610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25FD6A-4FC9-E7C3-7D5D-13AC26E35584}"/>
            </a:ext>
          </a:extLst>
        </p:cNvPr>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295F3416-E8A7-D0FB-DDB6-7D29B173960E}"/>
              </a:ext>
            </a:extLst>
          </p:cNvPr>
          <p:cNvGraphicFramePr>
            <a:graphicFrameLocks noGrp="1"/>
          </p:cNvGraphicFramePr>
          <p:nvPr>
            <p:extLst>
              <p:ext uri="{D42A27DB-BD31-4B8C-83A1-F6EECF244321}">
                <p14:modId xmlns:p14="http://schemas.microsoft.com/office/powerpoint/2010/main" val="939520104"/>
              </p:ext>
            </p:extLst>
          </p:nvPr>
        </p:nvGraphicFramePr>
        <p:xfrm>
          <a:off x="103238" y="198897"/>
          <a:ext cx="11985523" cy="6612288"/>
        </p:xfrm>
        <a:graphic>
          <a:graphicData uri="http://schemas.openxmlformats.org/drawingml/2006/table">
            <a:tbl>
              <a:tblPr firstRow="1" bandRow="1">
                <a:tableStyleId>{5C22544A-7EE6-4342-B048-85BDC9FD1C3A}</a:tableStyleId>
              </a:tblPr>
              <a:tblGrid>
                <a:gridCol w="5648633">
                  <a:extLst>
                    <a:ext uri="{9D8B030D-6E8A-4147-A177-3AD203B41FA5}">
                      <a16:colId xmlns:a16="http://schemas.microsoft.com/office/drawing/2014/main" val="1723834672"/>
                    </a:ext>
                  </a:extLst>
                </a:gridCol>
                <a:gridCol w="6336890">
                  <a:extLst>
                    <a:ext uri="{9D8B030D-6E8A-4147-A177-3AD203B41FA5}">
                      <a16:colId xmlns:a16="http://schemas.microsoft.com/office/drawing/2014/main" val="32560943"/>
                    </a:ext>
                  </a:extLst>
                </a:gridCol>
              </a:tblGrid>
              <a:tr h="394368">
                <a:tc>
                  <a:txBody>
                    <a:bodyPr/>
                    <a:lstStyle/>
                    <a:p>
                      <a:pPr algn="ctr"/>
                      <a:r>
                        <a:rPr lang="en-US" sz="1800" dirty="0"/>
                        <a:t>2025-2027 Goal</a:t>
                      </a:r>
                    </a:p>
                  </a:txBody>
                  <a:tcPr/>
                </a:tc>
                <a:tc>
                  <a:txBody>
                    <a:bodyPr/>
                    <a:lstStyle/>
                    <a:p>
                      <a:pPr algn="ctr"/>
                      <a:r>
                        <a:rPr lang="en-US" sz="1800" dirty="0"/>
                        <a:t>SMART Measure</a:t>
                      </a:r>
                    </a:p>
                  </a:txBody>
                  <a:tcPr/>
                </a:tc>
                <a:extLst>
                  <a:ext uri="{0D108BD9-81ED-4DB2-BD59-A6C34878D82A}">
                    <a16:rowId xmlns:a16="http://schemas.microsoft.com/office/drawing/2014/main" val="1337679444"/>
                  </a:ext>
                </a:extLst>
              </a:tr>
              <a:tr h="1245081">
                <a:tc>
                  <a:txBody>
                    <a:bodyPr/>
                    <a:lstStyle/>
                    <a:p>
                      <a:r>
                        <a:rPr lang="en-US" sz="1600" b="0" i="0" u="none" strike="noStrike" kern="1200" baseline="0" dirty="0">
                          <a:solidFill>
                            <a:schemeClr val="dk1"/>
                          </a:solidFill>
                          <a:latin typeface="+mn-lt"/>
                          <a:ea typeface="+mn-ea"/>
                          <a:cs typeface="+mn-cs"/>
                        </a:rPr>
                        <a:t>Based on feedback from family caregivers and professionals, develop an interactive web platform to connect caregivers to education, resources, and supports.</a:t>
                      </a:r>
                      <a:endParaRPr lang="en-US" sz="1400" dirty="0"/>
                    </a:p>
                  </a:txBody>
                  <a:tcPr/>
                </a:tc>
                <a:tc>
                  <a:txBody>
                    <a:bodyPr/>
                    <a:lstStyle/>
                    <a:p>
                      <a:r>
                        <a:rPr lang="en-US" sz="1600" b="0" i="0" u="none" strike="noStrike" kern="1200" baseline="0" dirty="0">
                          <a:solidFill>
                            <a:schemeClr val="dk1"/>
                          </a:solidFill>
                          <a:latin typeface="+mn-lt"/>
                          <a:ea typeface="+mn-ea"/>
                          <a:cs typeface="+mn-cs"/>
                        </a:rPr>
                        <a:t>By 2026, create a caregiver-specific resource destination on the Milwaukee County website that will provide relevant and useful materials for caregivers seeking support at any time of day or night.</a:t>
                      </a:r>
                    </a:p>
                    <a:p>
                      <a:r>
                        <a:rPr lang="en-US" sz="1600" b="0" i="0" u="none" strike="noStrike" kern="1200" baseline="0" dirty="0">
                          <a:solidFill>
                            <a:schemeClr val="dk1"/>
                          </a:solidFill>
                          <a:latin typeface="+mn-lt"/>
                          <a:ea typeface="+mn-ea"/>
                          <a:cs typeface="+mn-cs"/>
                        </a:rPr>
                        <a:t>By 2027, provide the opportunity for caregivers to directly communicate needs and questions outside of “regular business hours”.</a:t>
                      </a:r>
                      <a:endParaRPr lang="en-US" sz="1400" dirty="0"/>
                    </a:p>
                  </a:txBody>
                  <a:tcPr/>
                </a:tc>
                <a:extLst>
                  <a:ext uri="{0D108BD9-81ED-4DB2-BD59-A6C34878D82A}">
                    <a16:rowId xmlns:a16="http://schemas.microsoft.com/office/drawing/2014/main" val="972102356"/>
                  </a:ext>
                </a:extLst>
              </a:tr>
              <a:tr h="1111045">
                <a:tc>
                  <a:txBody>
                    <a:bodyPr/>
                    <a:lstStyle/>
                    <a:p>
                      <a:r>
                        <a:rPr lang="en-US" sz="1600" b="0" i="0" u="none" strike="noStrike" kern="1200" baseline="0" dirty="0">
                          <a:solidFill>
                            <a:schemeClr val="dk1"/>
                          </a:solidFill>
                          <a:latin typeface="+mn-lt"/>
                          <a:ea typeface="+mn-ea"/>
                          <a:cs typeface="+mn-cs"/>
                        </a:rPr>
                        <a:t>Educate health care professionals and social service agencies, including all Federally Qualified Healthcare Centers (FQHC), who work with older adults about the availability of publicly-funded caregiver support services and how to make a referral.</a:t>
                      </a:r>
                      <a:endParaRPr lang="en-US" sz="1400" dirty="0"/>
                    </a:p>
                  </a:txBody>
                  <a:tcPr/>
                </a:tc>
                <a:tc>
                  <a:txBody>
                    <a:bodyPr/>
                    <a:lstStyle/>
                    <a:p>
                      <a:r>
                        <a:rPr lang="en-US" sz="1600" b="0" i="0" u="none" strike="noStrike" kern="1200" baseline="0" dirty="0">
                          <a:solidFill>
                            <a:schemeClr val="dk1"/>
                          </a:solidFill>
                          <a:latin typeface="+mn-lt"/>
                          <a:ea typeface="+mn-ea"/>
                          <a:cs typeface="+mn-cs"/>
                        </a:rPr>
                        <a:t>By 2026, track data from referral sources to identify potential gaps in service connections. Use data to create a strategic communications plan</a:t>
                      </a:r>
                    </a:p>
                    <a:p>
                      <a:r>
                        <a:rPr lang="en-US" sz="1600" b="0" i="0" u="none" strike="noStrike" kern="1200" baseline="0" dirty="0">
                          <a:solidFill>
                            <a:schemeClr val="dk1"/>
                          </a:solidFill>
                          <a:latin typeface="+mn-lt"/>
                          <a:ea typeface="+mn-ea"/>
                          <a:cs typeface="+mn-cs"/>
                        </a:rPr>
                        <a:t>to increase referral rate from health care professionals and social service agencies.</a:t>
                      </a:r>
                    </a:p>
                    <a:p>
                      <a:r>
                        <a:rPr lang="en-US" sz="1600" b="0" i="0" u="none" strike="noStrike" kern="1200" baseline="0" dirty="0">
                          <a:solidFill>
                            <a:schemeClr val="dk1"/>
                          </a:solidFill>
                          <a:latin typeface="+mn-lt"/>
                          <a:ea typeface="+mn-ea"/>
                          <a:cs typeface="+mn-cs"/>
                        </a:rPr>
                        <a:t>By 2027, offer presentations to all FQHCs, four major healthcare systems in our service area, and three major family and children social service agencies.</a:t>
                      </a:r>
                      <a:endParaRPr lang="en-US" sz="1400" dirty="0"/>
                    </a:p>
                  </a:txBody>
                  <a:tcPr/>
                </a:tc>
                <a:extLst>
                  <a:ext uri="{0D108BD9-81ED-4DB2-BD59-A6C34878D82A}">
                    <a16:rowId xmlns:a16="http://schemas.microsoft.com/office/drawing/2014/main" val="2045014212"/>
                  </a:ext>
                </a:extLst>
              </a:tr>
              <a:tr h="1467956">
                <a:tc>
                  <a:txBody>
                    <a:bodyPr/>
                    <a:lstStyle/>
                    <a:p>
                      <a:r>
                        <a:rPr lang="en-US" sz="1600" b="0" i="0" u="none" strike="noStrike" kern="1200" baseline="0" dirty="0">
                          <a:solidFill>
                            <a:schemeClr val="dk1"/>
                          </a:solidFill>
                          <a:latin typeface="+mn-lt"/>
                          <a:ea typeface="+mn-ea"/>
                          <a:cs typeface="+mn-cs"/>
                        </a:rPr>
                        <a:t>Develop and implement four new educational and support opportunities for family caregivers by 2027. Opportunities will include education/trainings, peer support, and/or new support group options. These opportunities will align with goals of the National Family Caregiver Strategy and the work of the Wisconsin Family and Caregiver State Alliance.</a:t>
                      </a:r>
                      <a:endParaRPr lang="en-US" sz="1400" dirty="0"/>
                    </a:p>
                  </a:txBody>
                  <a:tcPr/>
                </a:tc>
                <a:tc>
                  <a:txBody>
                    <a:bodyPr/>
                    <a:lstStyle/>
                    <a:p>
                      <a:r>
                        <a:rPr lang="en-US" sz="1600" b="0" i="0" u="none" strike="noStrike" kern="1200" baseline="0" dirty="0">
                          <a:solidFill>
                            <a:schemeClr val="dk1"/>
                          </a:solidFill>
                          <a:latin typeface="+mn-lt"/>
                          <a:ea typeface="+mn-ea"/>
                          <a:cs typeface="+mn-cs"/>
                        </a:rPr>
                        <a:t>Develop and implement four new educational and support opportunities for family caregivers by 2027. Opportunities will include education/trainings, peer support, and/or new support group options.</a:t>
                      </a:r>
                      <a:endParaRPr lang="en-US" sz="1400" dirty="0"/>
                    </a:p>
                  </a:txBody>
                  <a:tcPr/>
                </a:tc>
                <a:extLst>
                  <a:ext uri="{0D108BD9-81ED-4DB2-BD59-A6C34878D82A}">
                    <a16:rowId xmlns:a16="http://schemas.microsoft.com/office/drawing/2014/main" val="3119781076"/>
                  </a:ext>
                </a:extLst>
              </a:tr>
              <a:tr h="1022555">
                <a:tc>
                  <a:txBody>
                    <a:bodyPr/>
                    <a:lstStyle/>
                    <a:p>
                      <a:r>
                        <a:rPr lang="en-US" sz="1600" b="0" i="0" u="none" strike="noStrike" kern="1200" baseline="0" dirty="0">
                          <a:solidFill>
                            <a:schemeClr val="dk1"/>
                          </a:solidFill>
                          <a:latin typeface="+mn-lt"/>
                          <a:ea typeface="+mn-ea"/>
                          <a:cs typeface="+mn-cs"/>
                        </a:rPr>
                        <a:t>Based on feedback from caregivers, develop opportunities for flexible, low-cost respite options that create opportunities for caregivers to pursue activities to support their own health</a:t>
                      </a:r>
                    </a:p>
                    <a:p>
                      <a:r>
                        <a:rPr lang="en-US" sz="1600" b="0" i="0" u="none" strike="noStrike" kern="1200" baseline="0" dirty="0">
                          <a:solidFill>
                            <a:schemeClr val="dk1"/>
                          </a:solidFill>
                          <a:latin typeface="+mn-lt"/>
                          <a:ea typeface="+mn-ea"/>
                          <a:cs typeface="+mn-cs"/>
                        </a:rPr>
                        <a:t>and wellness.</a:t>
                      </a:r>
                      <a:endParaRPr lang="en-US" sz="1400" dirty="0"/>
                    </a:p>
                  </a:txBody>
                  <a:tcPr/>
                </a:tc>
                <a:tc>
                  <a:txBody>
                    <a:bodyPr/>
                    <a:lstStyle/>
                    <a:p>
                      <a:r>
                        <a:rPr lang="en-US" sz="1600" b="0" i="0" u="none" strike="noStrike" kern="1200" baseline="0" dirty="0">
                          <a:solidFill>
                            <a:schemeClr val="dk1"/>
                          </a:solidFill>
                          <a:latin typeface="+mn-lt"/>
                          <a:ea typeface="+mn-ea"/>
                          <a:cs typeface="+mn-cs"/>
                        </a:rPr>
                        <a:t>Partner with Senior Companion program to develop direct referral option for care partners to receive support through Senior Companions. Connect at least five families to Senior Companions by 2027.</a:t>
                      </a:r>
                    </a:p>
                    <a:p>
                      <a:r>
                        <a:rPr lang="en-US" sz="1600" b="0" i="0" u="none" strike="noStrike" kern="1200" baseline="0" dirty="0">
                          <a:solidFill>
                            <a:schemeClr val="dk1"/>
                          </a:solidFill>
                          <a:latin typeface="+mn-lt"/>
                          <a:ea typeface="+mn-ea"/>
                          <a:cs typeface="+mn-cs"/>
                        </a:rPr>
                        <a:t>Explore models for providing volunteer-supported respite programs. Partner with at least one community partner or educational institution to pilot a volunteer respite model by 2027.</a:t>
                      </a:r>
                      <a:endParaRPr lang="en-US" sz="1400" dirty="0"/>
                    </a:p>
                  </a:txBody>
                  <a:tcPr/>
                </a:tc>
                <a:extLst>
                  <a:ext uri="{0D108BD9-81ED-4DB2-BD59-A6C34878D82A}">
                    <a16:rowId xmlns:a16="http://schemas.microsoft.com/office/drawing/2014/main" val="3715561522"/>
                  </a:ext>
                </a:extLst>
              </a:tr>
            </a:tbl>
          </a:graphicData>
        </a:graphic>
      </p:graphicFrame>
    </p:spTree>
    <p:extLst>
      <p:ext uri="{BB962C8B-B14F-4D97-AF65-F5344CB8AC3E}">
        <p14:creationId xmlns:p14="http://schemas.microsoft.com/office/powerpoint/2010/main" val="29815844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3B6A0D-E112-82CF-6ACA-09BE6FD63514}"/>
            </a:ext>
          </a:extLst>
        </p:cNvPr>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E4BA3837-8C41-9D42-17DF-FF566A286CBD}"/>
              </a:ext>
            </a:extLst>
          </p:cNvPr>
          <p:cNvGraphicFramePr>
            <a:graphicFrameLocks noGrp="1"/>
          </p:cNvGraphicFramePr>
          <p:nvPr>
            <p:extLst>
              <p:ext uri="{D42A27DB-BD31-4B8C-83A1-F6EECF244321}">
                <p14:modId xmlns:p14="http://schemas.microsoft.com/office/powerpoint/2010/main" val="3764736374"/>
              </p:ext>
            </p:extLst>
          </p:nvPr>
        </p:nvGraphicFramePr>
        <p:xfrm>
          <a:off x="103238" y="965813"/>
          <a:ext cx="11985523" cy="5697888"/>
        </p:xfrm>
        <a:graphic>
          <a:graphicData uri="http://schemas.openxmlformats.org/drawingml/2006/table">
            <a:tbl>
              <a:tblPr firstRow="1" bandRow="1">
                <a:tableStyleId>{5C22544A-7EE6-4342-B048-85BDC9FD1C3A}</a:tableStyleId>
              </a:tblPr>
              <a:tblGrid>
                <a:gridCol w="5648633">
                  <a:extLst>
                    <a:ext uri="{9D8B030D-6E8A-4147-A177-3AD203B41FA5}">
                      <a16:colId xmlns:a16="http://schemas.microsoft.com/office/drawing/2014/main" val="1723834672"/>
                    </a:ext>
                  </a:extLst>
                </a:gridCol>
                <a:gridCol w="6336890">
                  <a:extLst>
                    <a:ext uri="{9D8B030D-6E8A-4147-A177-3AD203B41FA5}">
                      <a16:colId xmlns:a16="http://schemas.microsoft.com/office/drawing/2014/main" val="32560943"/>
                    </a:ext>
                  </a:extLst>
                </a:gridCol>
              </a:tblGrid>
              <a:tr h="394368">
                <a:tc>
                  <a:txBody>
                    <a:bodyPr/>
                    <a:lstStyle/>
                    <a:p>
                      <a:pPr algn="ctr"/>
                      <a:r>
                        <a:rPr lang="en-US" sz="1800" dirty="0"/>
                        <a:t>2025-2027 Goal</a:t>
                      </a:r>
                    </a:p>
                  </a:txBody>
                  <a:tcPr/>
                </a:tc>
                <a:tc>
                  <a:txBody>
                    <a:bodyPr/>
                    <a:lstStyle/>
                    <a:p>
                      <a:pPr algn="ctr"/>
                      <a:r>
                        <a:rPr lang="en-US" sz="1800" dirty="0"/>
                        <a:t>SMART Measure</a:t>
                      </a:r>
                    </a:p>
                  </a:txBody>
                  <a:tcPr/>
                </a:tc>
                <a:extLst>
                  <a:ext uri="{0D108BD9-81ED-4DB2-BD59-A6C34878D82A}">
                    <a16:rowId xmlns:a16="http://schemas.microsoft.com/office/drawing/2014/main" val="1337679444"/>
                  </a:ext>
                </a:extLst>
              </a:tr>
              <a:tr h="1245081">
                <a:tc>
                  <a:txBody>
                    <a:bodyPr/>
                    <a:lstStyle/>
                    <a:p>
                      <a:r>
                        <a:rPr lang="en-US" sz="1600" b="0" i="0" u="none" strike="noStrike" kern="1200" baseline="0" dirty="0">
                          <a:solidFill>
                            <a:schemeClr val="dk1"/>
                          </a:solidFill>
                          <a:latin typeface="+mn-lt"/>
                          <a:ea typeface="+mn-ea"/>
                          <a:cs typeface="+mn-cs"/>
                        </a:rPr>
                        <a:t>Use program data to target outreach and assessments strategies in ways that ensure caregiver support resources are provided to caregivers with the greatest social need and also reduce caregiver burden.</a:t>
                      </a:r>
                      <a:endParaRPr lang="en-US" sz="1400" dirty="0"/>
                    </a:p>
                  </a:txBody>
                  <a:tcPr/>
                </a:tc>
                <a:tc>
                  <a:txBody>
                    <a:bodyPr/>
                    <a:lstStyle/>
                    <a:p>
                      <a:r>
                        <a:rPr lang="en-US" sz="1600" b="0" i="0" u="none" strike="noStrike" kern="1200" baseline="0" dirty="0">
                          <a:solidFill>
                            <a:schemeClr val="dk1"/>
                          </a:solidFill>
                          <a:latin typeface="+mn-lt"/>
                          <a:ea typeface="+mn-ea"/>
                          <a:cs typeface="+mn-cs"/>
                        </a:rPr>
                        <a:t>By the 2nd quarter of 2025, evaluate customer demographics and geographic location data to identify gaps in services or outreach.</a:t>
                      </a:r>
                    </a:p>
                    <a:p>
                      <a:r>
                        <a:rPr lang="en-US" sz="1600" b="0" i="0" u="none" strike="noStrike" kern="1200" baseline="0" dirty="0">
                          <a:solidFill>
                            <a:schemeClr val="dk1"/>
                          </a:solidFill>
                          <a:latin typeface="+mn-lt"/>
                          <a:ea typeface="+mn-ea"/>
                          <a:cs typeface="+mn-cs"/>
                        </a:rPr>
                        <a:t>By the end of 2025, develop strategic plan for outreach with five new outreach opportunities planned to target the identified gaps in services by</a:t>
                      </a:r>
                    </a:p>
                    <a:p>
                      <a:r>
                        <a:rPr lang="en-US" sz="1600" b="0" i="0" u="none" strike="noStrike" kern="1200" baseline="0" dirty="0">
                          <a:solidFill>
                            <a:schemeClr val="dk1"/>
                          </a:solidFill>
                          <a:latin typeface="+mn-lt"/>
                          <a:ea typeface="+mn-ea"/>
                          <a:cs typeface="+mn-cs"/>
                        </a:rPr>
                        <a:t>the end of 2026.</a:t>
                      </a:r>
                    </a:p>
                    <a:p>
                      <a:r>
                        <a:rPr lang="en-US" sz="1600" b="0" i="0" u="none" strike="noStrike" kern="1200" baseline="0" dirty="0">
                          <a:solidFill>
                            <a:schemeClr val="dk1"/>
                          </a:solidFill>
                          <a:latin typeface="+mn-lt"/>
                          <a:ea typeface="+mn-ea"/>
                          <a:cs typeface="+mn-cs"/>
                        </a:rPr>
                        <a:t>By the end of 2026, pilot two new caregiver burden tools within the current Caregiver Support Assessment as an opportunity to ensure that services being provided to caregivers are having the intended effect of reducing caregiver burden.</a:t>
                      </a:r>
                      <a:endParaRPr lang="en-US" sz="1400" dirty="0"/>
                    </a:p>
                  </a:txBody>
                  <a:tcPr/>
                </a:tc>
                <a:extLst>
                  <a:ext uri="{0D108BD9-81ED-4DB2-BD59-A6C34878D82A}">
                    <a16:rowId xmlns:a16="http://schemas.microsoft.com/office/drawing/2014/main" val="972102356"/>
                  </a:ext>
                </a:extLst>
              </a:tr>
              <a:tr h="1111045">
                <a:tc>
                  <a:txBody>
                    <a:bodyPr/>
                    <a:lstStyle/>
                    <a:p>
                      <a:r>
                        <a:rPr lang="en-US" sz="1600" b="0" i="0" u="none" strike="noStrike" kern="1200" baseline="0" dirty="0">
                          <a:solidFill>
                            <a:schemeClr val="dk1"/>
                          </a:solidFill>
                          <a:latin typeface="+mn-lt"/>
                          <a:ea typeface="+mn-ea"/>
                          <a:cs typeface="+mn-cs"/>
                        </a:rPr>
                        <a:t>Increase awareness of services available to support caregivers by developing culturally appropriate materials and interventions that will expand the knowledge and reach of Caregiver Support resources in Milwaukee County.</a:t>
                      </a:r>
                      <a:endParaRPr lang="en-US" sz="1400" dirty="0"/>
                    </a:p>
                  </a:txBody>
                  <a:tcPr/>
                </a:tc>
                <a:tc>
                  <a:txBody>
                    <a:bodyPr/>
                    <a:lstStyle/>
                    <a:p>
                      <a:r>
                        <a:rPr lang="en-US" sz="1600" b="0" i="0" u="none" strike="noStrike" kern="1200" baseline="0" dirty="0">
                          <a:solidFill>
                            <a:schemeClr val="dk1"/>
                          </a:solidFill>
                          <a:latin typeface="+mn-lt"/>
                          <a:ea typeface="+mn-ea"/>
                          <a:cs typeface="+mn-cs"/>
                        </a:rPr>
                        <a:t>In collaboration with Milwaukee Coalition for African American Caregivers, develop a Caregiver </a:t>
                      </a:r>
                      <a:r>
                        <a:rPr lang="en-US" sz="1600" b="0" i="0" u="none" strike="noStrike" kern="1200" baseline="0" dirty="0" err="1">
                          <a:solidFill>
                            <a:schemeClr val="dk1"/>
                          </a:solidFill>
                          <a:latin typeface="+mn-lt"/>
                          <a:ea typeface="+mn-ea"/>
                          <a:cs typeface="+mn-cs"/>
                        </a:rPr>
                        <a:t>Roadpath</a:t>
                      </a:r>
                      <a:r>
                        <a:rPr lang="en-US" sz="1600" b="0" i="0" u="none" strike="noStrike" kern="1200" baseline="0" dirty="0">
                          <a:solidFill>
                            <a:schemeClr val="dk1"/>
                          </a:solidFill>
                          <a:latin typeface="+mn-lt"/>
                          <a:ea typeface="+mn-ea"/>
                          <a:cs typeface="+mn-cs"/>
                        </a:rPr>
                        <a:t> tool by 2026 that will increase capacity of caregivers to self-identify and connect to best resources to meet</a:t>
                      </a:r>
                    </a:p>
                    <a:p>
                      <a:r>
                        <a:rPr lang="en-US" sz="1600" b="0" i="0" u="none" strike="noStrike" kern="1200" baseline="0" dirty="0">
                          <a:solidFill>
                            <a:schemeClr val="dk1"/>
                          </a:solidFill>
                          <a:latin typeface="+mn-lt"/>
                          <a:ea typeface="+mn-ea"/>
                          <a:cs typeface="+mn-cs"/>
                        </a:rPr>
                        <a:t>their needs.</a:t>
                      </a:r>
                    </a:p>
                    <a:p>
                      <a:r>
                        <a:rPr lang="en-US" sz="1600" b="0" i="0" u="none" strike="noStrike" kern="1200" baseline="0" dirty="0">
                          <a:solidFill>
                            <a:schemeClr val="dk1"/>
                          </a:solidFill>
                          <a:latin typeface="+mn-lt"/>
                          <a:ea typeface="+mn-ea"/>
                          <a:cs typeface="+mn-cs"/>
                        </a:rPr>
                        <a:t>By 2027, present the new Caregiver </a:t>
                      </a:r>
                      <a:r>
                        <a:rPr lang="en-US" sz="1600" b="0" i="0" u="none" strike="noStrike" kern="1200" baseline="0" dirty="0" err="1">
                          <a:solidFill>
                            <a:schemeClr val="dk1"/>
                          </a:solidFill>
                          <a:latin typeface="+mn-lt"/>
                          <a:ea typeface="+mn-ea"/>
                          <a:cs typeface="+mn-cs"/>
                        </a:rPr>
                        <a:t>Roadpath</a:t>
                      </a:r>
                      <a:r>
                        <a:rPr lang="en-US" sz="1600" b="0" i="0" u="none" strike="noStrike" kern="1200" baseline="0" dirty="0">
                          <a:solidFill>
                            <a:schemeClr val="dk1"/>
                          </a:solidFill>
                          <a:latin typeface="+mn-lt"/>
                          <a:ea typeface="+mn-ea"/>
                          <a:cs typeface="+mn-cs"/>
                        </a:rPr>
                        <a:t> tool to five partner agencies and distribute to all households participating in Caregiver Support grants.</a:t>
                      </a:r>
                    </a:p>
                    <a:p>
                      <a:r>
                        <a:rPr lang="en-US" sz="1600" b="0" i="0" u="none" strike="noStrike" kern="1200" baseline="0" dirty="0">
                          <a:solidFill>
                            <a:schemeClr val="dk1"/>
                          </a:solidFill>
                          <a:latin typeface="+mn-lt"/>
                          <a:ea typeface="+mn-ea"/>
                          <a:cs typeface="+mn-cs"/>
                        </a:rPr>
                        <a:t>In collaboration with the Milwaukee Coalition for African American Caregivers, by 2027 develop a Caregiver Consultation tool that reflects the cultural and social identity of Milwaukee County caregivers.</a:t>
                      </a:r>
                    </a:p>
                    <a:p>
                      <a:r>
                        <a:rPr lang="en-US" sz="1600" b="0" i="0" u="none" strike="noStrike" kern="1200" baseline="0" dirty="0">
                          <a:solidFill>
                            <a:schemeClr val="dk1"/>
                          </a:solidFill>
                          <a:latin typeface="+mn-lt"/>
                          <a:ea typeface="+mn-ea"/>
                          <a:cs typeface="+mn-cs"/>
                        </a:rPr>
                        <a:t>Utilize this tool in 100% of Aging Unit Caregiver Support of assessment visits and provide training to other Aging and Disabilities Services staff on how to use this tool.</a:t>
                      </a:r>
                      <a:endParaRPr lang="en-US" sz="1400" dirty="0"/>
                    </a:p>
                  </a:txBody>
                  <a:tcPr/>
                </a:tc>
                <a:extLst>
                  <a:ext uri="{0D108BD9-81ED-4DB2-BD59-A6C34878D82A}">
                    <a16:rowId xmlns:a16="http://schemas.microsoft.com/office/drawing/2014/main" val="2045014212"/>
                  </a:ext>
                </a:extLst>
              </a:tr>
            </a:tbl>
          </a:graphicData>
        </a:graphic>
      </p:graphicFrame>
    </p:spTree>
    <p:extLst>
      <p:ext uri="{BB962C8B-B14F-4D97-AF65-F5344CB8AC3E}">
        <p14:creationId xmlns:p14="http://schemas.microsoft.com/office/powerpoint/2010/main" val="2572181875"/>
      </p:ext>
    </p:extLst>
  </p:cSld>
  <p:clrMapOvr>
    <a:masterClrMapping/>
  </p:clrMapOvr>
</p:sld>
</file>

<file path=ppt/theme/theme1.xml><?xml version="1.0" encoding="utf-8"?>
<a:theme xmlns:a="http://schemas.openxmlformats.org/drawingml/2006/main" name="Office Theme">
  <a:themeElements>
    <a:clrScheme name="MC Branding">
      <a:dk1>
        <a:sysClr val="windowText" lastClr="000000"/>
      </a:dk1>
      <a:lt1>
        <a:sysClr val="window" lastClr="FFFFFF"/>
      </a:lt1>
      <a:dk2>
        <a:srgbClr val="44546A"/>
      </a:dk2>
      <a:lt2>
        <a:srgbClr val="E7E6E6"/>
      </a:lt2>
      <a:accent1>
        <a:srgbClr val="007680"/>
      </a:accent1>
      <a:accent2>
        <a:srgbClr val="FFFFFF"/>
      </a:accent2>
      <a:accent3>
        <a:srgbClr val="AC9F3C"/>
      </a:accent3>
      <a:accent4>
        <a:srgbClr val="FEDD00"/>
      </a:accent4>
      <a:accent5>
        <a:srgbClr val="BEC6C4"/>
      </a:accent5>
      <a:accent6>
        <a:srgbClr val="7C878E"/>
      </a:accent6>
      <a:hlink>
        <a:srgbClr val="48A1FA"/>
      </a:hlink>
      <a:folHlink>
        <a:srgbClr val="FFFFF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4752</TotalTime>
  <Words>1488</Words>
  <Application>Microsoft Office PowerPoint</Application>
  <PresentationFormat>Widescreen</PresentationFormat>
  <Paragraphs>109</Paragraphs>
  <Slides>10</Slides>
  <Notes>7</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Arial</vt:lpstr>
      <vt:lpstr>Calibri</vt:lpstr>
      <vt:lpstr>Calibri Light</vt:lpstr>
      <vt:lpstr>Segoe UI Symbol</vt:lpstr>
      <vt:lpstr>Univers</vt:lpstr>
      <vt:lpstr>Univers Condensed</vt:lpstr>
      <vt:lpstr>Office Theme</vt:lpstr>
      <vt:lpstr>Older Americans Act Review—Caregiver Support Programs   May 2026 Advisory Council Meeting  </vt:lpstr>
      <vt:lpstr>PowerPoint Presentation</vt:lpstr>
      <vt:lpstr>PowerPoint Presentation</vt:lpstr>
      <vt:lpstr>PowerPoint Presentation</vt:lpstr>
      <vt:lpstr>PowerPoint Presentation</vt:lpstr>
      <vt:lpstr>Caregiver Support Program </vt:lpstr>
      <vt:lpstr>Family Caregiver Respite Care &amp; Support</vt:lpstr>
      <vt:lpstr>Community Engagement and Advocacy for Caregiver in Milwaukee County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Milwaukee County DHHS  Aging &amp; Disabilities Services  Located at:  1220 West Vliet St. Milwaukee, WI 53205 414-289-6784</dc:title>
  <dc:creator>Steinke, Kayla</dc:creator>
  <cp:lastModifiedBy>Kayla Steinke</cp:lastModifiedBy>
  <cp:revision>18</cp:revision>
  <cp:lastPrinted>2022-11-17T19:32:35Z</cp:lastPrinted>
  <dcterms:modified xsi:type="dcterms:W3CDTF">2026-05-06T16:46:40Z</dcterms:modified>
</cp:coreProperties>
</file>