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0F_CFBDC24B.xml" ContentType="application/vnd.ms-powerpoint.comments+xml"/>
  <Override PartName="/ppt/comments/modernComment_10A_7A285E20.xml" ContentType="application/vnd.ms-powerpoint.comment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omments/modernComment_104_C30B1805.xml" ContentType="application/vnd.ms-powerpoint.comments+xml"/>
  <Override PartName="/ppt/comments/modernComment_110_54C0322A.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handoutMasterIdLst>
    <p:handoutMasterId r:id="rId16"/>
  </p:handoutMasterIdLst>
  <p:sldIdLst>
    <p:sldId id="259" r:id="rId5"/>
    <p:sldId id="271" r:id="rId6"/>
    <p:sldId id="266" r:id="rId7"/>
    <p:sldId id="273" r:id="rId8"/>
    <p:sldId id="274" r:id="rId9"/>
    <p:sldId id="275" r:id="rId10"/>
    <p:sldId id="276" r:id="rId11"/>
    <p:sldId id="260" r:id="rId12"/>
    <p:sldId id="272" r:id="rId13"/>
    <p:sldId id="267" r:id="rId1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5A601BB-3720-1786-1E28-82C2E72E9579}" name="Sas-Perez, Brianna" initials="BS" userId="S::Brianna.SasPerez@milwaukeecountywi.gov::7f922c79-3eea-41ab-a57e-020ccff522d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rts/_rels/chart1.xml.rels><?xml version="1.0" encoding="UTF-8" standalone="yes"?>
<Relationships xmlns="http://schemas.openxmlformats.org/package/2006/relationships"><Relationship Id="rId3" Type="http://schemas.openxmlformats.org/officeDocument/2006/relationships/oleObject" Target="https://milwaukeecountywi.sharepoint.com/sites/ParksLeadership/Shared%20Documents/General/Strategic%20Planning/2026/26-XXX%20ATTACHMENT%20Parks%20Scorecard.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milwaukeecountywi.sharepoint.com/sites/ParksLeadership/Shared%20Documents/General/Strategic%20Planning/2026/25-XXX%20ATTACHMENT%20Parks%20Scorecard.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milwaukeecountywi.sharepoint.com/sites/ParksLeadership/Shared%20Documents/General/Strategic%20Planning/2026/25-XXX%20ATTACHMENT%20Parks%20Scorecard.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milwaukeecountywi.sharepoint.com/sites/ParksLeadership/Shared%20Documents/General/Strategic%20Planning/2026/25-XXX%20ATTACHMENT%20Parks%20Scorecard.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https://milwaukeecountywi.sharepoint.com/sites/ParksLeadership/Shared%20Documents/General/Strategic%20Planning/2026/25-XXX%20ATTACHMENT%20Parks%20Scorecard.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'Increase Natural Areas'!$R$19</c:f>
          <c:strCache>
            <c:ptCount val="1"/>
            <c:pt idx="0">
              <c:v>Increase acres of natural areas </c:v>
            </c:pt>
          </c:strCache>
        </c:strRef>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Univers Condensed" panose="020B0506020202050204" pitchFamily="34" charset="0"/>
              <a:ea typeface="+mn-ea"/>
              <a:cs typeface="+mn-cs"/>
            </a:defRPr>
          </a:pPr>
          <a:endParaRPr lang="en-US"/>
        </a:p>
      </c:txPr>
    </c:title>
    <c:autoTitleDeleted val="0"/>
    <c:plotArea>
      <c:layout/>
      <c:barChart>
        <c:barDir val="col"/>
        <c:grouping val="stacked"/>
        <c:varyColors val="0"/>
        <c:ser>
          <c:idx val="0"/>
          <c:order val="0"/>
          <c:tx>
            <c:strRef>
              <c:f>'Increase Natural Areas'!$P$20</c:f>
              <c:strCache>
                <c:ptCount val="1"/>
                <c:pt idx="0">
                  <c:v>Goal</c:v>
                </c:pt>
              </c:strCache>
            </c:strRef>
          </c:tx>
          <c:spPr>
            <a:solidFill>
              <a:schemeClr val="accent1"/>
            </a:solidFill>
            <a:ln>
              <a:noFill/>
            </a:ln>
            <a:effectLst/>
          </c:spPr>
          <c:invertIfNegative val="0"/>
          <c:cat>
            <c:numRef>
              <c:f>'Increase Natural Areas'!$N$21:$N$24</c:f>
              <c:numCache>
                <c:formatCode>General</c:formatCode>
                <c:ptCount val="4"/>
                <c:pt idx="0">
                  <c:v>2024</c:v>
                </c:pt>
                <c:pt idx="1">
                  <c:v>2025</c:v>
                </c:pt>
                <c:pt idx="2">
                  <c:v>2026</c:v>
                </c:pt>
                <c:pt idx="3">
                  <c:v>2027</c:v>
                </c:pt>
              </c:numCache>
            </c:numRef>
          </c:cat>
          <c:val>
            <c:numRef>
              <c:f>'Increase Natural Areas'!$P$21:$P$24</c:f>
              <c:numCache>
                <c:formatCode>0</c:formatCode>
                <c:ptCount val="4"/>
                <c:pt idx="0">
                  <c:v>30</c:v>
                </c:pt>
                <c:pt idx="1">
                  <c:v>30</c:v>
                </c:pt>
                <c:pt idx="2">
                  <c:v>40</c:v>
                </c:pt>
              </c:numCache>
            </c:numRef>
          </c:val>
          <c:extLst>
            <c:ext xmlns:c16="http://schemas.microsoft.com/office/drawing/2014/chart" uri="{C3380CC4-5D6E-409C-BE32-E72D297353CC}">
              <c16:uniqueId val="{00000000-C125-4B72-91FB-00533CC9BA49}"/>
            </c:ext>
          </c:extLst>
        </c:ser>
        <c:dLbls>
          <c:showLegendKey val="0"/>
          <c:showVal val="0"/>
          <c:showCatName val="0"/>
          <c:showSerName val="0"/>
          <c:showPercent val="0"/>
          <c:showBubbleSize val="0"/>
        </c:dLbls>
        <c:gapWidth val="100"/>
        <c:overlap val="100"/>
        <c:axId val="1461842671"/>
        <c:axId val="784128127"/>
      </c:barChart>
      <c:barChart>
        <c:barDir val="col"/>
        <c:grouping val="stacked"/>
        <c:varyColors val="0"/>
        <c:ser>
          <c:idx val="1"/>
          <c:order val="1"/>
          <c:tx>
            <c:strRef>
              <c:f>'Increase Natural Areas'!$R$20</c:f>
              <c:strCache>
                <c:ptCount val="1"/>
                <c:pt idx="0">
                  <c:v>Goal met</c:v>
                </c:pt>
              </c:strCache>
            </c:strRef>
          </c:tx>
          <c:spPr>
            <a:solidFill>
              <a:schemeClr val="accent3"/>
            </a:solidFill>
            <a:ln>
              <a:solidFill>
                <a:schemeClr val="accent3">
                  <a:lumMod val="75000"/>
                </a:schemeClr>
              </a:solidFill>
            </a:ln>
            <a:effectLst/>
          </c:spPr>
          <c:invertIfNegative val="0"/>
          <c:dLbls>
            <c:dLbl>
              <c:idx val="0"/>
              <c:tx>
                <c:rich>
                  <a:bodyPr/>
                  <a:lstStyle/>
                  <a:p>
                    <a:fld id="{0FA62A17-065A-40C2-B265-59ADE3C0390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C125-4B72-91FB-00533CC9BA49}"/>
                </c:ext>
              </c:extLst>
            </c:dLbl>
            <c:dLbl>
              <c:idx val="1"/>
              <c:tx>
                <c:rich>
                  <a:bodyPr/>
                  <a:lstStyle/>
                  <a:p>
                    <a:fld id="{F3F8EA24-F5BF-44F4-8F61-323B5B390D3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C125-4B72-91FB-00533CC9BA49}"/>
                </c:ext>
              </c:extLst>
            </c:dLbl>
            <c:dLbl>
              <c:idx val="2"/>
              <c:tx>
                <c:rich>
                  <a:bodyPr/>
                  <a:lstStyle/>
                  <a:p>
                    <a:fld id="{27283183-AB27-4D59-81BC-4D014E57773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C125-4B72-91FB-00533CC9BA49}"/>
                </c:ext>
              </c:extLst>
            </c:dLbl>
            <c:dLbl>
              <c:idx val="3"/>
              <c:tx>
                <c:rich>
                  <a:bodyPr/>
                  <a:lstStyle/>
                  <a:p>
                    <a:fld id="{D6EDB0B7-6E8F-49BE-9F9C-827070CF850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C125-4B72-91FB-00533CC9BA49}"/>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'Increase Natural Areas'!$C$21:$C$24</c:f>
              <c:numCache>
                <c:formatCode>General</c:formatCode>
                <c:ptCount val="4"/>
                <c:pt idx="0">
                  <c:v>2021</c:v>
                </c:pt>
                <c:pt idx="1">
                  <c:v>2022</c:v>
                </c:pt>
                <c:pt idx="2">
                  <c:v>2023</c:v>
                </c:pt>
                <c:pt idx="3">
                  <c:v>2024</c:v>
                </c:pt>
              </c:numCache>
            </c:numRef>
          </c:cat>
          <c:val>
            <c:numRef>
              <c:f>'Increase Natural Areas'!$R$21:$R$24</c:f>
              <c:numCache>
                <c:formatCode>0</c:formatCode>
                <c:ptCount val="4"/>
                <c:pt idx="0">
                  <c:v>112</c:v>
                </c:pt>
                <c:pt idx="1">
                  <c:v>326</c:v>
                </c:pt>
                <c:pt idx="2">
                  <c:v>0</c:v>
                </c:pt>
                <c:pt idx="3">
                  <c:v>0</c:v>
                </c:pt>
              </c:numCache>
            </c:numRef>
          </c:val>
          <c:extLst>
            <c:ext xmlns:c15="http://schemas.microsoft.com/office/drawing/2012/chart" uri="{02D57815-91ED-43cb-92C2-25804820EDAC}">
              <c15:datalabelsRange>
                <c15:f>'Increase Natural Areas'!$R$21:$R$24</c15:f>
                <c15:dlblRangeCache>
                  <c:ptCount val="4"/>
                  <c:pt idx="0">
                    <c:v>112</c:v>
                  </c:pt>
                  <c:pt idx="1">
                    <c:v>326</c:v>
                  </c:pt>
                  <c:pt idx="3">
                    <c:v>0</c:v>
                  </c:pt>
                </c15:dlblRangeCache>
              </c15:datalabelsRange>
            </c:ext>
            <c:ext xmlns:c16="http://schemas.microsoft.com/office/drawing/2014/chart" uri="{C3380CC4-5D6E-409C-BE32-E72D297353CC}">
              <c16:uniqueId val="{00000005-C125-4B72-91FB-00533CC9BA49}"/>
            </c:ext>
          </c:extLst>
        </c:ser>
        <c:ser>
          <c:idx val="2"/>
          <c:order val="2"/>
          <c:tx>
            <c:strRef>
              <c:f>'Increase Natural Areas'!$S$20</c:f>
              <c:strCache>
                <c:ptCount val="1"/>
                <c:pt idx="0">
                  <c:v>Goal not met</c:v>
                </c:pt>
              </c:strCache>
            </c:strRef>
          </c:tx>
          <c:spPr>
            <a:solidFill>
              <a:schemeClr val="accent2"/>
            </a:solidFill>
            <a:ln>
              <a:solidFill>
                <a:schemeClr val="accent2">
                  <a:lumMod val="75000"/>
                </a:schemeClr>
              </a:solidFill>
            </a:ln>
            <a:effectLst/>
          </c:spPr>
          <c:invertIfNegative val="0"/>
          <c:dLbls>
            <c:dLbl>
              <c:idx val="0"/>
              <c:tx>
                <c:rich>
                  <a:bodyPr/>
                  <a:lstStyle/>
                  <a:p>
                    <a:fld id="{1DE9AFFD-DBB7-4679-A2E4-AAE3AF169708}"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6-C125-4B72-91FB-00533CC9BA49}"/>
                </c:ext>
              </c:extLst>
            </c:dLbl>
            <c:dLbl>
              <c:idx val="1"/>
              <c:tx>
                <c:rich>
                  <a:bodyPr/>
                  <a:lstStyle/>
                  <a:p>
                    <a:fld id="{59447432-9496-4917-9DFC-8B84E8E37D9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7-C125-4B72-91FB-00533CC9BA49}"/>
                </c:ext>
              </c:extLst>
            </c:dLbl>
            <c:dLbl>
              <c:idx val="2"/>
              <c:tx>
                <c:rich>
                  <a:bodyPr/>
                  <a:lstStyle/>
                  <a:p>
                    <a:fld id="{6B7B9230-4909-4A9E-8983-074781C075B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C125-4B72-91FB-00533CC9BA49}"/>
                </c:ext>
              </c:extLst>
            </c:dLbl>
            <c:dLbl>
              <c:idx val="3"/>
              <c:tx>
                <c:rich>
                  <a:bodyPr/>
                  <a:lstStyle/>
                  <a:p>
                    <a:fld id="{7C3FBA4A-7D1C-42E2-8DA2-6D9274EE63C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9-C125-4B72-91FB-00533CC9BA49}"/>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'Increase Natural Areas'!$C$21:$C$24</c:f>
              <c:numCache>
                <c:formatCode>General</c:formatCode>
                <c:ptCount val="4"/>
                <c:pt idx="0">
                  <c:v>2021</c:v>
                </c:pt>
                <c:pt idx="1">
                  <c:v>2022</c:v>
                </c:pt>
                <c:pt idx="2">
                  <c:v>2023</c:v>
                </c:pt>
                <c:pt idx="3">
                  <c:v>2024</c:v>
                </c:pt>
              </c:numCache>
            </c:numRef>
          </c:cat>
          <c:val>
            <c:numRef>
              <c:f>'Increase Natural Areas'!$S$21:$S$24</c:f>
              <c:numCache>
                <c:formatCode>0</c:formatCode>
                <c:ptCount val="4"/>
                <c:pt idx="0">
                  <c:v>0</c:v>
                </c:pt>
                <c:pt idx="1">
                  <c:v>0</c:v>
                </c:pt>
                <c:pt idx="2">
                  <c:v>0</c:v>
                </c:pt>
                <c:pt idx="3">
                  <c:v>0</c:v>
                </c:pt>
              </c:numCache>
            </c:numRef>
          </c:val>
          <c:extLst>
            <c:ext xmlns:c15="http://schemas.microsoft.com/office/drawing/2012/chart" uri="{02D57815-91ED-43cb-92C2-25804820EDAC}">
              <c15:datalabelsRange>
                <c15:f>'Increase Natural Areas'!$S$21:$S$24</c15:f>
                <c15:dlblRangeCache>
                  <c:ptCount val="4"/>
                  <c:pt idx="2">
                    <c:v>0</c:v>
                  </c:pt>
                </c15:dlblRangeCache>
              </c15:datalabelsRange>
            </c:ext>
            <c:ext xmlns:c16="http://schemas.microsoft.com/office/drawing/2014/chart" uri="{C3380CC4-5D6E-409C-BE32-E72D297353CC}">
              <c16:uniqueId val="{0000000A-C125-4B72-91FB-00533CC9BA49}"/>
            </c:ext>
          </c:extLst>
        </c:ser>
        <c:dLbls>
          <c:showLegendKey val="0"/>
          <c:showVal val="0"/>
          <c:showCatName val="0"/>
          <c:showSerName val="0"/>
          <c:showPercent val="0"/>
          <c:showBubbleSize val="0"/>
        </c:dLbls>
        <c:gapWidth val="175"/>
        <c:overlap val="100"/>
        <c:axId val="1119250015"/>
        <c:axId val="774241871"/>
      </c:barChart>
      <c:lineChart>
        <c:grouping val="standard"/>
        <c:varyColors val="0"/>
        <c:ser>
          <c:idx val="4"/>
          <c:order val="4"/>
          <c:tx>
            <c:v>maxS</c:v>
          </c:tx>
          <c:spPr>
            <a:ln w="28575" cap="rnd">
              <a:solidFill>
                <a:schemeClr val="accent5"/>
              </a:solidFill>
              <a:round/>
            </a:ln>
            <a:effectLst/>
          </c:spPr>
          <c:marker>
            <c:symbol val="none"/>
          </c:marker>
          <c:val>
            <c:numRef>
              <c:f>'Increase Natural Areas'!$O$25</c:f>
              <c:numCache>
                <c:formatCode>General</c:formatCode>
                <c:ptCount val="1"/>
                <c:pt idx="0">
                  <c:v>0</c:v>
                </c:pt>
              </c:numCache>
            </c:numRef>
          </c:val>
          <c:smooth val="0"/>
          <c:extLst>
            <c:ext xmlns:c16="http://schemas.microsoft.com/office/drawing/2014/chart" uri="{C3380CC4-5D6E-409C-BE32-E72D297353CC}">
              <c16:uniqueId val="{0000000B-C125-4B72-91FB-00533CC9BA49}"/>
            </c:ext>
          </c:extLst>
        </c:ser>
        <c:dLbls>
          <c:showLegendKey val="0"/>
          <c:showVal val="0"/>
          <c:showCatName val="0"/>
          <c:showSerName val="0"/>
          <c:showPercent val="0"/>
          <c:showBubbleSize val="0"/>
        </c:dLbls>
        <c:marker val="1"/>
        <c:smooth val="0"/>
        <c:axId val="1461842671"/>
        <c:axId val="784128127"/>
      </c:lineChart>
      <c:lineChart>
        <c:grouping val="standard"/>
        <c:varyColors val="0"/>
        <c:ser>
          <c:idx val="3"/>
          <c:order val="3"/>
          <c:tx>
            <c:v>maxP</c:v>
          </c:tx>
          <c:spPr>
            <a:ln w="28575" cap="rnd">
              <a:solidFill>
                <a:schemeClr val="accent4"/>
              </a:solidFill>
              <a:round/>
            </a:ln>
            <a:effectLst/>
          </c:spPr>
          <c:marker>
            <c:symbol val="none"/>
          </c:marker>
          <c:val>
            <c:numRef>
              <c:f>'Increase Natural Areas'!$O$25</c:f>
              <c:numCache>
                <c:formatCode>General</c:formatCode>
                <c:ptCount val="1"/>
                <c:pt idx="0">
                  <c:v>0</c:v>
                </c:pt>
              </c:numCache>
            </c:numRef>
          </c:val>
          <c:smooth val="0"/>
          <c:extLst>
            <c:ext xmlns:c16="http://schemas.microsoft.com/office/drawing/2014/chart" uri="{C3380CC4-5D6E-409C-BE32-E72D297353CC}">
              <c16:uniqueId val="{0000000C-C125-4B72-91FB-00533CC9BA49}"/>
            </c:ext>
          </c:extLst>
        </c:ser>
        <c:dLbls>
          <c:showLegendKey val="0"/>
          <c:showVal val="0"/>
          <c:showCatName val="0"/>
          <c:showSerName val="0"/>
          <c:showPercent val="0"/>
          <c:showBubbleSize val="0"/>
        </c:dLbls>
        <c:marker val="1"/>
        <c:smooth val="0"/>
        <c:axId val="1119250015"/>
        <c:axId val="774241871"/>
      </c:lineChart>
      <c:catAx>
        <c:axId val="1461842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784128127"/>
        <c:crosses val="autoZero"/>
        <c:auto val="1"/>
        <c:lblAlgn val="ctr"/>
        <c:lblOffset val="100"/>
        <c:noMultiLvlLbl val="0"/>
      </c:catAx>
      <c:valAx>
        <c:axId val="784128127"/>
        <c:scaling>
          <c:orientation val="minMax"/>
        </c:scaling>
        <c:delete val="0"/>
        <c:axPos val="l"/>
        <c:majorGridlines>
          <c:spPr>
            <a:ln w="19050"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1461842671"/>
        <c:crosses val="autoZero"/>
        <c:crossBetween val="between"/>
      </c:valAx>
      <c:valAx>
        <c:axId val="774241871"/>
        <c:scaling>
          <c:orientation val="minMax"/>
        </c:scaling>
        <c:delete val="1"/>
        <c:axPos val="r"/>
        <c:numFmt formatCode="0" sourceLinked="1"/>
        <c:majorTickMark val="out"/>
        <c:minorTickMark val="none"/>
        <c:tickLblPos val="nextTo"/>
        <c:crossAx val="1119250015"/>
        <c:crosses val="max"/>
        <c:crossBetween val="between"/>
      </c:valAx>
      <c:catAx>
        <c:axId val="1119250015"/>
        <c:scaling>
          <c:orientation val="minMax"/>
        </c:scaling>
        <c:delete val="1"/>
        <c:axPos val="b"/>
        <c:numFmt formatCode="General" sourceLinked="1"/>
        <c:majorTickMark val="out"/>
        <c:minorTickMark val="none"/>
        <c:tickLblPos val="nextTo"/>
        <c:crossAx val="774241871"/>
        <c:crosses val="autoZero"/>
        <c:auto val="1"/>
        <c:lblAlgn val="ctr"/>
        <c:lblOffset val="100"/>
        <c:noMultiLvlLbl val="0"/>
      </c:catAx>
      <c:spPr>
        <a:noFill/>
        <a:ln>
          <a:noFill/>
        </a:ln>
        <a:effectLst/>
      </c:spPr>
    </c:plotArea>
    <c:legend>
      <c:legendPos val="t"/>
      <c:legendEntry>
        <c:idx val="0"/>
        <c:delete val="1"/>
      </c:legendEntry>
      <c:legendEntry>
        <c:idx val="3"/>
        <c:delete val="1"/>
      </c:legendEntry>
      <c:legendEntry>
        <c:idx val="4"/>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Aquatics!$R$19</c:f>
          <c:strCache>
            <c:ptCount val="1"/>
            <c:pt idx="0">
              <c:v>Implement three recommendations from the Aquatics facility plan</c:v>
            </c:pt>
          </c:strCache>
        </c:strRef>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Univers Condensed" panose="020B0506020202050204" pitchFamily="34" charset="0"/>
              <a:ea typeface="+mn-ea"/>
              <a:cs typeface="+mn-cs"/>
            </a:defRPr>
          </a:pPr>
          <a:endParaRPr lang="en-US"/>
        </a:p>
      </c:txPr>
    </c:title>
    <c:autoTitleDeleted val="0"/>
    <c:plotArea>
      <c:layout/>
      <c:barChart>
        <c:barDir val="col"/>
        <c:grouping val="stacked"/>
        <c:varyColors val="0"/>
        <c:ser>
          <c:idx val="0"/>
          <c:order val="0"/>
          <c:tx>
            <c:strRef>
              <c:f>Aquatics!$P$20</c:f>
              <c:strCache>
                <c:ptCount val="1"/>
                <c:pt idx="0">
                  <c:v>Goal</c:v>
                </c:pt>
              </c:strCache>
            </c:strRef>
          </c:tx>
          <c:spPr>
            <a:solidFill>
              <a:schemeClr val="accent1"/>
            </a:solidFill>
            <a:ln>
              <a:noFill/>
            </a:ln>
            <a:effectLst/>
          </c:spPr>
          <c:invertIfNegative val="0"/>
          <c:cat>
            <c:numRef>
              <c:f>Aquatics!$N$21:$N$24</c:f>
              <c:numCache>
                <c:formatCode>General</c:formatCode>
                <c:ptCount val="4"/>
                <c:pt idx="0">
                  <c:v>2024</c:v>
                </c:pt>
                <c:pt idx="1">
                  <c:v>2025</c:v>
                </c:pt>
                <c:pt idx="2">
                  <c:v>2026</c:v>
                </c:pt>
                <c:pt idx="3">
                  <c:v>2027</c:v>
                </c:pt>
              </c:numCache>
            </c:numRef>
          </c:cat>
          <c:val>
            <c:numRef>
              <c:f>Aquatics!$P$21:$P$24</c:f>
              <c:numCache>
                <c:formatCode>0</c:formatCode>
                <c:ptCount val="4"/>
                <c:pt idx="0">
                  <c:v>0</c:v>
                </c:pt>
                <c:pt idx="1">
                  <c:v>1</c:v>
                </c:pt>
                <c:pt idx="2">
                  <c:v>2</c:v>
                </c:pt>
              </c:numCache>
            </c:numRef>
          </c:val>
          <c:extLst>
            <c:ext xmlns:c16="http://schemas.microsoft.com/office/drawing/2014/chart" uri="{C3380CC4-5D6E-409C-BE32-E72D297353CC}">
              <c16:uniqueId val="{00000000-621B-49A2-846A-B406B686639D}"/>
            </c:ext>
          </c:extLst>
        </c:ser>
        <c:dLbls>
          <c:showLegendKey val="0"/>
          <c:showVal val="0"/>
          <c:showCatName val="0"/>
          <c:showSerName val="0"/>
          <c:showPercent val="0"/>
          <c:showBubbleSize val="0"/>
        </c:dLbls>
        <c:gapWidth val="100"/>
        <c:overlap val="100"/>
        <c:axId val="1461842671"/>
        <c:axId val="784128127"/>
      </c:barChart>
      <c:barChart>
        <c:barDir val="col"/>
        <c:grouping val="stacked"/>
        <c:varyColors val="0"/>
        <c:ser>
          <c:idx val="1"/>
          <c:order val="1"/>
          <c:tx>
            <c:strRef>
              <c:f>Aquatics!$R$20</c:f>
              <c:strCache>
                <c:ptCount val="1"/>
                <c:pt idx="0">
                  <c:v>Goal met</c:v>
                </c:pt>
              </c:strCache>
            </c:strRef>
          </c:tx>
          <c:spPr>
            <a:solidFill>
              <a:schemeClr val="accent3"/>
            </a:solidFill>
            <a:ln>
              <a:solidFill>
                <a:schemeClr val="accent3">
                  <a:lumMod val="75000"/>
                </a:schemeClr>
              </a:solidFill>
            </a:ln>
            <a:effectLst/>
          </c:spPr>
          <c:invertIfNegative val="0"/>
          <c:dLbls>
            <c:dLbl>
              <c:idx val="0"/>
              <c:tx>
                <c:rich>
                  <a:bodyPr/>
                  <a:lstStyle/>
                  <a:p>
                    <a:fld id="{7EB585BE-09C1-4FB7-9807-2CEF4AD7C0E3}"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621B-49A2-846A-B406B686639D}"/>
                </c:ext>
              </c:extLst>
            </c:dLbl>
            <c:dLbl>
              <c:idx val="1"/>
              <c:tx>
                <c:rich>
                  <a:bodyPr/>
                  <a:lstStyle/>
                  <a:p>
                    <a:fld id="{9BB19F2A-16DA-49B5-923A-46DAE5F8CAB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621B-49A2-846A-B406B686639D}"/>
                </c:ext>
              </c:extLst>
            </c:dLbl>
            <c:dLbl>
              <c:idx val="2"/>
              <c:tx>
                <c:rich>
                  <a:bodyPr/>
                  <a:lstStyle/>
                  <a:p>
                    <a:fld id="{FDED95F7-6427-4E2B-B6C7-68420CAE9B8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621B-49A2-846A-B406B686639D}"/>
                </c:ext>
              </c:extLst>
            </c:dLbl>
            <c:dLbl>
              <c:idx val="3"/>
              <c:tx>
                <c:rich>
                  <a:bodyPr/>
                  <a:lstStyle/>
                  <a:p>
                    <a:fld id="{CA3DCD4F-E127-40A3-89E9-AEB098FD735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621B-49A2-846A-B406B686639D}"/>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Aquatics!$C$21:$C$24</c:f>
              <c:numCache>
                <c:formatCode>General</c:formatCode>
                <c:ptCount val="4"/>
                <c:pt idx="0">
                  <c:v>2021</c:v>
                </c:pt>
                <c:pt idx="1">
                  <c:v>2022</c:v>
                </c:pt>
                <c:pt idx="2">
                  <c:v>2023</c:v>
                </c:pt>
                <c:pt idx="3">
                  <c:v>2024</c:v>
                </c:pt>
              </c:numCache>
            </c:numRef>
          </c:cat>
          <c:val>
            <c:numRef>
              <c:f>Aquatics!$R$21:$R$24</c:f>
              <c:numCache>
                <c:formatCode>0</c:formatCode>
                <c:ptCount val="4"/>
                <c:pt idx="0">
                  <c:v>0</c:v>
                </c:pt>
                <c:pt idx="1">
                  <c:v>0</c:v>
                </c:pt>
                <c:pt idx="2">
                  <c:v>0</c:v>
                </c:pt>
                <c:pt idx="3">
                  <c:v>0</c:v>
                </c:pt>
              </c:numCache>
            </c:numRef>
          </c:val>
          <c:extLst>
            <c:ext xmlns:c15="http://schemas.microsoft.com/office/drawing/2012/chart" uri="{02D57815-91ED-43cb-92C2-25804820EDAC}">
              <c15:datalabelsRange>
                <c15:f>Aquatics!$R$21:$R$24</c15:f>
                <c15:dlblRangeCache>
                  <c:ptCount val="4"/>
                  <c:pt idx="0">
                    <c:v>0</c:v>
                  </c:pt>
                  <c:pt idx="3">
                    <c:v>0</c:v>
                  </c:pt>
                </c15:dlblRangeCache>
              </c15:datalabelsRange>
            </c:ext>
            <c:ext xmlns:c16="http://schemas.microsoft.com/office/drawing/2014/chart" uri="{C3380CC4-5D6E-409C-BE32-E72D297353CC}">
              <c16:uniqueId val="{00000005-621B-49A2-846A-B406B686639D}"/>
            </c:ext>
          </c:extLst>
        </c:ser>
        <c:ser>
          <c:idx val="2"/>
          <c:order val="2"/>
          <c:tx>
            <c:strRef>
              <c:f>Aquatics!$S$20</c:f>
              <c:strCache>
                <c:ptCount val="1"/>
                <c:pt idx="0">
                  <c:v>Goal not met</c:v>
                </c:pt>
              </c:strCache>
            </c:strRef>
          </c:tx>
          <c:spPr>
            <a:solidFill>
              <a:schemeClr val="accent2"/>
            </a:solidFill>
            <a:ln>
              <a:solidFill>
                <a:schemeClr val="accent2">
                  <a:lumMod val="75000"/>
                </a:schemeClr>
              </a:solidFill>
            </a:ln>
            <a:effectLst/>
          </c:spPr>
          <c:invertIfNegative val="0"/>
          <c:dLbls>
            <c:dLbl>
              <c:idx val="0"/>
              <c:tx>
                <c:rich>
                  <a:bodyPr/>
                  <a:lstStyle/>
                  <a:p>
                    <a:fld id="{1CCEC049-AF81-4CF8-BEE4-93887AAF1CF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6-621B-49A2-846A-B406B686639D}"/>
                </c:ext>
              </c:extLst>
            </c:dLbl>
            <c:dLbl>
              <c:idx val="1"/>
              <c:tx>
                <c:rich>
                  <a:bodyPr/>
                  <a:lstStyle/>
                  <a:p>
                    <a:fld id="{A5D1476F-04A8-4612-9CF6-AC7F56E6754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621B-49A2-846A-B406B686639D}"/>
                </c:ext>
              </c:extLst>
            </c:dLbl>
            <c:dLbl>
              <c:idx val="2"/>
              <c:tx>
                <c:rich>
                  <a:bodyPr/>
                  <a:lstStyle/>
                  <a:p>
                    <a:fld id="{44909415-CD22-4612-9DAE-D55EE182FF7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621B-49A2-846A-B406B686639D}"/>
                </c:ext>
              </c:extLst>
            </c:dLbl>
            <c:dLbl>
              <c:idx val="3"/>
              <c:tx>
                <c:rich>
                  <a:bodyPr/>
                  <a:lstStyle/>
                  <a:p>
                    <a:fld id="{443A63B2-AD53-4CA7-9884-E50AEDBAA4D3}"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9-621B-49A2-846A-B406B686639D}"/>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Aquatics!$C$21:$C$24</c:f>
              <c:numCache>
                <c:formatCode>General</c:formatCode>
                <c:ptCount val="4"/>
                <c:pt idx="0">
                  <c:v>2021</c:v>
                </c:pt>
                <c:pt idx="1">
                  <c:v>2022</c:v>
                </c:pt>
                <c:pt idx="2">
                  <c:v>2023</c:v>
                </c:pt>
                <c:pt idx="3">
                  <c:v>2024</c:v>
                </c:pt>
              </c:numCache>
            </c:numRef>
          </c:cat>
          <c:val>
            <c:numRef>
              <c:f>Aquatics!$S$21:$S$24</c:f>
              <c:numCache>
                <c:formatCode>0</c:formatCode>
                <c:ptCount val="4"/>
                <c:pt idx="0">
                  <c:v>0</c:v>
                </c:pt>
                <c:pt idx="1">
                  <c:v>0</c:v>
                </c:pt>
                <c:pt idx="2">
                  <c:v>1</c:v>
                </c:pt>
                <c:pt idx="3">
                  <c:v>0</c:v>
                </c:pt>
              </c:numCache>
            </c:numRef>
          </c:val>
          <c:extLst>
            <c:ext xmlns:c15="http://schemas.microsoft.com/office/drawing/2012/chart" uri="{02D57815-91ED-43cb-92C2-25804820EDAC}">
              <c15:datalabelsRange>
                <c15:f>Aquatics!$S$21:$S$24</c15:f>
                <c15:dlblRangeCache>
                  <c:ptCount val="4"/>
                  <c:pt idx="1">
                    <c:v>0</c:v>
                  </c:pt>
                  <c:pt idx="2">
                    <c:v>1</c:v>
                  </c:pt>
                </c15:dlblRangeCache>
              </c15:datalabelsRange>
            </c:ext>
            <c:ext xmlns:c16="http://schemas.microsoft.com/office/drawing/2014/chart" uri="{C3380CC4-5D6E-409C-BE32-E72D297353CC}">
              <c16:uniqueId val="{0000000A-621B-49A2-846A-B406B686639D}"/>
            </c:ext>
          </c:extLst>
        </c:ser>
        <c:dLbls>
          <c:showLegendKey val="0"/>
          <c:showVal val="0"/>
          <c:showCatName val="0"/>
          <c:showSerName val="0"/>
          <c:showPercent val="0"/>
          <c:showBubbleSize val="0"/>
        </c:dLbls>
        <c:gapWidth val="175"/>
        <c:overlap val="100"/>
        <c:axId val="1119250015"/>
        <c:axId val="774241871"/>
      </c:barChart>
      <c:lineChart>
        <c:grouping val="standard"/>
        <c:varyColors val="0"/>
        <c:ser>
          <c:idx val="4"/>
          <c:order val="4"/>
          <c:tx>
            <c:v>maxS</c:v>
          </c:tx>
          <c:spPr>
            <a:ln w="28575" cap="rnd">
              <a:solidFill>
                <a:schemeClr val="accent5"/>
              </a:solidFill>
              <a:round/>
            </a:ln>
            <a:effectLst/>
          </c:spPr>
          <c:marker>
            <c:symbol val="none"/>
          </c:marker>
          <c:val>
            <c:numRef>
              <c:f>Aquatics!$O$25</c:f>
              <c:numCache>
                <c:formatCode>General</c:formatCode>
                <c:ptCount val="1"/>
                <c:pt idx="0">
                  <c:v>0</c:v>
                </c:pt>
              </c:numCache>
            </c:numRef>
          </c:val>
          <c:smooth val="0"/>
          <c:extLst>
            <c:ext xmlns:c16="http://schemas.microsoft.com/office/drawing/2014/chart" uri="{C3380CC4-5D6E-409C-BE32-E72D297353CC}">
              <c16:uniqueId val="{0000000B-621B-49A2-846A-B406B686639D}"/>
            </c:ext>
          </c:extLst>
        </c:ser>
        <c:dLbls>
          <c:showLegendKey val="0"/>
          <c:showVal val="0"/>
          <c:showCatName val="0"/>
          <c:showSerName val="0"/>
          <c:showPercent val="0"/>
          <c:showBubbleSize val="0"/>
        </c:dLbls>
        <c:marker val="1"/>
        <c:smooth val="0"/>
        <c:axId val="1461842671"/>
        <c:axId val="784128127"/>
      </c:lineChart>
      <c:lineChart>
        <c:grouping val="standard"/>
        <c:varyColors val="0"/>
        <c:ser>
          <c:idx val="3"/>
          <c:order val="3"/>
          <c:tx>
            <c:v>maxP</c:v>
          </c:tx>
          <c:spPr>
            <a:ln w="28575" cap="rnd">
              <a:solidFill>
                <a:schemeClr val="accent4"/>
              </a:solidFill>
              <a:round/>
            </a:ln>
            <a:effectLst/>
          </c:spPr>
          <c:marker>
            <c:symbol val="none"/>
          </c:marker>
          <c:val>
            <c:numRef>
              <c:f>Aquatics!$O$25</c:f>
              <c:numCache>
                <c:formatCode>General</c:formatCode>
                <c:ptCount val="1"/>
                <c:pt idx="0">
                  <c:v>0</c:v>
                </c:pt>
              </c:numCache>
            </c:numRef>
          </c:val>
          <c:smooth val="0"/>
          <c:extLst>
            <c:ext xmlns:c16="http://schemas.microsoft.com/office/drawing/2014/chart" uri="{C3380CC4-5D6E-409C-BE32-E72D297353CC}">
              <c16:uniqueId val="{0000000C-621B-49A2-846A-B406B686639D}"/>
            </c:ext>
          </c:extLst>
        </c:ser>
        <c:dLbls>
          <c:showLegendKey val="0"/>
          <c:showVal val="0"/>
          <c:showCatName val="0"/>
          <c:showSerName val="0"/>
          <c:showPercent val="0"/>
          <c:showBubbleSize val="0"/>
        </c:dLbls>
        <c:marker val="1"/>
        <c:smooth val="0"/>
        <c:axId val="1119250015"/>
        <c:axId val="774241871"/>
      </c:lineChart>
      <c:catAx>
        <c:axId val="1461842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784128127"/>
        <c:crosses val="autoZero"/>
        <c:auto val="1"/>
        <c:lblAlgn val="ctr"/>
        <c:lblOffset val="100"/>
        <c:noMultiLvlLbl val="0"/>
      </c:catAx>
      <c:valAx>
        <c:axId val="784128127"/>
        <c:scaling>
          <c:orientation val="minMax"/>
        </c:scaling>
        <c:delete val="0"/>
        <c:axPos val="l"/>
        <c:majorGridlines>
          <c:spPr>
            <a:ln w="19050"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1461842671"/>
        <c:crosses val="autoZero"/>
        <c:crossBetween val="between"/>
        <c:majorUnit val="1"/>
        <c:minorUnit val="0.5"/>
      </c:valAx>
      <c:valAx>
        <c:axId val="774241871"/>
        <c:scaling>
          <c:orientation val="minMax"/>
        </c:scaling>
        <c:delete val="1"/>
        <c:axPos val="r"/>
        <c:numFmt formatCode="0" sourceLinked="1"/>
        <c:majorTickMark val="out"/>
        <c:minorTickMark val="none"/>
        <c:tickLblPos val="nextTo"/>
        <c:crossAx val="1119250015"/>
        <c:crosses val="max"/>
        <c:crossBetween val="between"/>
      </c:valAx>
      <c:catAx>
        <c:axId val="1119250015"/>
        <c:scaling>
          <c:orientation val="minMax"/>
        </c:scaling>
        <c:delete val="1"/>
        <c:axPos val="b"/>
        <c:numFmt formatCode="General" sourceLinked="1"/>
        <c:majorTickMark val="out"/>
        <c:minorTickMark val="none"/>
        <c:tickLblPos val="nextTo"/>
        <c:crossAx val="774241871"/>
        <c:crosses val="autoZero"/>
        <c:auto val="1"/>
        <c:lblAlgn val="ctr"/>
        <c:lblOffset val="100"/>
        <c:noMultiLvlLbl val="0"/>
      </c:catAx>
      <c:spPr>
        <a:noFill/>
        <a:ln>
          <a:noFill/>
        </a:ln>
        <a:effectLst/>
      </c:spPr>
    </c:plotArea>
    <c:legend>
      <c:legendPos val="t"/>
      <c:legendEntry>
        <c:idx val="0"/>
        <c:delete val="1"/>
      </c:legendEntry>
      <c:legendEntry>
        <c:idx val="3"/>
        <c:delete val="1"/>
      </c:legendEntry>
      <c:legendEntry>
        <c:idx val="4"/>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Pickleball!$R$19</c:f>
          <c:strCache>
            <c:ptCount val="1"/>
            <c:pt idx="0">
              <c:v>Create three pickleball court sites with one in each region</c:v>
            </c:pt>
          </c:strCache>
        </c:strRef>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Univers Condensed" panose="020B0506020202050204" pitchFamily="34" charset="0"/>
              <a:ea typeface="+mn-ea"/>
              <a:cs typeface="+mn-cs"/>
            </a:defRPr>
          </a:pPr>
          <a:endParaRPr lang="en-US"/>
        </a:p>
      </c:txPr>
    </c:title>
    <c:autoTitleDeleted val="0"/>
    <c:plotArea>
      <c:layout/>
      <c:barChart>
        <c:barDir val="col"/>
        <c:grouping val="stacked"/>
        <c:varyColors val="0"/>
        <c:ser>
          <c:idx val="0"/>
          <c:order val="0"/>
          <c:tx>
            <c:strRef>
              <c:f>Pickleball!$P$20</c:f>
              <c:strCache>
                <c:ptCount val="1"/>
                <c:pt idx="0">
                  <c:v>Goal</c:v>
                </c:pt>
              </c:strCache>
            </c:strRef>
          </c:tx>
          <c:spPr>
            <a:solidFill>
              <a:schemeClr val="accent1"/>
            </a:solidFill>
            <a:ln>
              <a:noFill/>
            </a:ln>
            <a:effectLst/>
          </c:spPr>
          <c:invertIfNegative val="0"/>
          <c:cat>
            <c:numRef>
              <c:f>Pickleball!$N$21:$N$24</c:f>
              <c:numCache>
                <c:formatCode>General</c:formatCode>
                <c:ptCount val="4"/>
                <c:pt idx="0">
                  <c:v>2024</c:v>
                </c:pt>
                <c:pt idx="1">
                  <c:v>2025</c:v>
                </c:pt>
                <c:pt idx="2">
                  <c:v>2026</c:v>
                </c:pt>
                <c:pt idx="3">
                  <c:v>2027</c:v>
                </c:pt>
              </c:numCache>
            </c:numRef>
          </c:cat>
          <c:val>
            <c:numRef>
              <c:f>Pickleball!$P$21:$P$24</c:f>
              <c:numCache>
                <c:formatCode>0</c:formatCode>
                <c:ptCount val="4"/>
                <c:pt idx="0">
                  <c:v>1</c:v>
                </c:pt>
                <c:pt idx="1">
                  <c:v>1</c:v>
                </c:pt>
                <c:pt idx="2">
                  <c:v>1</c:v>
                </c:pt>
              </c:numCache>
            </c:numRef>
          </c:val>
          <c:extLst>
            <c:ext xmlns:c16="http://schemas.microsoft.com/office/drawing/2014/chart" uri="{C3380CC4-5D6E-409C-BE32-E72D297353CC}">
              <c16:uniqueId val="{00000000-376C-40CE-9483-EC45D4829F2C}"/>
            </c:ext>
          </c:extLst>
        </c:ser>
        <c:dLbls>
          <c:showLegendKey val="0"/>
          <c:showVal val="0"/>
          <c:showCatName val="0"/>
          <c:showSerName val="0"/>
          <c:showPercent val="0"/>
          <c:showBubbleSize val="0"/>
        </c:dLbls>
        <c:gapWidth val="100"/>
        <c:overlap val="100"/>
        <c:axId val="1461842671"/>
        <c:axId val="784128127"/>
      </c:barChart>
      <c:barChart>
        <c:barDir val="col"/>
        <c:grouping val="stacked"/>
        <c:varyColors val="0"/>
        <c:ser>
          <c:idx val="1"/>
          <c:order val="1"/>
          <c:tx>
            <c:strRef>
              <c:f>Pickleball!$R$20</c:f>
              <c:strCache>
                <c:ptCount val="1"/>
                <c:pt idx="0">
                  <c:v>Goal met</c:v>
                </c:pt>
              </c:strCache>
            </c:strRef>
          </c:tx>
          <c:spPr>
            <a:solidFill>
              <a:schemeClr val="accent3"/>
            </a:solidFill>
            <a:ln>
              <a:solidFill>
                <a:schemeClr val="accent3">
                  <a:lumMod val="75000"/>
                </a:schemeClr>
              </a:solidFill>
            </a:ln>
            <a:effectLst/>
          </c:spPr>
          <c:invertIfNegative val="0"/>
          <c:dLbls>
            <c:dLbl>
              <c:idx val="0"/>
              <c:tx>
                <c:rich>
                  <a:bodyPr/>
                  <a:lstStyle/>
                  <a:p>
                    <a:fld id="{1FD260DC-6537-4933-9E3C-12E3C5379E0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376C-40CE-9483-EC45D4829F2C}"/>
                </c:ext>
              </c:extLst>
            </c:dLbl>
            <c:dLbl>
              <c:idx val="1"/>
              <c:tx>
                <c:rich>
                  <a:bodyPr/>
                  <a:lstStyle/>
                  <a:p>
                    <a:fld id="{4ABC0BB7-4B29-494D-872F-C6E735C6AA9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376C-40CE-9483-EC45D4829F2C}"/>
                </c:ext>
              </c:extLst>
            </c:dLbl>
            <c:dLbl>
              <c:idx val="2"/>
              <c:tx>
                <c:rich>
                  <a:bodyPr/>
                  <a:lstStyle/>
                  <a:p>
                    <a:fld id="{D1F97D8E-0B43-450A-B003-98A4CC20A55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376C-40CE-9483-EC45D4829F2C}"/>
                </c:ext>
              </c:extLst>
            </c:dLbl>
            <c:dLbl>
              <c:idx val="3"/>
              <c:tx>
                <c:rich>
                  <a:bodyPr/>
                  <a:lstStyle/>
                  <a:p>
                    <a:fld id="{81A8A1C6-BCB7-4420-82A9-1CB37D0F517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376C-40CE-9483-EC45D4829F2C}"/>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Pickleball!$C$21:$C$24</c:f>
              <c:numCache>
                <c:formatCode>General</c:formatCode>
                <c:ptCount val="4"/>
                <c:pt idx="0">
                  <c:v>2021</c:v>
                </c:pt>
                <c:pt idx="1">
                  <c:v>2022</c:v>
                </c:pt>
                <c:pt idx="2">
                  <c:v>2023</c:v>
                </c:pt>
                <c:pt idx="3">
                  <c:v>2024</c:v>
                </c:pt>
              </c:numCache>
            </c:numRef>
          </c:cat>
          <c:val>
            <c:numRef>
              <c:f>Pickleball!$R$21:$R$24</c:f>
              <c:numCache>
                <c:formatCode>0</c:formatCode>
                <c:ptCount val="4"/>
                <c:pt idx="0">
                  <c:v>1</c:v>
                </c:pt>
                <c:pt idx="1">
                  <c:v>2</c:v>
                </c:pt>
                <c:pt idx="2">
                  <c:v>0</c:v>
                </c:pt>
                <c:pt idx="3">
                  <c:v>0</c:v>
                </c:pt>
              </c:numCache>
            </c:numRef>
          </c:val>
          <c:extLst>
            <c:ext xmlns:c15="http://schemas.microsoft.com/office/drawing/2012/chart" uri="{02D57815-91ED-43cb-92C2-25804820EDAC}">
              <c15:datalabelsRange>
                <c15:f>Pickleball!$R$21:$R$24</c15:f>
                <c15:dlblRangeCache>
                  <c:ptCount val="4"/>
                  <c:pt idx="0">
                    <c:v>1</c:v>
                  </c:pt>
                  <c:pt idx="1">
                    <c:v>2</c:v>
                  </c:pt>
                  <c:pt idx="3">
                    <c:v>0</c:v>
                  </c:pt>
                </c15:dlblRangeCache>
              </c15:datalabelsRange>
            </c:ext>
            <c:ext xmlns:c16="http://schemas.microsoft.com/office/drawing/2014/chart" uri="{C3380CC4-5D6E-409C-BE32-E72D297353CC}">
              <c16:uniqueId val="{00000005-376C-40CE-9483-EC45D4829F2C}"/>
            </c:ext>
          </c:extLst>
        </c:ser>
        <c:ser>
          <c:idx val="2"/>
          <c:order val="2"/>
          <c:tx>
            <c:strRef>
              <c:f>Pickleball!$S$20</c:f>
              <c:strCache>
                <c:ptCount val="1"/>
                <c:pt idx="0">
                  <c:v>Goal not met</c:v>
                </c:pt>
              </c:strCache>
            </c:strRef>
          </c:tx>
          <c:spPr>
            <a:solidFill>
              <a:schemeClr val="accent2"/>
            </a:solidFill>
            <a:ln>
              <a:solidFill>
                <a:schemeClr val="accent2">
                  <a:lumMod val="75000"/>
                </a:schemeClr>
              </a:solidFill>
            </a:ln>
            <a:effectLst/>
          </c:spPr>
          <c:invertIfNegative val="0"/>
          <c:dLbls>
            <c:dLbl>
              <c:idx val="0"/>
              <c:tx>
                <c:rich>
                  <a:bodyPr/>
                  <a:lstStyle/>
                  <a:p>
                    <a:fld id="{EB60250C-3916-4056-92DD-41BD993614F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6-376C-40CE-9483-EC45D4829F2C}"/>
                </c:ext>
              </c:extLst>
            </c:dLbl>
            <c:dLbl>
              <c:idx val="1"/>
              <c:tx>
                <c:rich>
                  <a:bodyPr/>
                  <a:lstStyle/>
                  <a:p>
                    <a:fld id="{E9E9018D-5DC7-4D5E-9936-8443D4D6EB6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7-376C-40CE-9483-EC45D4829F2C}"/>
                </c:ext>
              </c:extLst>
            </c:dLbl>
            <c:dLbl>
              <c:idx val="2"/>
              <c:tx>
                <c:rich>
                  <a:bodyPr/>
                  <a:lstStyle/>
                  <a:p>
                    <a:fld id="{46167160-FD39-4689-A4F9-A18CF725A61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376C-40CE-9483-EC45D4829F2C}"/>
                </c:ext>
              </c:extLst>
            </c:dLbl>
            <c:dLbl>
              <c:idx val="3"/>
              <c:tx>
                <c:rich>
                  <a:bodyPr/>
                  <a:lstStyle/>
                  <a:p>
                    <a:fld id="{5C2A62FA-42DC-4F34-91EA-A5BEBEBA4DD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9-376C-40CE-9483-EC45D4829F2C}"/>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Pickleball!$C$21:$C$24</c:f>
              <c:numCache>
                <c:formatCode>General</c:formatCode>
                <c:ptCount val="4"/>
                <c:pt idx="0">
                  <c:v>2021</c:v>
                </c:pt>
                <c:pt idx="1">
                  <c:v>2022</c:v>
                </c:pt>
                <c:pt idx="2">
                  <c:v>2023</c:v>
                </c:pt>
                <c:pt idx="3">
                  <c:v>2024</c:v>
                </c:pt>
              </c:numCache>
            </c:numRef>
          </c:cat>
          <c:val>
            <c:numRef>
              <c:f>Pickleball!$S$21:$S$24</c:f>
              <c:numCache>
                <c:formatCode>0</c:formatCode>
                <c:ptCount val="4"/>
                <c:pt idx="0">
                  <c:v>0</c:v>
                </c:pt>
                <c:pt idx="1">
                  <c:v>0</c:v>
                </c:pt>
                <c:pt idx="2">
                  <c:v>0</c:v>
                </c:pt>
                <c:pt idx="3">
                  <c:v>0</c:v>
                </c:pt>
              </c:numCache>
            </c:numRef>
          </c:val>
          <c:extLst>
            <c:ext xmlns:c15="http://schemas.microsoft.com/office/drawing/2012/chart" uri="{02D57815-91ED-43cb-92C2-25804820EDAC}">
              <c15:datalabelsRange>
                <c15:f>Pickleball!$S$21:$S$24</c15:f>
                <c15:dlblRangeCache>
                  <c:ptCount val="4"/>
                  <c:pt idx="2">
                    <c:v>0</c:v>
                  </c:pt>
                </c15:dlblRangeCache>
              </c15:datalabelsRange>
            </c:ext>
            <c:ext xmlns:c16="http://schemas.microsoft.com/office/drawing/2014/chart" uri="{C3380CC4-5D6E-409C-BE32-E72D297353CC}">
              <c16:uniqueId val="{0000000A-376C-40CE-9483-EC45D4829F2C}"/>
            </c:ext>
          </c:extLst>
        </c:ser>
        <c:dLbls>
          <c:showLegendKey val="0"/>
          <c:showVal val="0"/>
          <c:showCatName val="0"/>
          <c:showSerName val="0"/>
          <c:showPercent val="0"/>
          <c:showBubbleSize val="0"/>
        </c:dLbls>
        <c:gapWidth val="175"/>
        <c:overlap val="100"/>
        <c:axId val="1119250015"/>
        <c:axId val="774241871"/>
      </c:barChart>
      <c:lineChart>
        <c:grouping val="standard"/>
        <c:varyColors val="0"/>
        <c:ser>
          <c:idx val="4"/>
          <c:order val="4"/>
          <c:tx>
            <c:v>maxS</c:v>
          </c:tx>
          <c:spPr>
            <a:ln w="28575" cap="rnd">
              <a:solidFill>
                <a:schemeClr val="accent5"/>
              </a:solidFill>
              <a:round/>
            </a:ln>
            <a:effectLst/>
          </c:spPr>
          <c:marker>
            <c:symbol val="none"/>
          </c:marker>
          <c:val>
            <c:numRef>
              <c:f>Pickleball!$O$25</c:f>
              <c:numCache>
                <c:formatCode>General</c:formatCode>
                <c:ptCount val="1"/>
                <c:pt idx="0">
                  <c:v>0</c:v>
                </c:pt>
              </c:numCache>
            </c:numRef>
          </c:val>
          <c:smooth val="0"/>
          <c:extLst>
            <c:ext xmlns:c16="http://schemas.microsoft.com/office/drawing/2014/chart" uri="{C3380CC4-5D6E-409C-BE32-E72D297353CC}">
              <c16:uniqueId val="{0000000B-376C-40CE-9483-EC45D4829F2C}"/>
            </c:ext>
          </c:extLst>
        </c:ser>
        <c:dLbls>
          <c:showLegendKey val="0"/>
          <c:showVal val="0"/>
          <c:showCatName val="0"/>
          <c:showSerName val="0"/>
          <c:showPercent val="0"/>
          <c:showBubbleSize val="0"/>
        </c:dLbls>
        <c:marker val="1"/>
        <c:smooth val="0"/>
        <c:axId val="1461842671"/>
        <c:axId val="784128127"/>
      </c:lineChart>
      <c:lineChart>
        <c:grouping val="standard"/>
        <c:varyColors val="0"/>
        <c:ser>
          <c:idx val="3"/>
          <c:order val="3"/>
          <c:tx>
            <c:v>maxP</c:v>
          </c:tx>
          <c:spPr>
            <a:ln w="28575" cap="rnd">
              <a:solidFill>
                <a:schemeClr val="accent4"/>
              </a:solidFill>
              <a:round/>
            </a:ln>
            <a:effectLst/>
          </c:spPr>
          <c:marker>
            <c:symbol val="none"/>
          </c:marker>
          <c:val>
            <c:numRef>
              <c:f>Pickleball!$O$25</c:f>
              <c:numCache>
                <c:formatCode>General</c:formatCode>
                <c:ptCount val="1"/>
                <c:pt idx="0">
                  <c:v>0</c:v>
                </c:pt>
              </c:numCache>
            </c:numRef>
          </c:val>
          <c:smooth val="0"/>
          <c:extLst>
            <c:ext xmlns:c16="http://schemas.microsoft.com/office/drawing/2014/chart" uri="{C3380CC4-5D6E-409C-BE32-E72D297353CC}">
              <c16:uniqueId val="{0000000C-376C-40CE-9483-EC45D4829F2C}"/>
            </c:ext>
          </c:extLst>
        </c:ser>
        <c:dLbls>
          <c:showLegendKey val="0"/>
          <c:showVal val="0"/>
          <c:showCatName val="0"/>
          <c:showSerName val="0"/>
          <c:showPercent val="0"/>
          <c:showBubbleSize val="0"/>
        </c:dLbls>
        <c:marker val="1"/>
        <c:smooth val="0"/>
        <c:axId val="1119250015"/>
        <c:axId val="774241871"/>
      </c:lineChart>
      <c:catAx>
        <c:axId val="1461842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784128127"/>
        <c:crosses val="autoZero"/>
        <c:auto val="1"/>
        <c:lblAlgn val="ctr"/>
        <c:lblOffset val="100"/>
        <c:noMultiLvlLbl val="0"/>
      </c:catAx>
      <c:valAx>
        <c:axId val="784128127"/>
        <c:scaling>
          <c:orientation val="minMax"/>
          <c:max val="2"/>
        </c:scaling>
        <c:delete val="0"/>
        <c:axPos val="l"/>
        <c:majorGridlines>
          <c:spPr>
            <a:ln w="19050"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1461842671"/>
        <c:crosses val="autoZero"/>
        <c:crossBetween val="between"/>
        <c:majorUnit val="1"/>
        <c:minorUnit val="0.5"/>
      </c:valAx>
      <c:valAx>
        <c:axId val="774241871"/>
        <c:scaling>
          <c:orientation val="minMax"/>
        </c:scaling>
        <c:delete val="1"/>
        <c:axPos val="r"/>
        <c:numFmt formatCode="0" sourceLinked="1"/>
        <c:majorTickMark val="out"/>
        <c:minorTickMark val="none"/>
        <c:tickLblPos val="nextTo"/>
        <c:crossAx val="1119250015"/>
        <c:crosses val="max"/>
        <c:crossBetween val="between"/>
      </c:valAx>
      <c:catAx>
        <c:axId val="1119250015"/>
        <c:scaling>
          <c:orientation val="minMax"/>
        </c:scaling>
        <c:delete val="1"/>
        <c:axPos val="b"/>
        <c:numFmt formatCode="General" sourceLinked="1"/>
        <c:majorTickMark val="out"/>
        <c:minorTickMark val="none"/>
        <c:tickLblPos val="nextTo"/>
        <c:crossAx val="774241871"/>
        <c:crosses val="autoZero"/>
        <c:auto val="1"/>
        <c:lblAlgn val="ctr"/>
        <c:lblOffset val="100"/>
        <c:noMultiLvlLbl val="0"/>
      </c:catAx>
      <c:spPr>
        <a:noFill/>
        <a:ln>
          <a:noFill/>
        </a:ln>
        <a:effectLst/>
      </c:spPr>
    </c:plotArea>
    <c:legend>
      <c:legendPos val="t"/>
      <c:legendEntry>
        <c:idx val="0"/>
        <c:delete val="1"/>
      </c:legendEntry>
      <c:legendEntry>
        <c:idx val="3"/>
        <c:delete val="1"/>
      </c:legendEntry>
      <c:legendEntry>
        <c:idx val="4"/>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'Free Picnic Sites'!$R$19</c:f>
          <c:strCache>
            <c:ptCount val="1"/>
            <c:pt idx="0">
              <c:v>Increase free picnic sites and fields by 8-10 in each region</c:v>
            </c:pt>
          </c:strCache>
        </c:strRef>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Univers Condensed" panose="020B0506020202050204" pitchFamily="34" charset="0"/>
              <a:ea typeface="+mn-ea"/>
              <a:cs typeface="+mn-cs"/>
            </a:defRPr>
          </a:pPr>
          <a:endParaRPr lang="en-US"/>
        </a:p>
      </c:txPr>
    </c:title>
    <c:autoTitleDeleted val="0"/>
    <c:plotArea>
      <c:layout/>
      <c:barChart>
        <c:barDir val="col"/>
        <c:grouping val="stacked"/>
        <c:varyColors val="0"/>
        <c:ser>
          <c:idx val="0"/>
          <c:order val="0"/>
          <c:tx>
            <c:strRef>
              <c:f>'Free Picnic Sites'!$P$20</c:f>
              <c:strCache>
                <c:ptCount val="1"/>
                <c:pt idx="0">
                  <c:v>Goal</c:v>
                </c:pt>
              </c:strCache>
            </c:strRef>
          </c:tx>
          <c:spPr>
            <a:solidFill>
              <a:schemeClr val="accent1"/>
            </a:solidFill>
            <a:ln>
              <a:noFill/>
            </a:ln>
            <a:effectLst/>
          </c:spPr>
          <c:invertIfNegative val="0"/>
          <c:cat>
            <c:numRef>
              <c:f>'Free Picnic Sites'!$N$21:$N$24</c:f>
              <c:numCache>
                <c:formatCode>General</c:formatCode>
                <c:ptCount val="4"/>
                <c:pt idx="0">
                  <c:v>2024</c:v>
                </c:pt>
                <c:pt idx="1">
                  <c:v>2025</c:v>
                </c:pt>
                <c:pt idx="2">
                  <c:v>2026</c:v>
                </c:pt>
                <c:pt idx="3">
                  <c:v>2027</c:v>
                </c:pt>
              </c:numCache>
            </c:numRef>
          </c:cat>
          <c:val>
            <c:numRef>
              <c:f>'Free Picnic Sites'!$P$21:$P$24</c:f>
              <c:numCache>
                <c:formatCode>0</c:formatCode>
                <c:ptCount val="4"/>
                <c:pt idx="0">
                  <c:v>18</c:v>
                </c:pt>
                <c:pt idx="1">
                  <c:v>6</c:v>
                </c:pt>
                <c:pt idx="2">
                  <c:v>6</c:v>
                </c:pt>
              </c:numCache>
            </c:numRef>
          </c:val>
          <c:extLst>
            <c:ext xmlns:c16="http://schemas.microsoft.com/office/drawing/2014/chart" uri="{C3380CC4-5D6E-409C-BE32-E72D297353CC}">
              <c16:uniqueId val="{00000000-2161-4840-98DA-3896F957B1C9}"/>
            </c:ext>
          </c:extLst>
        </c:ser>
        <c:dLbls>
          <c:showLegendKey val="0"/>
          <c:showVal val="0"/>
          <c:showCatName val="0"/>
          <c:showSerName val="0"/>
          <c:showPercent val="0"/>
          <c:showBubbleSize val="0"/>
        </c:dLbls>
        <c:gapWidth val="100"/>
        <c:overlap val="100"/>
        <c:axId val="1461842671"/>
        <c:axId val="784128127"/>
      </c:barChart>
      <c:barChart>
        <c:barDir val="col"/>
        <c:grouping val="stacked"/>
        <c:varyColors val="0"/>
        <c:ser>
          <c:idx val="1"/>
          <c:order val="1"/>
          <c:tx>
            <c:strRef>
              <c:f>'Free Picnic Sites'!$R$20</c:f>
              <c:strCache>
                <c:ptCount val="1"/>
                <c:pt idx="0">
                  <c:v>Goal met</c:v>
                </c:pt>
              </c:strCache>
            </c:strRef>
          </c:tx>
          <c:spPr>
            <a:solidFill>
              <a:schemeClr val="accent3"/>
            </a:solidFill>
            <a:ln>
              <a:solidFill>
                <a:schemeClr val="accent3">
                  <a:lumMod val="75000"/>
                </a:schemeClr>
              </a:solidFill>
            </a:ln>
            <a:effectLst/>
          </c:spPr>
          <c:invertIfNegative val="0"/>
          <c:dLbls>
            <c:dLbl>
              <c:idx val="0"/>
              <c:tx>
                <c:rich>
                  <a:bodyPr/>
                  <a:lstStyle/>
                  <a:p>
                    <a:fld id="{8B42A4C9-CEE9-42D7-B819-8C3BDF5AE73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2161-4840-98DA-3896F957B1C9}"/>
                </c:ext>
              </c:extLst>
            </c:dLbl>
            <c:dLbl>
              <c:idx val="1"/>
              <c:tx>
                <c:rich>
                  <a:bodyPr/>
                  <a:lstStyle/>
                  <a:p>
                    <a:fld id="{CED351AF-4E51-448D-A329-5A8627B522C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2161-4840-98DA-3896F957B1C9}"/>
                </c:ext>
              </c:extLst>
            </c:dLbl>
            <c:dLbl>
              <c:idx val="2"/>
              <c:tx>
                <c:rich>
                  <a:bodyPr/>
                  <a:lstStyle/>
                  <a:p>
                    <a:fld id="{AB9DF80D-0365-40A0-9845-790102B02B88}"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2161-4840-98DA-3896F957B1C9}"/>
                </c:ext>
              </c:extLst>
            </c:dLbl>
            <c:dLbl>
              <c:idx val="3"/>
              <c:tx>
                <c:rich>
                  <a:bodyPr/>
                  <a:lstStyle/>
                  <a:p>
                    <a:fld id="{1D5351E1-DB63-490D-B48D-3F8FBFB0C32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2161-4840-98DA-3896F957B1C9}"/>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'Free Picnic Sites'!$C$21:$C$24</c:f>
              <c:numCache>
                <c:formatCode>General</c:formatCode>
                <c:ptCount val="4"/>
                <c:pt idx="0">
                  <c:v>2021</c:v>
                </c:pt>
                <c:pt idx="1">
                  <c:v>2022</c:v>
                </c:pt>
                <c:pt idx="2">
                  <c:v>2023</c:v>
                </c:pt>
                <c:pt idx="3">
                  <c:v>2024</c:v>
                </c:pt>
              </c:numCache>
            </c:numRef>
          </c:cat>
          <c:val>
            <c:numRef>
              <c:f>'Free Picnic Sites'!$R$21:$R$24</c:f>
              <c:numCache>
                <c:formatCode>0</c:formatCode>
                <c:ptCount val="4"/>
                <c:pt idx="0">
                  <c:v>20</c:v>
                </c:pt>
                <c:pt idx="1">
                  <c:v>17</c:v>
                </c:pt>
                <c:pt idx="2">
                  <c:v>0</c:v>
                </c:pt>
                <c:pt idx="3">
                  <c:v>0</c:v>
                </c:pt>
              </c:numCache>
            </c:numRef>
          </c:val>
          <c:extLst>
            <c:ext xmlns:c15="http://schemas.microsoft.com/office/drawing/2012/chart" uri="{02D57815-91ED-43cb-92C2-25804820EDAC}">
              <c15:datalabelsRange>
                <c15:f>'Free Picnic Sites'!$R$21:$R$24</c15:f>
                <c15:dlblRangeCache>
                  <c:ptCount val="4"/>
                  <c:pt idx="0">
                    <c:v>20</c:v>
                  </c:pt>
                  <c:pt idx="1">
                    <c:v>17</c:v>
                  </c:pt>
                  <c:pt idx="3">
                    <c:v>0</c:v>
                  </c:pt>
                </c15:dlblRangeCache>
              </c15:datalabelsRange>
            </c:ext>
            <c:ext xmlns:c16="http://schemas.microsoft.com/office/drawing/2014/chart" uri="{C3380CC4-5D6E-409C-BE32-E72D297353CC}">
              <c16:uniqueId val="{00000005-2161-4840-98DA-3896F957B1C9}"/>
            </c:ext>
          </c:extLst>
        </c:ser>
        <c:ser>
          <c:idx val="2"/>
          <c:order val="2"/>
          <c:tx>
            <c:strRef>
              <c:f>'Free Picnic Sites'!$S$20</c:f>
              <c:strCache>
                <c:ptCount val="1"/>
                <c:pt idx="0">
                  <c:v>Goal not met</c:v>
                </c:pt>
              </c:strCache>
            </c:strRef>
          </c:tx>
          <c:spPr>
            <a:solidFill>
              <a:schemeClr val="accent2"/>
            </a:solidFill>
            <a:ln>
              <a:solidFill>
                <a:schemeClr val="accent2">
                  <a:lumMod val="75000"/>
                </a:schemeClr>
              </a:solidFill>
            </a:ln>
            <a:effectLst/>
          </c:spPr>
          <c:invertIfNegative val="0"/>
          <c:dLbls>
            <c:dLbl>
              <c:idx val="0"/>
              <c:tx>
                <c:rich>
                  <a:bodyPr/>
                  <a:lstStyle/>
                  <a:p>
                    <a:fld id="{FF73C515-AEFF-4884-B93F-7FB6D641CEA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6-2161-4840-98DA-3896F957B1C9}"/>
                </c:ext>
              </c:extLst>
            </c:dLbl>
            <c:dLbl>
              <c:idx val="1"/>
              <c:tx>
                <c:rich>
                  <a:bodyPr/>
                  <a:lstStyle/>
                  <a:p>
                    <a:fld id="{F8A800A6-55C2-49B9-B993-0A7EDD4A06A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7-2161-4840-98DA-3896F957B1C9}"/>
                </c:ext>
              </c:extLst>
            </c:dLbl>
            <c:dLbl>
              <c:idx val="2"/>
              <c:tx>
                <c:rich>
                  <a:bodyPr/>
                  <a:lstStyle/>
                  <a:p>
                    <a:fld id="{7700BD56-1510-481E-8112-9896AE43183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2161-4840-98DA-3896F957B1C9}"/>
                </c:ext>
              </c:extLst>
            </c:dLbl>
            <c:dLbl>
              <c:idx val="3"/>
              <c:tx>
                <c:rich>
                  <a:bodyPr/>
                  <a:lstStyle/>
                  <a:p>
                    <a:fld id="{5562690D-AA4D-4BA8-B434-FC32363A731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9-2161-4840-98DA-3896F957B1C9}"/>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'Free Picnic Sites'!$C$21:$C$24</c:f>
              <c:numCache>
                <c:formatCode>General</c:formatCode>
                <c:ptCount val="4"/>
                <c:pt idx="0">
                  <c:v>2021</c:v>
                </c:pt>
                <c:pt idx="1">
                  <c:v>2022</c:v>
                </c:pt>
                <c:pt idx="2">
                  <c:v>2023</c:v>
                </c:pt>
                <c:pt idx="3">
                  <c:v>2024</c:v>
                </c:pt>
              </c:numCache>
            </c:numRef>
          </c:cat>
          <c:val>
            <c:numRef>
              <c:f>'Free Picnic Sites'!$S$21:$S$24</c:f>
              <c:numCache>
                <c:formatCode>0</c:formatCode>
                <c:ptCount val="4"/>
                <c:pt idx="0">
                  <c:v>0</c:v>
                </c:pt>
                <c:pt idx="1">
                  <c:v>0</c:v>
                </c:pt>
                <c:pt idx="2">
                  <c:v>0</c:v>
                </c:pt>
                <c:pt idx="3">
                  <c:v>0</c:v>
                </c:pt>
              </c:numCache>
            </c:numRef>
          </c:val>
          <c:extLst>
            <c:ext xmlns:c15="http://schemas.microsoft.com/office/drawing/2012/chart" uri="{02D57815-91ED-43cb-92C2-25804820EDAC}">
              <c15:datalabelsRange>
                <c15:f>'Free Picnic Sites'!$S$21:$S$24</c15:f>
                <c15:dlblRangeCache>
                  <c:ptCount val="4"/>
                  <c:pt idx="2">
                    <c:v>0</c:v>
                  </c:pt>
                </c15:dlblRangeCache>
              </c15:datalabelsRange>
            </c:ext>
            <c:ext xmlns:c16="http://schemas.microsoft.com/office/drawing/2014/chart" uri="{C3380CC4-5D6E-409C-BE32-E72D297353CC}">
              <c16:uniqueId val="{0000000A-2161-4840-98DA-3896F957B1C9}"/>
            </c:ext>
          </c:extLst>
        </c:ser>
        <c:dLbls>
          <c:showLegendKey val="0"/>
          <c:showVal val="0"/>
          <c:showCatName val="0"/>
          <c:showSerName val="0"/>
          <c:showPercent val="0"/>
          <c:showBubbleSize val="0"/>
        </c:dLbls>
        <c:gapWidth val="175"/>
        <c:overlap val="100"/>
        <c:axId val="1119250015"/>
        <c:axId val="774241871"/>
      </c:barChart>
      <c:lineChart>
        <c:grouping val="standard"/>
        <c:varyColors val="0"/>
        <c:ser>
          <c:idx val="4"/>
          <c:order val="4"/>
          <c:tx>
            <c:v>maxS</c:v>
          </c:tx>
          <c:spPr>
            <a:ln w="28575" cap="rnd">
              <a:solidFill>
                <a:schemeClr val="accent5"/>
              </a:solidFill>
              <a:round/>
            </a:ln>
            <a:effectLst/>
          </c:spPr>
          <c:marker>
            <c:symbol val="none"/>
          </c:marker>
          <c:val>
            <c:numRef>
              <c:f>'Free Picnic Sites'!$O$25</c:f>
              <c:numCache>
                <c:formatCode>General</c:formatCode>
                <c:ptCount val="1"/>
                <c:pt idx="0">
                  <c:v>0</c:v>
                </c:pt>
              </c:numCache>
            </c:numRef>
          </c:val>
          <c:smooth val="0"/>
          <c:extLst>
            <c:ext xmlns:c16="http://schemas.microsoft.com/office/drawing/2014/chart" uri="{C3380CC4-5D6E-409C-BE32-E72D297353CC}">
              <c16:uniqueId val="{0000000B-2161-4840-98DA-3896F957B1C9}"/>
            </c:ext>
          </c:extLst>
        </c:ser>
        <c:dLbls>
          <c:showLegendKey val="0"/>
          <c:showVal val="0"/>
          <c:showCatName val="0"/>
          <c:showSerName val="0"/>
          <c:showPercent val="0"/>
          <c:showBubbleSize val="0"/>
        </c:dLbls>
        <c:marker val="1"/>
        <c:smooth val="0"/>
        <c:axId val="1461842671"/>
        <c:axId val="784128127"/>
      </c:lineChart>
      <c:lineChart>
        <c:grouping val="standard"/>
        <c:varyColors val="0"/>
        <c:ser>
          <c:idx val="3"/>
          <c:order val="3"/>
          <c:tx>
            <c:v>maxP</c:v>
          </c:tx>
          <c:spPr>
            <a:ln w="28575" cap="rnd">
              <a:solidFill>
                <a:schemeClr val="accent4"/>
              </a:solidFill>
              <a:round/>
            </a:ln>
            <a:effectLst/>
          </c:spPr>
          <c:marker>
            <c:symbol val="none"/>
          </c:marker>
          <c:val>
            <c:numRef>
              <c:f>'Free Picnic Sites'!$O$25</c:f>
              <c:numCache>
                <c:formatCode>General</c:formatCode>
                <c:ptCount val="1"/>
                <c:pt idx="0">
                  <c:v>0</c:v>
                </c:pt>
              </c:numCache>
            </c:numRef>
          </c:val>
          <c:smooth val="0"/>
          <c:extLst>
            <c:ext xmlns:c16="http://schemas.microsoft.com/office/drawing/2014/chart" uri="{C3380CC4-5D6E-409C-BE32-E72D297353CC}">
              <c16:uniqueId val="{0000000C-2161-4840-98DA-3896F957B1C9}"/>
            </c:ext>
          </c:extLst>
        </c:ser>
        <c:dLbls>
          <c:showLegendKey val="0"/>
          <c:showVal val="0"/>
          <c:showCatName val="0"/>
          <c:showSerName val="0"/>
          <c:showPercent val="0"/>
          <c:showBubbleSize val="0"/>
        </c:dLbls>
        <c:marker val="1"/>
        <c:smooth val="0"/>
        <c:axId val="1119250015"/>
        <c:axId val="774241871"/>
      </c:lineChart>
      <c:catAx>
        <c:axId val="1461842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784128127"/>
        <c:crosses val="autoZero"/>
        <c:auto val="1"/>
        <c:lblAlgn val="ctr"/>
        <c:lblOffset val="100"/>
        <c:noMultiLvlLbl val="0"/>
      </c:catAx>
      <c:valAx>
        <c:axId val="784128127"/>
        <c:scaling>
          <c:orientation val="minMax"/>
        </c:scaling>
        <c:delete val="0"/>
        <c:axPos val="l"/>
        <c:majorGridlines>
          <c:spPr>
            <a:ln w="19050"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1461842671"/>
        <c:crosses val="autoZero"/>
        <c:crossBetween val="between"/>
      </c:valAx>
      <c:valAx>
        <c:axId val="774241871"/>
        <c:scaling>
          <c:orientation val="minMax"/>
        </c:scaling>
        <c:delete val="1"/>
        <c:axPos val="r"/>
        <c:numFmt formatCode="0" sourceLinked="1"/>
        <c:majorTickMark val="out"/>
        <c:minorTickMark val="none"/>
        <c:tickLblPos val="nextTo"/>
        <c:crossAx val="1119250015"/>
        <c:crosses val="max"/>
        <c:crossBetween val="between"/>
      </c:valAx>
      <c:catAx>
        <c:axId val="1119250015"/>
        <c:scaling>
          <c:orientation val="minMax"/>
        </c:scaling>
        <c:delete val="1"/>
        <c:axPos val="b"/>
        <c:numFmt formatCode="General" sourceLinked="1"/>
        <c:majorTickMark val="out"/>
        <c:minorTickMark val="none"/>
        <c:tickLblPos val="nextTo"/>
        <c:crossAx val="774241871"/>
        <c:crosses val="autoZero"/>
        <c:auto val="1"/>
        <c:lblAlgn val="ctr"/>
        <c:lblOffset val="100"/>
        <c:noMultiLvlLbl val="0"/>
      </c:catAx>
      <c:spPr>
        <a:noFill/>
        <a:ln>
          <a:noFill/>
        </a:ln>
        <a:effectLst/>
      </c:spPr>
    </c:plotArea>
    <c:legend>
      <c:legendPos val="t"/>
      <c:legendEntry>
        <c:idx val="0"/>
        <c:delete val="1"/>
      </c:legendEntry>
      <c:legendEntry>
        <c:idx val="3"/>
        <c:delete val="1"/>
      </c:legendEntry>
      <c:legendEntry>
        <c:idx val="4"/>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Volunteers!$R$19</c:f>
          <c:strCache>
            <c:ptCount val="1"/>
            <c:pt idx="0">
              <c:v>Increase the number of volunteers helping in Parks to 1350</c:v>
            </c:pt>
          </c:strCache>
        </c:strRef>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Univers Condensed" panose="020B0506020202050204" pitchFamily="34" charset="0"/>
              <a:ea typeface="+mn-ea"/>
              <a:cs typeface="+mn-cs"/>
            </a:defRPr>
          </a:pPr>
          <a:endParaRPr lang="en-US"/>
        </a:p>
      </c:txPr>
    </c:title>
    <c:autoTitleDeleted val="0"/>
    <c:plotArea>
      <c:layout/>
      <c:barChart>
        <c:barDir val="col"/>
        <c:grouping val="stacked"/>
        <c:varyColors val="0"/>
        <c:ser>
          <c:idx val="0"/>
          <c:order val="0"/>
          <c:tx>
            <c:strRef>
              <c:f>Volunteers!$P$20</c:f>
              <c:strCache>
                <c:ptCount val="1"/>
                <c:pt idx="0">
                  <c:v>Goal</c:v>
                </c:pt>
              </c:strCache>
            </c:strRef>
          </c:tx>
          <c:spPr>
            <a:solidFill>
              <a:schemeClr val="accent1"/>
            </a:solidFill>
            <a:ln>
              <a:noFill/>
            </a:ln>
            <a:effectLst/>
          </c:spPr>
          <c:invertIfNegative val="0"/>
          <c:cat>
            <c:numRef>
              <c:f>Volunteers!$N$21:$N$25</c:f>
              <c:numCache>
                <c:formatCode>General</c:formatCode>
                <c:ptCount val="5"/>
                <c:pt idx="0">
                  <c:v>2023</c:v>
                </c:pt>
                <c:pt idx="1">
                  <c:v>2024</c:v>
                </c:pt>
                <c:pt idx="2">
                  <c:v>2025</c:v>
                </c:pt>
                <c:pt idx="3">
                  <c:v>2026</c:v>
                </c:pt>
                <c:pt idx="4">
                  <c:v>2027</c:v>
                </c:pt>
              </c:numCache>
            </c:numRef>
          </c:cat>
          <c:val>
            <c:numRef>
              <c:f>Volunteers!$P$21:$P$25</c:f>
              <c:numCache>
                <c:formatCode>0</c:formatCode>
                <c:ptCount val="5"/>
                <c:pt idx="1">
                  <c:v>1050</c:v>
                </c:pt>
                <c:pt idx="2">
                  <c:v>1200</c:v>
                </c:pt>
                <c:pt idx="3">
                  <c:v>1350</c:v>
                </c:pt>
              </c:numCache>
            </c:numRef>
          </c:val>
          <c:extLst>
            <c:ext xmlns:c16="http://schemas.microsoft.com/office/drawing/2014/chart" uri="{C3380CC4-5D6E-409C-BE32-E72D297353CC}">
              <c16:uniqueId val="{00000000-D1E9-4F0F-AB0C-BE7855FB93FB}"/>
            </c:ext>
          </c:extLst>
        </c:ser>
        <c:dLbls>
          <c:showLegendKey val="0"/>
          <c:showVal val="0"/>
          <c:showCatName val="0"/>
          <c:showSerName val="0"/>
          <c:showPercent val="0"/>
          <c:showBubbleSize val="0"/>
        </c:dLbls>
        <c:gapWidth val="100"/>
        <c:overlap val="100"/>
        <c:axId val="1461842671"/>
        <c:axId val="784128127"/>
      </c:barChart>
      <c:barChart>
        <c:barDir val="col"/>
        <c:grouping val="stacked"/>
        <c:varyColors val="0"/>
        <c:ser>
          <c:idx val="1"/>
          <c:order val="1"/>
          <c:tx>
            <c:strRef>
              <c:f>Volunteers!$R$20</c:f>
              <c:strCache>
                <c:ptCount val="1"/>
                <c:pt idx="0">
                  <c:v>Goal met</c:v>
                </c:pt>
              </c:strCache>
            </c:strRef>
          </c:tx>
          <c:spPr>
            <a:solidFill>
              <a:schemeClr val="accent3"/>
            </a:solidFill>
            <a:ln>
              <a:solidFill>
                <a:schemeClr val="accent3">
                  <a:lumMod val="75000"/>
                </a:schemeClr>
              </a:solidFill>
            </a:ln>
            <a:effectLst/>
          </c:spPr>
          <c:invertIfNegative val="0"/>
          <c:dLbls>
            <c:dLbl>
              <c:idx val="0"/>
              <c:tx>
                <c:rich>
                  <a:bodyPr/>
                  <a:lstStyle/>
                  <a:p>
                    <a:fld id="{6AD332A2-1964-4A71-A76F-BE0E046FA1A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D1E9-4F0F-AB0C-BE7855FB93FB}"/>
                </c:ext>
              </c:extLst>
            </c:dLbl>
            <c:dLbl>
              <c:idx val="1"/>
              <c:tx>
                <c:rich>
                  <a:bodyPr/>
                  <a:lstStyle/>
                  <a:p>
                    <a:fld id="{DE45070D-643F-4600-9E71-D73810D4DC3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D1E9-4F0F-AB0C-BE7855FB93FB}"/>
                </c:ext>
              </c:extLst>
            </c:dLbl>
            <c:dLbl>
              <c:idx val="2"/>
              <c:tx>
                <c:rich>
                  <a:bodyPr/>
                  <a:lstStyle/>
                  <a:p>
                    <a:fld id="{FDEE1A70-7A7F-4F48-99F9-F0EA2234CCB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D1E9-4F0F-AB0C-BE7855FB93FB}"/>
                </c:ext>
              </c:extLst>
            </c:dLbl>
            <c:dLbl>
              <c:idx val="3"/>
              <c:tx>
                <c:rich>
                  <a:bodyPr/>
                  <a:lstStyle/>
                  <a:p>
                    <a:fld id="{C0A8E95B-EA18-4128-AC5B-F6CB13D6A38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4-D1E9-4F0F-AB0C-BE7855FB93FB}"/>
                </c:ext>
              </c:extLst>
            </c:dLbl>
            <c:dLbl>
              <c:idx val="4"/>
              <c:tx>
                <c:rich>
                  <a:bodyPr/>
                  <a:lstStyle/>
                  <a:p>
                    <a:fld id="{D1333C77-B575-4763-9815-5AA612FAA9A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D1E9-4F0F-AB0C-BE7855FB93FB}"/>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Volunteers!$C$21:$C$25</c:f>
              <c:numCache>
                <c:formatCode>General</c:formatCode>
                <c:ptCount val="5"/>
                <c:pt idx="0">
                  <c:v>2021</c:v>
                </c:pt>
                <c:pt idx="2">
                  <c:v>2022</c:v>
                </c:pt>
                <c:pt idx="3">
                  <c:v>2023</c:v>
                </c:pt>
                <c:pt idx="4">
                  <c:v>2024</c:v>
                </c:pt>
              </c:numCache>
            </c:numRef>
          </c:cat>
          <c:val>
            <c:numRef>
              <c:f>Volunteers!$R$21:$R$25</c:f>
              <c:numCache>
                <c:formatCode>0</c:formatCode>
                <c:ptCount val="5"/>
                <c:pt idx="0">
                  <c:v>900</c:v>
                </c:pt>
                <c:pt idx="1">
                  <c:v>3833</c:v>
                </c:pt>
                <c:pt idx="2">
                  <c:v>2176</c:v>
                </c:pt>
                <c:pt idx="3">
                  <c:v>0</c:v>
                </c:pt>
                <c:pt idx="4">
                  <c:v>0</c:v>
                </c:pt>
              </c:numCache>
            </c:numRef>
          </c:val>
          <c:extLst>
            <c:ext xmlns:c15="http://schemas.microsoft.com/office/drawing/2012/chart" uri="{02D57815-91ED-43cb-92C2-25804820EDAC}">
              <c15:datalabelsRange>
                <c15:f>Volunteers!$R$21:$R$25</c15:f>
                <c15:dlblRangeCache>
                  <c:ptCount val="5"/>
                  <c:pt idx="0">
                    <c:v>900</c:v>
                  </c:pt>
                  <c:pt idx="1">
                    <c:v>3833</c:v>
                  </c:pt>
                  <c:pt idx="2">
                    <c:v>2176</c:v>
                  </c:pt>
                  <c:pt idx="4">
                    <c:v>0</c:v>
                  </c:pt>
                </c15:dlblRangeCache>
              </c15:datalabelsRange>
            </c:ext>
            <c:ext xmlns:c16="http://schemas.microsoft.com/office/drawing/2014/chart" uri="{C3380CC4-5D6E-409C-BE32-E72D297353CC}">
              <c16:uniqueId val="{00000006-D1E9-4F0F-AB0C-BE7855FB93FB}"/>
            </c:ext>
          </c:extLst>
        </c:ser>
        <c:ser>
          <c:idx val="2"/>
          <c:order val="2"/>
          <c:tx>
            <c:strRef>
              <c:f>Volunteers!$S$20</c:f>
              <c:strCache>
                <c:ptCount val="1"/>
                <c:pt idx="0">
                  <c:v>Goal not met</c:v>
                </c:pt>
              </c:strCache>
            </c:strRef>
          </c:tx>
          <c:spPr>
            <a:solidFill>
              <a:schemeClr val="accent2"/>
            </a:solidFill>
            <a:ln>
              <a:solidFill>
                <a:schemeClr val="accent2">
                  <a:lumMod val="75000"/>
                </a:schemeClr>
              </a:solidFill>
            </a:ln>
            <a:effectLst/>
          </c:spPr>
          <c:invertIfNegative val="0"/>
          <c:dLbls>
            <c:dLbl>
              <c:idx val="0"/>
              <c:tx>
                <c:rich>
                  <a:bodyPr/>
                  <a:lstStyle/>
                  <a:p>
                    <a:fld id="{B56C5ED2-1041-45DD-897C-A2BCB286424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7-D1E9-4F0F-AB0C-BE7855FB93FB}"/>
                </c:ext>
              </c:extLst>
            </c:dLbl>
            <c:dLbl>
              <c:idx val="1"/>
              <c:tx>
                <c:rich>
                  <a:bodyPr/>
                  <a:lstStyle/>
                  <a:p>
                    <a:fld id="{516546DB-C52D-4334-982C-34656D2E4B1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8-D1E9-4F0F-AB0C-BE7855FB93FB}"/>
                </c:ext>
              </c:extLst>
            </c:dLbl>
            <c:dLbl>
              <c:idx val="2"/>
              <c:tx>
                <c:rich>
                  <a:bodyPr/>
                  <a:lstStyle/>
                  <a:p>
                    <a:fld id="{C8016C8E-F500-4C16-9651-B2941B1D923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9-D1E9-4F0F-AB0C-BE7855FB93FB}"/>
                </c:ext>
              </c:extLst>
            </c:dLbl>
            <c:dLbl>
              <c:idx val="3"/>
              <c:tx>
                <c:rich>
                  <a:bodyPr/>
                  <a:lstStyle/>
                  <a:p>
                    <a:fld id="{74783ED0-F60A-4E42-AFA4-9ECB82A9AE7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D1E9-4F0F-AB0C-BE7855FB93FB}"/>
                </c:ext>
              </c:extLst>
            </c:dLbl>
            <c:dLbl>
              <c:idx val="4"/>
              <c:tx>
                <c:rich>
                  <a:bodyPr/>
                  <a:lstStyle/>
                  <a:p>
                    <a:fld id="{A9233506-60A3-4E7D-A8BE-DF311E91BCD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1E9-4F0F-AB0C-BE7855FB93FB}"/>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Univers Condensed" panose="020B0506020202050204" pitchFamily="34" charset="0"/>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numRef>
              <c:f>Volunteers!$C$21:$C$25</c:f>
              <c:numCache>
                <c:formatCode>General</c:formatCode>
                <c:ptCount val="5"/>
                <c:pt idx="0">
                  <c:v>2021</c:v>
                </c:pt>
                <c:pt idx="2">
                  <c:v>2022</c:v>
                </c:pt>
                <c:pt idx="3">
                  <c:v>2023</c:v>
                </c:pt>
                <c:pt idx="4">
                  <c:v>2024</c:v>
                </c:pt>
              </c:numCache>
            </c:numRef>
          </c:cat>
          <c:val>
            <c:numRef>
              <c:f>Volunteers!$S$21:$S$25</c:f>
              <c:numCache>
                <c:formatCode>0</c:formatCode>
                <c:ptCount val="5"/>
                <c:pt idx="0">
                  <c:v>0</c:v>
                </c:pt>
                <c:pt idx="1">
                  <c:v>0</c:v>
                </c:pt>
                <c:pt idx="2">
                  <c:v>0</c:v>
                </c:pt>
                <c:pt idx="3">
                  <c:v>0</c:v>
                </c:pt>
                <c:pt idx="4">
                  <c:v>0</c:v>
                </c:pt>
              </c:numCache>
            </c:numRef>
          </c:val>
          <c:extLst>
            <c:ext xmlns:c15="http://schemas.microsoft.com/office/drawing/2012/chart" uri="{02D57815-91ED-43cb-92C2-25804820EDAC}">
              <c15:datalabelsRange>
                <c15:f>Volunteers!$S$21:$S$25</c15:f>
                <c15:dlblRangeCache>
                  <c:ptCount val="5"/>
                  <c:pt idx="3">
                    <c:v>0</c:v>
                  </c:pt>
                </c15:dlblRangeCache>
              </c15:datalabelsRange>
            </c:ext>
            <c:ext xmlns:c16="http://schemas.microsoft.com/office/drawing/2014/chart" uri="{C3380CC4-5D6E-409C-BE32-E72D297353CC}">
              <c16:uniqueId val="{0000000C-D1E9-4F0F-AB0C-BE7855FB93FB}"/>
            </c:ext>
          </c:extLst>
        </c:ser>
        <c:dLbls>
          <c:showLegendKey val="0"/>
          <c:showVal val="0"/>
          <c:showCatName val="0"/>
          <c:showSerName val="0"/>
          <c:showPercent val="0"/>
          <c:showBubbleSize val="0"/>
        </c:dLbls>
        <c:gapWidth val="175"/>
        <c:overlap val="100"/>
        <c:axId val="1119250015"/>
        <c:axId val="774241871"/>
      </c:barChart>
      <c:lineChart>
        <c:grouping val="standard"/>
        <c:varyColors val="0"/>
        <c:ser>
          <c:idx val="4"/>
          <c:order val="4"/>
          <c:tx>
            <c:v>maxS</c:v>
          </c:tx>
          <c:spPr>
            <a:ln w="28575" cap="rnd">
              <a:solidFill>
                <a:schemeClr val="accent5"/>
              </a:solidFill>
              <a:round/>
            </a:ln>
            <a:effectLst/>
          </c:spPr>
          <c:marker>
            <c:symbol val="none"/>
          </c:marker>
          <c:val>
            <c:numRef>
              <c:f>Volunteers!$O$26</c:f>
              <c:numCache>
                <c:formatCode>General</c:formatCode>
                <c:ptCount val="1"/>
                <c:pt idx="0">
                  <c:v>0</c:v>
                </c:pt>
              </c:numCache>
            </c:numRef>
          </c:val>
          <c:smooth val="0"/>
          <c:extLst>
            <c:ext xmlns:c16="http://schemas.microsoft.com/office/drawing/2014/chart" uri="{C3380CC4-5D6E-409C-BE32-E72D297353CC}">
              <c16:uniqueId val="{0000000D-D1E9-4F0F-AB0C-BE7855FB93FB}"/>
            </c:ext>
          </c:extLst>
        </c:ser>
        <c:dLbls>
          <c:showLegendKey val="0"/>
          <c:showVal val="0"/>
          <c:showCatName val="0"/>
          <c:showSerName val="0"/>
          <c:showPercent val="0"/>
          <c:showBubbleSize val="0"/>
        </c:dLbls>
        <c:marker val="1"/>
        <c:smooth val="0"/>
        <c:axId val="1461842671"/>
        <c:axId val="784128127"/>
      </c:lineChart>
      <c:lineChart>
        <c:grouping val="standard"/>
        <c:varyColors val="0"/>
        <c:ser>
          <c:idx val="3"/>
          <c:order val="3"/>
          <c:tx>
            <c:v>maxP</c:v>
          </c:tx>
          <c:spPr>
            <a:ln w="28575" cap="rnd">
              <a:solidFill>
                <a:schemeClr val="accent4"/>
              </a:solidFill>
              <a:round/>
            </a:ln>
            <a:effectLst/>
          </c:spPr>
          <c:marker>
            <c:symbol val="none"/>
          </c:marker>
          <c:val>
            <c:numRef>
              <c:f>Volunteers!$O$26</c:f>
              <c:numCache>
                <c:formatCode>General</c:formatCode>
                <c:ptCount val="1"/>
                <c:pt idx="0">
                  <c:v>0</c:v>
                </c:pt>
              </c:numCache>
            </c:numRef>
          </c:val>
          <c:smooth val="0"/>
          <c:extLst>
            <c:ext xmlns:c16="http://schemas.microsoft.com/office/drawing/2014/chart" uri="{C3380CC4-5D6E-409C-BE32-E72D297353CC}">
              <c16:uniqueId val="{0000000E-D1E9-4F0F-AB0C-BE7855FB93FB}"/>
            </c:ext>
          </c:extLst>
        </c:ser>
        <c:dLbls>
          <c:showLegendKey val="0"/>
          <c:showVal val="0"/>
          <c:showCatName val="0"/>
          <c:showSerName val="0"/>
          <c:showPercent val="0"/>
          <c:showBubbleSize val="0"/>
        </c:dLbls>
        <c:marker val="1"/>
        <c:smooth val="0"/>
        <c:axId val="1119250015"/>
        <c:axId val="774241871"/>
      </c:lineChart>
      <c:catAx>
        <c:axId val="1461842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784128127"/>
        <c:crosses val="autoZero"/>
        <c:auto val="1"/>
        <c:lblAlgn val="ctr"/>
        <c:lblOffset val="100"/>
        <c:noMultiLvlLbl val="0"/>
      </c:catAx>
      <c:valAx>
        <c:axId val="784128127"/>
        <c:scaling>
          <c:orientation val="minMax"/>
        </c:scaling>
        <c:delete val="0"/>
        <c:axPos val="l"/>
        <c:majorGridlines>
          <c:spPr>
            <a:ln w="19050"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crossAx val="1461842671"/>
        <c:crosses val="autoZero"/>
        <c:crossBetween val="between"/>
        <c:majorUnit val="250"/>
      </c:valAx>
      <c:valAx>
        <c:axId val="774241871"/>
        <c:scaling>
          <c:orientation val="minMax"/>
        </c:scaling>
        <c:delete val="1"/>
        <c:axPos val="r"/>
        <c:numFmt formatCode="0" sourceLinked="1"/>
        <c:majorTickMark val="out"/>
        <c:minorTickMark val="none"/>
        <c:tickLblPos val="nextTo"/>
        <c:crossAx val="1119250015"/>
        <c:crosses val="max"/>
        <c:crossBetween val="between"/>
      </c:valAx>
      <c:catAx>
        <c:axId val="1119250015"/>
        <c:scaling>
          <c:orientation val="minMax"/>
        </c:scaling>
        <c:delete val="1"/>
        <c:axPos val="b"/>
        <c:numFmt formatCode="General" sourceLinked="1"/>
        <c:majorTickMark val="out"/>
        <c:minorTickMark val="none"/>
        <c:tickLblPos val="nextTo"/>
        <c:crossAx val="774241871"/>
        <c:crosses val="autoZero"/>
        <c:auto val="1"/>
        <c:lblAlgn val="ctr"/>
        <c:lblOffset val="100"/>
        <c:noMultiLvlLbl val="0"/>
      </c:catAx>
      <c:spPr>
        <a:noFill/>
        <a:ln>
          <a:noFill/>
        </a:ln>
        <a:effectLst/>
      </c:spPr>
    </c:plotArea>
    <c:legend>
      <c:legendPos val="t"/>
      <c:legendEntry>
        <c:idx val="0"/>
        <c:delete val="1"/>
      </c:legendEntry>
      <c:legendEntry>
        <c:idx val="3"/>
        <c:delete val="1"/>
      </c:legendEntry>
      <c:legendEntry>
        <c:idx val="4"/>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Univers Condensed" panose="020B050602020205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10A_7A285E20.xml><?xml version="1.0" encoding="utf-8"?>
<p188:cmLst xmlns:a="http://schemas.openxmlformats.org/drawingml/2006/main" xmlns:r="http://schemas.openxmlformats.org/officeDocument/2006/relationships" xmlns:p188="http://schemas.microsoft.com/office/powerpoint/2018/8/main">
  <p188:cm id="{6B29EF07-0D39-41EE-8F18-AB8133023305}" authorId="{75A601BB-3720-1786-1E28-82C2E72E9579}" created="2025-02-12T23:47:37.395">
    <ac:deMkLst xmlns:ac="http://schemas.microsoft.com/office/drawing/2013/main/command">
      <pc:docMk xmlns:pc="http://schemas.microsoft.com/office/powerpoint/2013/main/command"/>
      <pc:sldMk xmlns:pc="http://schemas.microsoft.com/office/powerpoint/2013/main/command" cId="2049465888" sldId="266"/>
      <ac:spMk id="3" creationId="{92D0262C-6E07-7245-9733-0B71007F2865}"/>
    </ac:deMkLst>
    <p188:txBody>
      <a:bodyPr/>
      <a:lstStyle/>
      <a:p>
        <a:r>
          <a:rPr lang="en-US"/>
          <a:t>Paste or insert an image of the chart from your first metric on the Scorecard Report. </a:t>
        </a:r>
      </a:p>
    </p188:txBody>
  </p188:cm>
  <p188:cm id="{52837910-6606-41FA-953C-13BABEF9AFA5}" authorId="{75A601BB-3720-1786-1E28-82C2E72E9579}" created="2025-02-12T23:47:55.060">
    <ac:deMkLst xmlns:ac="http://schemas.microsoft.com/office/drawing/2013/main/command">
      <pc:docMk xmlns:pc="http://schemas.microsoft.com/office/powerpoint/2013/main/command"/>
      <pc:sldMk xmlns:pc="http://schemas.microsoft.com/office/powerpoint/2013/main/command" cId="2049465888" sldId="266"/>
      <ac:spMk id="4" creationId="{269AC9D5-6923-8343-935A-13A6F2BF0010}"/>
    </ac:deMkLst>
    <p188:txBody>
      <a:bodyPr/>
      <a:lstStyle/>
      <a:p>
        <a:r>
          <a:rPr lang="en-US"/>
          <a:t>Copy the description of your first metric on the Scorecard Report, and the goal in your Plan it aligns to, here. </a:t>
        </a:r>
      </a:p>
    </p188:txBody>
  </p188:cm>
</p188:cmLst>
</file>

<file path=ppt/comments/modernComment_10F_CFBDC24B.xml><?xml version="1.0" encoding="utf-8"?>
<p188:cmLst xmlns:a="http://schemas.openxmlformats.org/drawingml/2006/main" xmlns:r="http://schemas.openxmlformats.org/officeDocument/2006/relationships" xmlns:p188="http://schemas.microsoft.com/office/powerpoint/2018/8/main">
  <p188:cm id="{0CBB8EEA-117E-49AA-A538-C633531354A3}" authorId="{75A601BB-3720-1786-1E28-82C2E72E9579}" created="2025-02-12T23:47:24.914">
    <ac:deMkLst xmlns:ac="http://schemas.microsoft.com/office/drawing/2013/main/command">
      <pc:docMk xmlns:pc="http://schemas.microsoft.com/office/powerpoint/2013/main/command"/>
      <pc:sldMk xmlns:pc="http://schemas.microsoft.com/office/powerpoint/2013/main/command" cId="3485319755" sldId="271"/>
      <ac:spMk id="3" creationId="{92D0262C-6E07-7245-9733-0B71007F2865}"/>
    </ac:deMkLst>
    <p188:txBody>
      <a:bodyPr/>
      <a:lstStyle/>
      <a:p>
        <a:r>
          <a:rPr lang="en-US"/>
          <a:t>Copy or insert an image of your strategic plan. (e.g. if using your 2-page summary, a screenshot of just p.2 works!)</a:t>
        </a:r>
      </a:p>
    </p188:txBody>
  </p188:cm>
</p188:cmLst>
</file>

<file path=ppt/comments/modernComment_104_C30B1805.xml><?xml version="1.0" encoding="utf-8"?>
<p188:cmLst xmlns:a="http://schemas.openxmlformats.org/drawingml/2006/main" xmlns:r="http://schemas.openxmlformats.org/officeDocument/2006/relationships" xmlns:p188="http://schemas.microsoft.com/office/powerpoint/2018/8/main">
  <p188:cm id="{9691EA90-1615-4F77-9D6B-CBF09BBD45DB}" authorId="{75A601BB-3720-1786-1E28-82C2E72E9579}" created="2025-02-12T23:53:01.424">
    <ac:deMkLst xmlns:ac="http://schemas.microsoft.com/office/drawing/2013/main/command">
      <pc:docMk xmlns:pc="http://schemas.microsoft.com/office/powerpoint/2013/main/command"/>
      <pc:sldMk xmlns:pc="http://schemas.microsoft.com/office/powerpoint/2013/main/command" cId="3272284165" sldId="260"/>
      <ac:spMk id="3" creationId="{25643104-BDD0-3548-8BEC-2B7AB9CD4DE7}"/>
    </ac:deMkLst>
    <p188:txBody>
      <a:bodyPr/>
      <a:lstStyle/>
      <a:p>
        <a:r>
          <a:rPr lang="en-US"/>
          <a:t>Feel free to add any other highlights that show progress on the County's/your Office's Strategy from 2024</a:t>
        </a:r>
      </a:p>
    </p188:txBody>
  </p188:cm>
</p188:cmLst>
</file>

<file path=ppt/comments/modernComment_110_54C0322A.xml><?xml version="1.0" encoding="utf-8"?>
<p188:cmLst xmlns:a="http://schemas.openxmlformats.org/drawingml/2006/main" xmlns:r="http://schemas.openxmlformats.org/officeDocument/2006/relationships" xmlns:p188="http://schemas.microsoft.com/office/powerpoint/2018/8/main">
  <p188:cm id="{F874451B-9A81-441B-868C-EFCFE803135E}" authorId="{75A601BB-3720-1786-1E28-82C2E72E9579}" created="2025-02-12T23:52:24.062">
    <ac:deMkLst xmlns:ac="http://schemas.microsoft.com/office/drawing/2013/main/command">
      <pc:docMk xmlns:pc="http://schemas.microsoft.com/office/powerpoint/2013/main/command"/>
      <pc:sldMk xmlns:pc="http://schemas.microsoft.com/office/powerpoint/2013/main/command" cId="1421881898" sldId="272"/>
      <ac:spMk id="3" creationId="{25643104-BDD0-3548-8BEC-2B7AB9CD4DE7}"/>
    </ac:deMkLst>
    <p188:txBody>
      <a:bodyPr/>
      <a:lstStyle/>
      <a:p>
        <a:r>
          <a:rPr lang="en-US"/>
          <a:t>Feel free to add images or text to show significant milestones related to your strategic plan in 2025</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0F1718-A922-7447-8AF3-205FFDF7AE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7" r:id="rId4"/>
    <p:sldLayoutId id="2147483658" r:id="rId5"/>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8/10/relationships/comments" Target="../comments/modernComment_10F_CFBDC24B.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8/10/relationships/comments" Target="../comments/modernComment_10A_7A285E20.xml"/><Relationship Id="rId1" Type="http://schemas.openxmlformats.org/officeDocument/2006/relationships/slideLayout" Target="../slideLayouts/slideLayout4.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microsoft.com/office/2018/10/relationships/comments" Target="../comments/modernComment_104_C30B180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microsoft.com/office/2018/10/relationships/comments" Target="../comments/modernComment_110_54C0322A.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lIns="45719" tIns="45720" rIns="45719" bIns="45720" anchor="b">
            <a:normAutofit/>
          </a:bodyPr>
          <a:lstStyle/>
          <a:p>
            <a:r>
              <a:rPr lang="en-US" dirty="0"/>
              <a:t>Milwaukee County Parks</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lIns="45719" tIns="45720" rIns="45719" bIns="45720" anchor="t">
            <a:normAutofit/>
          </a:bodyPr>
          <a:lstStyle/>
          <a:p>
            <a:r>
              <a:rPr lang="en-US"/>
              <a:t>2025 Annual Report to the Milwaukee County Board of Supervisors</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838200" y="365125"/>
            <a:ext cx="10515600" cy="1325563"/>
          </a:xfrm>
        </p:spPr>
        <p:txBody>
          <a:bodyPr lIns="45719" tIns="45720" rIns="45719" bIns="45720" anchor="ctr">
            <a:normAutofit/>
          </a:bodyPr>
          <a:lstStyle/>
          <a:p>
            <a:r>
              <a:rPr lang="en-US" sz="4400"/>
              <a:t>Strategic Plan</a:t>
            </a:r>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3"/>
          <a:stretch>
            <a:fillRect/>
          </a:stretch>
        </p:blipFill>
        <p:spPr>
          <a:xfrm>
            <a:off x="9505950" y="4419600"/>
            <a:ext cx="2686050" cy="2438400"/>
          </a:xfrm>
          <a:prstGeom prst="rect">
            <a:avLst/>
          </a:prstGeom>
        </p:spPr>
      </p:pic>
      <p:pic>
        <p:nvPicPr>
          <p:cNvPr id="5" name="Picture 4">
            <a:extLst>
              <a:ext uri="{FF2B5EF4-FFF2-40B4-BE49-F238E27FC236}">
                <a16:creationId xmlns:a16="http://schemas.microsoft.com/office/drawing/2014/main" id="{96AB9C05-DF9E-90FB-6BD3-F01FF8D0A094}"/>
              </a:ext>
            </a:extLst>
          </p:cNvPr>
          <p:cNvPicPr>
            <a:picLocks noChangeAspect="1"/>
          </p:cNvPicPr>
          <p:nvPr/>
        </p:nvPicPr>
        <p:blipFill>
          <a:blip r:embed="rId4"/>
          <a:srcRect l="15326" t="16721" r="15707" b="915"/>
          <a:stretch/>
        </p:blipFill>
        <p:spPr>
          <a:xfrm>
            <a:off x="1530627" y="1391478"/>
            <a:ext cx="8408504" cy="5387009"/>
          </a:xfrm>
          <a:prstGeom prst="rect">
            <a:avLst/>
          </a:prstGeom>
        </p:spPr>
      </p:pic>
    </p:spTree>
    <p:extLst>
      <p:ext uri="{BB962C8B-B14F-4D97-AF65-F5344CB8AC3E}">
        <p14:creationId xmlns:p14="http://schemas.microsoft.com/office/powerpoint/2010/main" val="3485319755"/>
      </p:ext>
    </p:extLst>
  </p:cSld>
  <p:clrMapOvr>
    <a:masterClrMapping/>
  </p:clrMapOvr>
  <p:transition spd="med"/>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p:txBody>
          <a:bodyPr/>
          <a:lstStyle/>
          <a:p>
            <a:r>
              <a:rPr lang="en-US"/>
              <a:t>Goal 1</a:t>
            </a:r>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p:txBody>
          <a:bodyPr/>
          <a:lstStyle/>
          <a:p>
            <a:r>
              <a:rPr lang="en-US" sz="1800" b="0" i="1" u="none" strike="noStrike" dirty="0">
                <a:solidFill>
                  <a:srgbClr val="000000"/>
                </a:solidFill>
                <a:effectLst/>
                <a:latin typeface="Univers Condensed Light" panose="020B0306020202040204" pitchFamily="34" charset="0"/>
              </a:rPr>
              <a:t>Transition to more natural areas - reinvest in forestry, tree canopy, and non-maintained areas; use environmentally sustainable techniques</a:t>
            </a:r>
            <a:r>
              <a:rPr lang="en-US" dirty="0"/>
              <a:t> </a:t>
            </a:r>
          </a:p>
          <a:p>
            <a:endParaRPr lang="en-US" dirty="0"/>
          </a:p>
          <a:p>
            <a:r>
              <a:rPr lang="en-US" sz="1800" b="0" i="1" u="none" strike="noStrike" dirty="0">
                <a:solidFill>
                  <a:srgbClr val="000000"/>
                </a:solidFill>
                <a:effectLst/>
                <a:latin typeface="Univers Condensed Light" panose="020B0306020202040204" pitchFamily="34" charset="0"/>
              </a:rPr>
              <a:t>Increase acres of natural areas </a:t>
            </a:r>
            <a:endParaRPr lang="en-US" dirty="0"/>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3"/>
          <a:stretch>
            <a:fillRect/>
          </a:stretch>
        </p:blipFill>
        <p:spPr>
          <a:xfrm>
            <a:off x="11183814" y="5942767"/>
            <a:ext cx="1008185" cy="915232"/>
          </a:xfrm>
          <a:prstGeom prst="rect">
            <a:avLst/>
          </a:prstGeom>
        </p:spPr>
      </p:pic>
      <p:graphicFrame>
        <p:nvGraphicFramePr>
          <p:cNvPr id="3" name="Chart 2">
            <a:extLst>
              <a:ext uri="{FF2B5EF4-FFF2-40B4-BE49-F238E27FC236}">
                <a16:creationId xmlns:a16="http://schemas.microsoft.com/office/drawing/2014/main" id="{8C911F5E-0F74-4278-AC1C-9CFA3A0A17A5}"/>
              </a:ext>
            </a:extLst>
          </p:cNvPr>
          <p:cNvGraphicFramePr>
            <a:graphicFrameLocks/>
          </p:cNvGraphicFramePr>
          <p:nvPr>
            <p:extLst>
              <p:ext uri="{D42A27DB-BD31-4B8C-83A1-F6EECF244321}">
                <p14:modId xmlns:p14="http://schemas.microsoft.com/office/powerpoint/2010/main" val="3782407903"/>
              </p:ext>
            </p:extLst>
          </p:nvPr>
        </p:nvGraphicFramePr>
        <p:xfrm>
          <a:off x="5771943" y="2052292"/>
          <a:ext cx="5282565" cy="337647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49465888"/>
      </p:ext>
    </p:extLst>
  </p:cSld>
  <p:clrMapOvr>
    <a:masterClrMapping/>
  </p:clrMapOvr>
  <p:transition spd="med"/>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p:txBody>
          <a:bodyPr/>
          <a:lstStyle/>
          <a:p>
            <a:r>
              <a:rPr lang="en-US"/>
              <a:t>Goal 2</a:t>
            </a:r>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p:txBody>
          <a:bodyPr/>
          <a:lstStyle/>
          <a:p>
            <a:r>
              <a:rPr lang="en-US" sz="1800" b="0" i="1" u="none" strike="noStrike" dirty="0">
                <a:solidFill>
                  <a:srgbClr val="000000"/>
                </a:solidFill>
                <a:effectLst/>
                <a:latin typeface="Univers Condensed Light" panose="020B0306020202040204" pitchFamily="34" charset="0"/>
              </a:rPr>
              <a:t>Prioritize healthy activity through our capital planning and investments</a:t>
            </a:r>
            <a:r>
              <a:rPr lang="en-US" dirty="0"/>
              <a:t> </a:t>
            </a:r>
          </a:p>
          <a:p>
            <a:endParaRPr lang="en-US" i="1" dirty="0"/>
          </a:p>
          <a:p>
            <a:r>
              <a:rPr lang="en-US" sz="1800" b="0" i="1" u="none" strike="noStrike" dirty="0">
                <a:solidFill>
                  <a:srgbClr val="000000"/>
                </a:solidFill>
                <a:effectLst/>
                <a:latin typeface="Univers Condensed Light" panose="020B0306020202040204" pitchFamily="34" charset="0"/>
              </a:rPr>
              <a:t>Implement three recommendations from the Aquatics facility plan</a:t>
            </a:r>
            <a:r>
              <a:rPr lang="en-US" dirty="0"/>
              <a:t> </a:t>
            </a:r>
            <a:endParaRPr lang="en-US" i="1" dirty="0"/>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graphicFrame>
        <p:nvGraphicFramePr>
          <p:cNvPr id="6" name="Chart 5">
            <a:extLst>
              <a:ext uri="{FF2B5EF4-FFF2-40B4-BE49-F238E27FC236}">
                <a16:creationId xmlns:a16="http://schemas.microsoft.com/office/drawing/2014/main" id="{E6315B05-E8D0-4037-AED7-8892A3201161}"/>
              </a:ext>
            </a:extLst>
          </p:cNvPr>
          <p:cNvGraphicFramePr>
            <a:graphicFrameLocks/>
          </p:cNvGraphicFramePr>
          <p:nvPr>
            <p:extLst>
              <p:ext uri="{D42A27DB-BD31-4B8C-83A1-F6EECF244321}">
                <p14:modId xmlns:p14="http://schemas.microsoft.com/office/powerpoint/2010/main" val="1336575666"/>
              </p:ext>
            </p:extLst>
          </p:nvPr>
        </p:nvGraphicFramePr>
        <p:xfrm>
          <a:off x="5904465" y="1959182"/>
          <a:ext cx="5285105" cy="338409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42107585"/>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p:txBody>
          <a:bodyPr/>
          <a:lstStyle/>
          <a:p>
            <a:r>
              <a:rPr lang="en-US"/>
              <a:t>Goal 3</a:t>
            </a:r>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p:txBody>
          <a:bodyPr/>
          <a:lstStyle/>
          <a:p>
            <a:r>
              <a:rPr lang="en-US" sz="1800" b="0" i="1" u="none" strike="noStrike" dirty="0">
                <a:solidFill>
                  <a:srgbClr val="000000"/>
                </a:solidFill>
                <a:effectLst/>
                <a:latin typeface="Univers Condensed Light" panose="020B0306020202040204" pitchFamily="34" charset="0"/>
              </a:rPr>
              <a:t>Transform less used recreational spaces and experiences based on user demand and preferences</a:t>
            </a:r>
            <a:r>
              <a:rPr lang="en-US" dirty="0"/>
              <a:t> </a:t>
            </a:r>
          </a:p>
          <a:p>
            <a:endParaRPr lang="en-US" i="1" dirty="0"/>
          </a:p>
          <a:p>
            <a:r>
              <a:rPr lang="en-US" sz="1800" b="0" i="1" u="none" strike="noStrike" dirty="0">
                <a:solidFill>
                  <a:srgbClr val="000000"/>
                </a:solidFill>
                <a:effectLst/>
                <a:latin typeface="Univers Condensed Light" panose="020B0306020202040204" pitchFamily="34" charset="0"/>
              </a:rPr>
              <a:t>Create three pickleball court sites with one in each region</a:t>
            </a:r>
            <a:r>
              <a:rPr lang="en-US" sz="1800" i="1" dirty="0">
                <a:latin typeface="Univers Condensed Light" panose="020B0306020202040204" pitchFamily="34" charset="0"/>
              </a:rPr>
              <a:t>  (North, Central, South)</a:t>
            </a:r>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graphicFrame>
        <p:nvGraphicFramePr>
          <p:cNvPr id="3" name="Chart 2">
            <a:extLst>
              <a:ext uri="{FF2B5EF4-FFF2-40B4-BE49-F238E27FC236}">
                <a16:creationId xmlns:a16="http://schemas.microsoft.com/office/drawing/2014/main" id="{C4B86E6B-D10D-4E42-8817-DBFF850F8E55}"/>
              </a:ext>
            </a:extLst>
          </p:cNvPr>
          <p:cNvGraphicFramePr>
            <a:graphicFrameLocks/>
          </p:cNvGraphicFramePr>
          <p:nvPr>
            <p:extLst>
              <p:ext uri="{D42A27DB-BD31-4B8C-83A1-F6EECF244321}">
                <p14:modId xmlns:p14="http://schemas.microsoft.com/office/powerpoint/2010/main" val="309723408"/>
              </p:ext>
            </p:extLst>
          </p:nvPr>
        </p:nvGraphicFramePr>
        <p:xfrm>
          <a:off x="5824124" y="1738312"/>
          <a:ext cx="5244465" cy="338409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6144891"/>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p:txBody>
          <a:bodyPr/>
          <a:lstStyle/>
          <a:p>
            <a:r>
              <a:rPr lang="en-US"/>
              <a:t>Goal 4</a:t>
            </a:r>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p:txBody>
          <a:bodyPr/>
          <a:lstStyle/>
          <a:p>
            <a:r>
              <a:rPr lang="en-US" sz="1800" b="0" i="1" u="none" strike="noStrike" dirty="0">
                <a:solidFill>
                  <a:srgbClr val="000000"/>
                </a:solidFill>
                <a:effectLst/>
                <a:latin typeface="Univers Condensed Light" panose="020B0306020202040204" pitchFamily="34" charset="0"/>
              </a:rPr>
              <a:t>Assess and reduce barriers for different users through an equity review; identify changes to make processes more accessible</a:t>
            </a:r>
            <a:r>
              <a:rPr lang="en-US" dirty="0"/>
              <a:t> </a:t>
            </a:r>
          </a:p>
          <a:p>
            <a:endParaRPr lang="en-US" i="1" dirty="0"/>
          </a:p>
          <a:p>
            <a:r>
              <a:rPr lang="en-US" sz="1800" b="0" i="1" u="none" strike="noStrike" dirty="0">
                <a:solidFill>
                  <a:srgbClr val="000000"/>
                </a:solidFill>
                <a:effectLst/>
                <a:latin typeface="Univers Condensed Light" panose="020B0306020202040204" pitchFamily="34" charset="0"/>
              </a:rPr>
              <a:t>Increase free picnic sites and fields by 8-10 in each region</a:t>
            </a:r>
            <a:r>
              <a:rPr lang="en-US" dirty="0"/>
              <a:t> </a:t>
            </a:r>
            <a:endParaRPr lang="en-US" i="1" dirty="0"/>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graphicFrame>
        <p:nvGraphicFramePr>
          <p:cNvPr id="3" name="Chart 2">
            <a:extLst>
              <a:ext uri="{FF2B5EF4-FFF2-40B4-BE49-F238E27FC236}">
                <a16:creationId xmlns:a16="http://schemas.microsoft.com/office/drawing/2014/main" id="{8BC4BE7A-5D7E-427C-932A-C7E7A98B2E09}"/>
              </a:ext>
              <a:ext uri="{147F2762-F138-4A5C-976F-8EAC2B608ADB}">
                <a16:predDERef xmlns:a16="http://schemas.microsoft.com/office/drawing/2014/main" pred="{2689DE81-04F9-4E67-A36D-CCA3B0472142}"/>
              </a:ext>
            </a:extLst>
          </p:cNvPr>
          <p:cNvGraphicFramePr>
            <a:graphicFrameLocks/>
          </p:cNvGraphicFramePr>
          <p:nvPr>
            <p:extLst>
              <p:ext uri="{D42A27DB-BD31-4B8C-83A1-F6EECF244321}">
                <p14:modId xmlns:p14="http://schemas.microsoft.com/office/powerpoint/2010/main" val="1840849303"/>
              </p:ext>
            </p:extLst>
          </p:nvPr>
        </p:nvGraphicFramePr>
        <p:xfrm>
          <a:off x="5666271" y="1738312"/>
          <a:ext cx="5276850" cy="337774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3746008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p:txBody>
          <a:bodyPr/>
          <a:lstStyle/>
          <a:p>
            <a:r>
              <a:rPr lang="en-US"/>
              <a:t>Goal 5</a:t>
            </a:r>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839787" y="2057400"/>
            <a:ext cx="2275821" cy="3811588"/>
          </a:xfrm>
        </p:spPr>
        <p:txBody>
          <a:bodyPr/>
          <a:lstStyle/>
          <a:p>
            <a:r>
              <a:rPr lang="en-US" sz="1800" b="0" i="1" u="none" strike="noStrike" dirty="0">
                <a:solidFill>
                  <a:srgbClr val="000000"/>
                </a:solidFill>
                <a:effectLst/>
                <a:latin typeface="Univers Condensed Light" panose="020B0306020202040204" pitchFamily="34" charset="0"/>
              </a:rPr>
              <a:t>Increase the number of volunteers helping with specific and meaningful improvements (invasive species removal, trail maintenance, park clean-ups)</a:t>
            </a:r>
            <a:r>
              <a:rPr lang="en-US" dirty="0"/>
              <a:t> </a:t>
            </a:r>
          </a:p>
          <a:p>
            <a:endParaRPr lang="en-US" dirty="0"/>
          </a:p>
          <a:p>
            <a:r>
              <a:rPr lang="en-US" sz="1800" b="0" i="1" u="none" strike="noStrike" dirty="0">
                <a:solidFill>
                  <a:srgbClr val="000000"/>
                </a:solidFill>
                <a:effectLst/>
                <a:latin typeface="Univers Condensed Light" panose="020B0306020202040204" pitchFamily="34" charset="0"/>
              </a:rPr>
              <a:t>Increase the number of volunteers helping in Parks to 1350</a:t>
            </a:r>
            <a:r>
              <a:rPr lang="en-US" dirty="0"/>
              <a:t> </a:t>
            </a:r>
          </a:p>
          <a:p>
            <a:endParaRPr lang="en-US" i="1" dirty="0"/>
          </a:p>
          <a:p>
            <a:endParaRPr lang="en-US" i="1" dirty="0"/>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graphicFrame>
        <p:nvGraphicFramePr>
          <p:cNvPr id="3" name="Chart 2">
            <a:extLst>
              <a:ext uri="{FF2B5EF4-FFF2-40B4-BE49-F238E27FC236}">
                <a16:creationId xmlns:a16="http://schemas.microsoft.com/office/drawing/2014/main" id="{EB32A22C-A295-4267-ADF1-5EB65C249CE0}"/>
              </a:ext>
              <a:ext uri="{147F2762-F138-4A5C-976F-8EAC2B608ADB}">
                <a16:predDERef xmlns:a16="http://schemas.microsoft.com/office/drawing/2014/main" pred="{3215A799-5278-4E55-8257-BEB8E8268B2D}"/>
              </a:ext>
            </a:extLst>
          </p:cNvPr>
          <p:cNvGraphicFramePr>
            <a:graphicFrameLocks/>
          </p:cNvGraphicFramePr>
          <p:nvPr>
            <p:extLst>
              <p:ext uri="{D42A27DB-BD31-4B8C-83A1-F6EECF244321}">
                <p14:modId xmlns:p14="http://schemas.microsoft.com/office/powerpoint/2010/main" val="4264200670"/>
              </p:ext>
            </p:extLst>
          </p:nvPr>
        </p:nvGraphicFramePr>
        <p:xfrm>
          <a:off x="3043238" y="1714708"/>
          <a:ext cx="9149998" cy="336314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7686261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lIns="45719" tIns="45720" rIns="45719" bIns="45720" anchor="ctr">
            <a:normAutofit/>
          </a:bodyPr>
          <a:lstStyle/>
          <a:p>
            <a:r>
              <a:rPr lang="en-US"/>
              <a:t>Other highlights from 2025</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p:txBody>
          <a:bodyPr lIns="45719" tIns="45720" rIns="45719" bIns="45720" anchor="t">
            <a:normAutofit/>
          </a:bodyPr>
          <a:lstStyle/>
          <a:p>
            <a:pPr marL="0" indent="0" algn="l" rtl="0" fontAlgn="base">
              <a:buNone/>
            </a:pPr>
            <a:r>
              <a:rPr lang="en-US" sz="2400" b="0" i="0" dirty="0">
                <a:solidFill>
                  <a:srgbClr val="000000"/>
                </a:solidFill>
                <a:effectLst/>
                <a:latin typeface="Arial"/>
              </a:rPr>
              <a:t>In addition to the 5 Key Performance Indicators that are included in the Scorecard, Milwaukee County Parks made significant progress on the </a:t>
            </a:r>
            <a:r>
              <a:rPr lang="en-US" sz="2400" b="0" i="0">
                <a:solidFill>
                  <a:srgbClr val="000000"/>
                </a:solidFill>
                <a:effectLst/>
                <a:latin typeface="Arial"/>
              </a:rPr>
              <a:t>following goals in </a:t>
            </a:r>
            <a:r>
              <a:rPr lang="en-US" sz="2400">
                <a:latin typeface="Arial"/>
              </a:rPr>
              <a:t>2025</a:t>
            </a:r>
            <a:r>
              <a:rPr lang="en-US" sz="2400" b="0" i="0">
                <a:solidFill>
                  <a:srgbClr val="000000"/>
                </a:solidFill>
                <a:effectLst/>
                <a:latin typeface="Arial"/>
              </a:rPr>
              <a:t> –  </a:t>
            </a:r>
            <a:endParaRPr lang="en-US" sz="3600" b="0" i="0">
              <a:solidFill>
                <a:srgbClr val="000000"/>
              </a:solidFill>
              <a:effectLst/>
              <a:latin typeface="Arial"/>
            </a:endParaRPr>
          </a:p>
          <a:p>
            <a:pPr fontAlgn="base"/>
            <a:r>
              <a:rPr lang="en-US" sz="2400" b="0" i="0">
                <a:solidFill>
                  <a:srgbClr val="000000"/>
                </a:solidFill>
                <a:effectLst/>
                <a:latin typeface="Arial"/>
              </a:rPr>
              <a:t>​</a:t>
            </a:r>
            <a:r>
              <a:rPr lang="en-US" sz="1600">
                <a:highlight>
                  <a:srgbClr val="FFFFFF"/>
                </a:highlight>
                <a:latin typeface="Arial"/>
                <a:cs typeface="Arial"/>
              </a:rPr>
              <a:t>Provide multi-lingual signage in targeted areas and multi-lingual options for external communications and </a:t>
            </a:r>
            <a:r>
              <a:rPr lang="en-US" sz="1600" dirty="0">
                <a:highlight>
                  <a:srgbClr val="FFFFFF"/>
                </a:highlight>
                <a:latin typeface="Arial"/>
                <a:cs typeface="Arial"/>
              </a:rPr>
              <a:t>processes – Parks has produced a multi-lingual signage plan that will guide the languages used in future sign installations</a:t>
            </a:r>
          </a:p>
          <a:p>
            <a:r>
              <a:rPr lang="en-US" sz="1600">
                <a:highlight>
                  <a:srgbClr val="FFFFFF"/>
                </a:highlight>
                <a:latin typeface="Arial"/>
                <a:cs typeface="Arial"/>
              </a:rPr>
              <a:t> Increase the rate of conversion of seasonal to full-time staff – Parks began tracking this during 2025 and has shown improvement in the rate of full-time positions being filled by existing seasonal employees (36% in 2023, 46% in 2024, 50% in 2025)</a:t>
            </a:r>
            <a:endParaRPr lang="en-US" sz="1600" dirty="0">
              <a:highlight>
                <a:srgbClr val="FFFFFF"/>
              </a:highlight>
              <a:latin typeface="Arial"/>
              <a:cs typeface="Arial"/>
            </a:endParaRPr>
          </a:p>
          <a:p>
            <a:r>
              <a:rPr lang="en-US" sz="1600">
                <a:highlight>
                  <a:srgbClr val="FFFFFF"/>
                </a:highlight>
                <a:latin typeface="Arial"/>
                <a:cs typeface="Arial"/>
              </a:rPr>
              <a:t> Complete an equity review of processes</a:t>
            </a:r>
            <a:endParaRPr lang="en-US" sz="1600" dirty="0">
              <a:highlight>
                <a:srgbClr val="FFFFFF"/>
              </a:highlight>
              <a:latin typeface="Arial"/>
              <a:cs typeface="Arial"/>
            </a:endParaRPr>
          </a:p>
          <a:p>
            <a:r>
              <a:rPr lang="en-US" sz="1600">
                <a:highlight>
                  <a:srgbClr val="FFFFFF"/>
                </a:highlight>
                <a:latin typeface="Arial"/>
                <a:cs typeface="Arial"/>
              </a:rPr>
              <a:t> Transition to more natural areas - reinvest in forestry, tree canopy, and non-maintained areas; use environmentally sustainable techniques</a:t>
            </a:r>
            <a:endParaRPr lang="en-US" sz="1600" dirty="0">
              <a:highlight>
                <a:srgbClr val="FFFFFF"/>
              </a:highlight>
              <a:latin typeface="Arial"/>
              <a:cs typeface="Arial"/>
            </a:endParaRPr>
          </a:p>
          <a:p>
            <a:r>
              <a:rPr lang="en-US" sz="1600">
                <a:highlight>
                  <a:srgbClr val="FFFFFF"/>
                </a:highlight>
                <a:latin typeface="Arial"/>
                <a:cs typeface="Arial"/>
              </a:rPr>
              <a:t> Create discrete measurable career path with competencies by area or position -  a career pathway tool was created that shows requirements and competencies needed to advance throughout the entire department</a:t>
            </a:r>
            <a:r>
              <a:rPr lang="en-US" sz="1600" dirty="0">
                <a:highlight>
                  <a:srgbClr val="FFFFFF"/>
                </a:highlight>
                <a:latin typeface="Calibri"/>
                <a:ea typeface="Calibri"/>
                <a:cs typeface="Calibri"/>
              </a:rPr>
              <a:t> </a:t>
            </a:r>
            <a:endParaRPr lang="en-US" sz="1600" dirty="0">
              <a:highlight>
                <a:srgbClr val="FFFFFF"/>
              </a:highlight>
              <a:latin typeface="Arial"/>
              <a:cs typeface="Arial"/>
            </a:endParaRPr>
          </a:p>
          <a:p>
            <a:pPr marL="0" indent="0">
              <a:buNone/>
            </a:pPr>
            <a:endParaRPr lang="en-US" sz="1600" dirty="0">
              <a:highlight>
                <a:srgbClr val="FFFFFF"/>
              </a:highlight>
              <a:latin typeface="Arial"/>
              <a:cs typeface="Arial"/>
            </a:endParaRPr>
          </a:p>
          <a:p>
            <a:pPr algn="l">
              <a:buFont typeface="Arial" panose="020B0604020202020204" pitchFamily="34" charset="0"/>
              <a:buChar char="•"/>
            </a:pPr>
            <a:endParaRPr lang="en-US" sz="2400" b="0" i="0" dirty="0">
              <a:solidFill>
                <a:srgbClr val="000000"/>
              </a:solidFill>
              <a:effectLst/>
              <a:latin typeface="Arial"/>
            </a:endParaRPr>
          </a:p>
        </p:txBody>
      </p:sp>
    </p:spTree>
    <p:extLst>
      <p:ext uri="{BB962C8B-B14F-4D97-AF65-F5344CB8AC3E}">
        <p14:creationId xmlns:p14="http://schemas.microsoft.com/office/powerpoint/2010/main" val="3272284165"/>
      </p:ext>
    </p:extLst>
  </p:cSld>
  <p:clrMapOvr>
    <a:masterClrMapping/>
  </p:clrMapOvr>
  <p:transition spd="med"/>
  <p:extLst>
    <p:ext uri="{6950BFC3-D8DA-4A85-94F7-54DA5524770B}">
      <p188:commentRel xmlns:p188="http://schemas.microsoft.com/office/powerpoint/2018/8/main" r:id="rId2"/>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lIns="45719" tIns="45720" rIns="45719" bIns="45720" anchor="ctr">
            <a:normAutofit/>
          </a:bodyPr>
          <a:lstStyle/>
          <a:p>
            <a:r>
              <a:rPr lang="en-US"/>
              <a:t>Looking forward to 2026</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p:txBody>
          <a:bodyPr lIns="45719" tIns="45720" rIns="45719" bIns="45720" anchor="t">
            <a:normAutofit/>
          </a:bodyPr>
          <a:lstStyle/>
          <a:p>
            <a:r>
              <a:rPr lang="en-US"/>
              <a:t>Request for 2027 capital projects in service of the Strategic Plan</a:t>
            </a:r>
          </a:p>
          <a:p>
            <a:pPr lvl="1"/>
            <a:r>
              <a:rPr lang="en-US" dirty="0"/>
              <a:t>Implementation of Aquatics Facility Plan</a:t>
            </a:r>
          </a:p>
          <a:p>
            <a:pPr lvl="1"/>
            <a:r>
              <a:rPr lang="en-US" dirty="0"/>
              <a:t>Expansion of trail system</a:t>
            </a:r>
          </a:p>
          <a:p>
            <a:pPr lvl="1"/>
            <a:r>
              <a:rPr lang="en-US" dirty="0"/>
              <a:t>Improving basketball courts</a:t>
            </a:r>
          </a:p>
          <a:p>
            <a:r>
              <a:rPr lang="en-US"/>
              <a:t>Trail Network Plan – planning work completes</a:t>
            </a:r>
          </a:p>
          <a:p>
            <a:r>
              <a:rPr lang="en-US"/>
              <a:t>Reduce operating expenses by $500,000 through building portfolio management</a:t>
            </a:r>
          </a:p>
        </p:txBody>
      </p:sp>
    </p:spTree>
    <p:extLst>
      <p:ext uri="{BB962C8B-B14F-4D97-AF65-F5344CB8AC3E}">
        <p14:creationId xmlns:p14="http://schemas.microsoft.com/office/powerpoint/2010/main" val="1421881898"/>
      </p:ext>
    </p:extLst>
  </p:cSld>
  <p:clrMapOvr>
    <a:masterClrMapping/>
  </p:clrMapOvr>
  <p:transition spd="med"/>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D02651D74EB44996A62AA680831119" ma:contentTypeVersion="15" ma:contentTypeDescription="Create a new document." ma:contentTypeScope="" ma:versionID="dd9e945a5b022126d2a1dee620ce5d69">
  <xsd:schema xmlns:xsd="http://www.w3.org/2001/XMLSchema" xmlns:xs="http://www.w3.org/2001/XMLSchema" xmlns:p="http://schemas.microsoft.com/office/2006/metadata/properties" xmlns:ns2="30d45850-cdab-4335-bbe4-3503319b96c0" xmlns:ns3="9c130270-ac7c-4497-90d6-17a43cdb195d" targetNamespace="http://schemas.microsoft.com/office/2006/metadata/properties" ma:root="true" ma:fieldsID="6ebb3eb958ee7b46b3ef2e9d0e2f4ff0" ns2:_="" ns3:_="">
    <xsd:import namespace="30d45850-cdab-4335-bbe4-3503319b96c0"/>
    <xsd:import namespace="9c130270-ac7c-4497-90d6-17a43cdb195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d45850-cdab-4335-bbe4-3503319b96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c130270-ac7c-4497-90d6-17a43cdb195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d8f0ca1b-c585-4cae-8547-6c5fcb858651}" ma:internalName="TaxCatchAll" ma:showField="CatchAllData" ma:web="9c130270-ac7c-4497-90d6-17a43cd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9c130270-ac7c-4497-90d6-17a43cdb195d" xsi:nil="true"/>
    <lcf76f155ced4ddcb4097134ff3c332f xmlns="30d45850-cdab-4335-bbe4-3503319b96c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65FD04-73D5-4D84-8725-EAA55887B3E6}">
  <ds:schemaRefs>
    <ds:schemaRef ds:uri="http://schemas.microsoft.com/sharepoint/v3/contenttype/forms"/>
  </ds:schemaRefs>
</ds:datastoreItem>
</file>

<file path=customXml/itemProps2.xml><?xml version="1.0" encoding="utf-8"?>
<ds:datastoreItem xmlns:ds="http://schemas.openxmlformats.org/officeDocument/2006/customXml" ds:itemID="{F294347F-E30E-4A35-BEA6-C2191F5A0D16}">
  <ds:schemaRefs>
    <ds:schemaRef ds:uri="30d45850-cdab-4335-bbe4-3503319b96c0"/>
    <ds:schemaRef ds:uri="9c130270-ac7c-4497-90d6-17a43cdb195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9F60E89-0499-401F-8AA1-0F828C5F0612}">
  <ds:schemaRefs>
    <ds:schemaRef ds:uri="30d45850-cdab-4335-bbe4-3503319b96c0"/>
    <ds:schemaRef ds:uri="http://schemas.microsoft.com/office/2006/documentManagement/types"/>
    <ds:schemaRef ds:uri="http://purl.org/dc/elements/1.1/"/>
    <ds:schemaRef ds:uri="http://purl.org/dc/terms/"/>
    <ds:schemaRef ds:uri="http://purl.org/dc/dcmitype/"/>
    <ds:schemaRef ds:uri="http://schemas.microsoft.com/office/infopath/2007/PartnerControls"/>
    <ds:schemaRef ds:uri="http://schemas.openxmlformats.org/package/2006/metadata/core-properties"/>
    <ds:schemaRef ds:uri="9c130270-ac7c-4497-90d6-17a43cdb195d"/>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405</Words>
  <Application>Microsoft Office PowerPoint</Application>
  <PresentationFormat>Widescreen</PresentationFormat>
  <Paragraphs>63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Helvetica</vt:lpstr>
      <vt:lpstr>Helvetica Neue</vt:lpstr>
      <vt:lpstr>Univers Condensed Light</vt:lpstr>
      <vt:lpstr>Office Theme</vt:lpstr>
      <vt:lpstr>Milwaukee County Parks</vt:lpstr>
      <vt:lpstr>Strategic Plan</vt:lpstr>
      <vt:lpstr>Goal 1</vt:lpstr>
      <vt:lpstr>Goal 2</vt:lpstr>
      <vt:lpstr>Goal 3</vt:lpstr>
      <vt:lpstr>Goal 4</vt:lpstr>
      <vt:lpstr>Goal 5</vt:lpstr>
      <vt:lpstr>Other highlights from 2025</vt:lpstr>
      <vt:lpstr>Looking forward to 2026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Vanessa Koster</cp:lastModifiedBy>
  <cp:revision>40</cp:revision>
  <dcterms:modified xsi:type="dcterms:W3CDTF">2026-06-11T13:48:17Z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0x0101006AD02651D74EB44996A62AA680831119</vt:lpwstr>
  </property>
  <property fmtid="{D5CDD505-2E9C-101B-9397-08002B2CF9AE}" pid="3" name="MediaServiceImageTags">
    <vt:lpwstr/>
  </property>
</Properties>
</file>